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321" r:id="rId5"/>
    <p:sldId id="318" r:id="rId6"/>
    <p:sldId id="324" r:id="rId7"/>
    <p:sldId id="320" r:id="rId8"/>
    <p:sldId id="319" r:id="rId9"/>
    <p:sldId id="322" r:id="rId10"/>
    <p:sldId id="325" r:id="rId11"/>
    <p:sldId id="328" r:id="rId12"/>
    <p:sldId id="326" r:id="rId13"/>
    <p:sldId id="329" r:id="rId14"/>
    <p:sldId id="330" r:id="rId15"/>
    <p:sldId id="32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>
        <p:scale>
          <a:sx n="50" d="100"/>
          <a:sy n="50" d="100"/>
        </p:scale>
        <p:origin x="708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53F24-C78C-4A66-9D19-C21C20BF3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F18D0C-84A5-4E11-A650-0645B09C1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F6E68-1AF1-41AF-AB93-D4E38339C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412F-745C-4C9A-9AE3-E6890330B22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9D1B3-75DE-446D-80DD-7E5BC003C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DA845-8801-43F6-B112-DEC5F514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7D25-C7C6-4468-B840-5B328B2C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5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44AD-18D1-487D-9897-7C36365A9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9BDE4B-5EC0-48BD-A137-19BC689A2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0BA03-D0DE-4D1E-B6A1-2FB785B6B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412F-745C-4C9A-9AE3-E6890330B22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C1C30-D58B-4FEF-852F-9DFD67B05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A1F00-DB6D-4790-A9CF-EBD33DBC3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7D25-C7C6-4468-B840-5B328B2C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7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877C9B-9F47-49BA-92EB-C84F5C23CA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366476-2E71-4894-BCD8-9F37844ED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D5600-5286-4D44-B8D5-E62E32D1D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412F-745C-4C9A-9AE3-E6890330B22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413F6-D2FA-4838-BC33-8A9D3E07B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FAAC4-5023-408A-879C-F42A3AD9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7D25-C7C6-4468-B840-5B328B2C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0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C307-42CF-4C67-9645-78E633E7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EEE2A-A016-4F1F-B81E-0B0312B14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9BE48-5E03-44F9-9722-BE1981F5C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412F-745C-4C9A-9AE3-E6890330B22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389F4-ED17-4051-8927-55DC2B257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170BC-BB0E-4E27-8514-30265FEC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7D25-C7C6-4468-B840-5B328B2C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2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F9FE5-4CDE-405C-8D10-5F8FAE808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F8271-57E7-4283-AEBA-0500CB053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DB675-94E5-4B97-A459-1C1C61606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412F-745C-4C9A-9AE3-E6890330B22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C9915-CF34-4D63-91B8-ACEDCA5B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FE120-7393-45C0-BD7A-4858BDAB8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7D25-C7C6-4468-B840-5B328B2C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4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05F92-6996-4B71-995A-F4444439D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6BB88-EB54-4D14-92F2-69EFCC115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CFFBF-E846-4231-A91A-C747D1434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95A81-DE8A-4A3E-BA80-3637BDE99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412F-745C-4C9A-9AE3-E6890330B22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F1017-DB83-4E0B-A0C7-7613A7C2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01C51-37FF-4EFC-AE85-12AB9592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7D25-C7C6-4468-B840-5B328B2C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5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239CB-9D73-449F-8191-809AB0A4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0835A-75CC-4F9E-B865-0DB1498B4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637FC-BAD1-4A3C-8639-5EE22CA9A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9AD52-1D4E-445D-A5EB-E4DCFD7C8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AB2252-8511-48B7-8FF6-1A64191206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29F695-1F82-4197-9DA0-D350D02D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412F-745C-4C9A-9AE3-E6890330B22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1C35C4-DF56-47F1-97F3-5F1A6D248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574C4F-1587-4C14-9341-15058912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7D25-C7C6-4468-B840-5B328B2C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0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8796C-0C88-4C4D-81D6-FF6E56461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51DC21-B035-4323-8C88-3F9B1A3CE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412F-745C-4C9A-9AE3-E6890330B22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098B5-2E51-4C9C-89EB-7626B664A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E13FD-4144-498E-8E22-11B5DAB31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7D25-C7C6-4468-B840-5B328B2C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7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A3B30E-F481-45A5-AA22-86FB7A1A7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412F-745C-4C9A-9AE3-E6890330B22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B3C1D3-1D2B-4380-A3A2-A3864A27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52081-D4FE-4BA0-AB65-F018D07E1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7D25-C7C6-4468-B840-5B328B2C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B426-835F-4FFB-BFCA-CAED07DBB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44FAD-1874-45DE-810E-A08996827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B2AAA-2930-409C-91A4-3930316ED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D575F-F2E3-4E45-BEC1-DFFAD520D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412F-745C-4C9A-9AE3-E6890330B22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44240-9F27-468F-B271-218A910DC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6A29D-9901-449D-973B-379E4094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7D25-C7C6-4468-B840-5B328B2C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1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43D00-D8DB-4FC7-B355-985F27C49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612B51-31F2-4C1C-981D-9AAE9A5168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1227A-8B11-4209-97B5-B00C0C8F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A8A01-8BFB-40D0-A95A-7D50812C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412F-745C-4C9A-9AE3-E6890330B22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32DA6-6AD0-46CA-8E9D-69B96D838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C2634-28DE-44E8-A58D-A336065E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7D25-C7C6-4468-B840-5B328B2C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0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512719-0B90-4101-9DA8-957D3A420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59222-804B-4FFD-A7C4-7C964A50B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63899-C8CD-4A04-9CDC-A1C6AA0D8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5412F-745C-4C9A-9AE3-E6890330B22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EE932-1D1C-4963-B164-B1AAD0B7F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2C3E4-9BF4-4CD8-9D57-5EE22F9C0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67D25-C7C6-4468-B840-5B328B2C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4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07CA-53CA-4AF4-80AA-020F88F26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Ejemplos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57976E-E64C-40B8-8EDC-09662C3BAF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36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6C4393-7A33-47F1-A0F5-BDACF2C072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652" t="49975" r="29999" b="23490"/>
          <a:stretch/>
        </p:blipFill>
        <p:spPr>
          <a:xfrm>
            <a:off x="2205382" y="692150"/>
            <a:ext cx="7528829" cy="22760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5DC1D7-01A0-4E0B-A275-FB43E7D52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325563"/>
          </a:xfrm>
        </p:spPr>
        <p:txBody>
          <a:bodyPr/>
          <a:lstStyle/>
          <a:p>
            <a:r>
              <a:rPr lang="en-US" dirty="0"/>
              <a:t>Bi-</a:t>
            </a:r>
            <a:r>
              <a:rPr lang="en-US" dirty="0" err="1"/>
              <a:t>empotrada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E4B355-FCCE-48B2-B2C1-10B39186F020}"/>
              </a:ext>
            </a:extLst>
          </p:cNvPr>
          <p:cNvSpPr txBox="1"/>
          <p:nvPr/>
        </p:nvSpPr>
        <p:spPr>
          <a:xfrm>
            <a:off x="3273104" y="4165600"/>
            <a:ext cx="28249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Symbol" panose="05050102010706020507" pitchFamily="18" charset="2"/>
              </a:rPr>
              <a:t>q</a:t>
            </a:r>
            <a:r>
              <a:rPr lang="en-US" sz="1200" dirty="0" err="1"/>
              <a:t>A</a:t>
            </a:r>
            <a:r>
              <a:rPr lang="en-US" sz="1100" dirty="0" err="1">
                <a:latin typeface="Symbol" panose="05050102010706020507" pitchFamily="18" charset="2"/>
              </a:rPr>
              <a:t>1</a:t>
            </a:r>
            <a:r>
              <a:rPr lang="en-US" dirty="0">
                <a:latin typeface="Symbol" panose="05050102010706020507" pitchFamily="18" charset="2"/>
              </a:rPr>
              <a:t>= </a:t>
            </a:r>
            <a:r>
              <a:rPr lang="en-US" dirty="0"/>
              <a:t>M</a:t>
            </a:r>
            <a:r>
              <a:rPr lang="en-US" sz="1200" dirty="0"/>
              <a:t>A</a:t>
            </a:r>
            <a:r>
              <a:rPr lang="en-US" dirty="0"/>
              <a:t>L/(</a:t>
            </a:r>
            <a:r>
              <a:rPr lang="en-US" dirty="0" err="1"/>
              <a:t>3EI</a:t>
            </a:r>
            <a:r>
              <a:rPr lang="en-US" dirty="0"/>
              <a:t>)</a:t>
            </a:r>
            <a:r>
              <a:rPr lang="en-US" dirty="0">
                <a:latin typeface="Symbol" panose="05050102010706020507" pitchFamily="18" charset="2"/>
              </a:rPr>
              <a:t> +</a:t>
            </a:r>
            <a:r>
              <a:rPr lang="en-US" dirty="0"/>
              <a:t> </a:t>
            </a:r>
            <a:r>
              <a:rPr lang="en-US" dirty="0" err="1"/>
              <a:t>M</a:t>
            </a:r>
            <a:r>
              <a:rPr lang="en-US" sz="1200" dirty="0" err="1"/>
              <a:t>B</a:t>
            </a:r>
            <a:r>
              <a:rPr lang="en-US" dirty="0" err="1"/>
              <a:t>L</a:t>
            </a:r>
            <a:r>
              <a:rPr lang="en-US" dirty="0"/>
              <a:t>/(</a:t>
            </a:r>
            <a:r>
              <a:rPr lang="en-US" dirty="0" err="1"/>
              <a:t>6EI</a:t>
            </a:r>
            <a:r>
              <a:rPr lang="en-US" dirty="0"/>
              <a:t>)</a:t>
            </a:r>
            <a:r>
              <a:rPr lang="en-US" dirty="0">
                <a:latin typeface="Symbol" panose="05050102010706020507" pitchFamily="18" charset="2"/>
              </a:rPr>
              <a:t> </a:t>
            </a:r>
          </a:p>
          <a:p>
            <a:endParaRPr lang="en-US" dirty="0">
              <a:latin typeface="Symbol" panose="05050102010706020507" pitchFamily="18" charset="2"/>
            </a:endParaRPr>
          </a:p>
          <a:p>
            <a:r>
              <a:rPr lang="en-US" dirty="0" err="1">
                <a:latin typeface="Symbol" panose="05050102010706020507" pitchFamily="18" charset="2"/>
              </a:rPr>
              <a:t>q</a:t>
            </a:r>
            <a:r>
              <a:rPr lang="en-US" sz="1200" dirty="0" err="1">
                <a:latin typeface="+mj-lt"/>
              </a:rPr>
              <a:t>B</a:t>
            </a:r>
            <a:r>
              <a:rPr lang="en-US" sz="1100" dirty="0" err="1">
                <a:latin typeface="Symbol" panose="05050102010706020507" pitchFamily="18" charset="2"/>
              </a:rPr>
              <a:t>1</a:t>
            </a:r>
            <a:r>
              <a:rPr lang="en-US" dirty="0">
                <a:latin typeface="Symbol" panose="05050102010706020507" pitchFamily="18" charset="2"/>
              </a:rPr>
              <a:t>= </a:t>
            </a:r>
            <a:r>
              <a:rPr lang="en-US" dirty="0" err="1"/>
              <a:t>M</a:t>
            </a:r>
            <a:r>
              <a:rPr lang="en-US" sz="1200" dirty="0" err="1"/>
              <a:t>B</a:t>
            </a:r>
            <a:r>
              <a:rPr lang="en-US" dirty="0" err="1"/>
              <a:t>L</a:t>
            </a:r>
            <a:r>
              <a:rPr lang="en-US" dirty="0"/>
              <a:t>/(</a:t>
            </a:r>
            <a:r>
              <a:rPr lang="en-US" dirty="0" err="1"/>
              <a:t>3EI</a:t>
            </a:r>
            <a:r>
              <a:rPr lang="en-US" dirty="0"/>
              <a:t>)</a:t>
            </a:r>
            <a:r>
              <a:rPr lang="en-US" dirty="0">
                <a:latin typeface="Symbol" panose="05050102010706020507" pitchFamily="18" charset="2"/>
              </a:rPr>
              <a:t> +</a:t>
            </a:r>
            <a:r>
              <a:rPr lang="en-US" dirty="0"/>
              <a:t> M</a:t>
            </a:r>
            <a:r>
              <a:rPr lang="en-US" sz="1200" dirty="0"/>
              <a:t>A</a:t>
            </a:r>
            <a:r>
              <a:rPr lang="en-US" dirty="0"/>
              <a:t>L/(</a:t>
            </a:r>
            <a:r>
              <a:rPr lang="en-US" dirty="0" err="1"/>
              <a:t>6EI</a:t>
            </a:r>
            <a:r>
              <a:rPr lang="en-US" dirty="0"/>
              <a:t>)</a:t>
            </a:r>
            <a:r>
              <a:rPr lang="en-US" dirty="0">
                <a:latin typeface="Symbol" panose="05050102010706020507" pitchFamily="18" charset="2"/>
              </a:rPr>
              <a:t> 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46B8446-48B3-4F25-A818-1880F3D91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1" y="5270500"/>
            <a:ext cx="1431255" cy="51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E2E5F473-F49A-4024-B034-E7D9433D7E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40" b="43539"/>
          <a:stretch/>
        </p:blipFill>
        <p:spPr bwMode="auto">
          <a:xfrm>
            <a:off x="977900" y="3810000"/>
            <a:ext cx="1981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976901-DD0B-4993-B471-008BC9C0D23F}"/>
              </a:ext>
            </a:extLst>
          </p:cNvPr>
          <p:cNvSpPr txBox="1"/>
          <p:nvPr/>
        </p:nvSpPr>
        <p:spPr>
          <a:xfrm>
            <a:off x="9466461" y="4102101"/>
            <a:ext cx="18678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Symbol" panose="05050102010706020507" pitchFamily="18" charset="2"/>
              </a:rPr>
              <a:t>q</a:t>
            </a:r>
            <a:r>
              <a:rPr lang="en-US" sz="1100" dirty="0" err="1"/>
              <a:t>A2</a:t>
            </a:r>
            <a:r>
              <a:rPr lang="en-US" dirty="0">
                <a:latin typeface="Symbol" panose="05050102010706020507" pitchFamily="18" charset="2"/>
              </a:rPr>
              <a:t>= </a:t>
            </a:r>
            <a:r>
              <a:rPr lang="en-US" dirty="0"/>
              <a:t>P(</a:t>
            </a:r>
            <a:r>
              <a:rPr lang="en-US" dirty="0" err="1"/>
              <a:t>L^2</a:t>
            </a:r>
            <a:r>
              <a:rPr lang="en-US" dirty="0"/>
              <a:t>)/(</a:t>
            </a:r>
            <a:r>
              <a:rPr lang="en-US" dirty="0" err="1"/>
              <a:t>16EI</a:t>
            </a:r>
            <a:r>
              <a:rPr lang="en-US" dirty="0"/>
              <a:t>)</a:t>
            </a:r>
          </a:p>
          <a:p>
            <a:endParaRPr lang="en-US" dirty="0">
              <a:latin typeface="Symbol" panose="05050102010706020507" pitchFamily="18" charset="2"/>
            </a:endParaRPr>
          </a:p>
          <a:p>
            <a:r>
              <a:rPr lang="en-US" dirty="0" err="1">
                <a:latin typeface="Symbol" panose="05050102010706020507" pitchFamily="18" charset="2"/>
              </a:rPr>
              <a:t>q</a:t>
            </a:r>
            <a:r>
              <a:rPr lang="en-US" sz="1100" dirty="0" err="1"/>
              <a:t>B2</a:t>
            </a:r>
            <a:r>
              <a:rPr lang="en-US" dirty="0">
                <a:latin typeface="Symbol" panose="05050102010706020507" pitchFamily="18" charset="2"/>
              </a:rPr>
              <a:t>= </a:t>
            </a:r>
            <a:r>
              <a:rPr lang="en-US" dirty="0"/>
              <a:t>P(</a:t>
            </a:r>
            <a:r>
              <a:rPr lang="en-US" dirty="0" err="1"/>
              <a:t>L^2</a:t>
            </a:r>
            <a:r>
              <a:rPr lang="en-US" dirty="0"/>
              <a:t>)/(</a:t>
            </a:r>
            <a:r>
              <a:rPr lang="en-US" dirty="0" err="1"/>
              <a:t>16EI</a:t>
            </a:r>
            <a:r>
              <a:rPr lang="en-US" dirty="0"/>
              <a:t>)</a:t>
            </a:r>
            <a:endParaRPr lang="en-US" dirty="0">
              <a:latin typeface="Symbol" panose="05050102010706020507" pitchFamily="18" charset="2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BB451137-E9CF-4DDE-A016-65D5C4CB2D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2" t="32295" r="24468" b="33631"/>
          <a:stretch/>
        </p:blipFill>
        <p:spPr bwMode="auto">
          <a:xfrm>
            <a:off x="958850" y="5009012"/>
            <a:ext cx="1981200" cy="63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992D8CE-78BA-4C8C-AF64-BE0162DC8BE2}"/>
              </a:ext>
            </a:extLst>
          </p:cNvPr>
          <p:cNvSpPr/>
          <p:nvPr/>
        </p:nvSpPr>
        <p:spPr>
          <a:xfrm>
            <a:off x="3713898" y="6235184"/>
            <a:ext cx="17668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M</a:t>
            </a:r>
            <a:r>
              <a:rPr lang="en-US" sz="2000" dirty="0"/>
              <a:t>A</a:t>
            </a:r>
            <a:r>
              <a:rPr lang="en-US" sz="3200" dirty="0"/>
              <a:t>=-PL/8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8A04A7-1770-47A2-9EC4-9BF99AC26200}"/>
              </a:ext>
            </a:extLst>
          </p:cNvPr>
          <p:cNvSpPr/>
          <p:nvPr/>
        </p:nvSpPr>
        <p:spPr>
          <a:xfrm>
            <a:off x="5980848" y="6216134"/>
            <a:ext cx="17572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M</a:t>
            </a:r>
            <a:r>
              <a:rPr lang="en-US" sz="2000" dirty="0"/>
              <a:t>B</a:t>
            </a:r>
            <a:r>
              <a:rPr lang="en-US" sz="3200" dirty="0"/>
              <a:t>=-PL/8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AA754E8-6F7A-421F-BD4C-8AAC5034FF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652" t="49975" r="29999" b="23490"/>
          <a:stretch/>
        </p:blipFill>
        <p:spPr>
          <a:xfrm>
            <a:off x="2167282" y="1911350"/>
            <a:ext cx="7528829" cy="227606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D9C50EA-9E00-4BFC-B71F-554553EA4A7B}"/>
              </a:ext>
            </a:extLst>
          </p:cNvPr>
          <p:cNvSpPr/>
          <p:nvPr/>
        </p:nvSpPr>
        <p:spPr>
          <a:xfrm>
            <a:off x="5842000" y="2057400"/>
            <a:ext cx="736600" cy="8793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0EB8092D-C13F-4D1C-BA79-46AA20954D7B}"/>
              </a:ext>
            </a:extLst>
          </p:cNvPr>
          <p:cNvSpPr/>
          <p:nvPr/>
        </p:nvSpPr>
        <p:spPr>
          <a:xfrm rot="3854488">
            <a:off x="8350589" y="2643223"/>
            <a:ext cx="793411" cy="557177"/>
          </a:xfrm>
          <a:prstGeom prst="arc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215EE773-90B0-4626-8521-0E5AC0B6F772}"/>
              </a:ext>
            </a:extLst>
          </p:cNvPr>
          <p:cNvSpPr/>
          <p:nvPr/>
        </p:nvSpPr>
        <p:spPr>
          <a:xfrm rot="14092027">
            <a:off x="3232489" y="2846423"/>
            <a:ext cx="793411" cy="557177"/>
          </a:xfrm>
          <a:prstGeom prst="arc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4DF24C-3127-4E7D-A89F-058738A2E0A9}"/>
              </a:ext>
            </a:extLst>
          </p:cNvPr>
          <p:cNvSpPr txBox="1"/>
          <p:nvPr/>
        </p:nvSpPr>
        <p:spPr>
          <a:xfrm>
            <a:off x="2971800" y="2443163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sz="1200" dirty="0"/>
              <a:t>A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FEA808-B21A-4072-BA88-D09ED458BF2E}"/>
              </a:ext>
            </a:extLst>
          </p:cNvPr>
          <p:cNvSpPr txBox="1"/>
          <p:nvPr/>
        </p:nvSpPr>
        <p:spPr>
          <a:xfrm>
            <a:off x="9182100" y="251936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sz="1200" dirty="0"/>
              <a:t>B</a:t>
            </a:r>
            <a:endParaRPr lang="en-US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B885EC2-A54C-4844-AC3B-8EDFE9EF8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1" y="3828282"/>
            <a:ext cx="1795463" cy="115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A6B4B9-F568-4FEC-8269-65A212263EC7}"/>
              </a:ext>
            </a:extLst>
          </p:cNvPr>
          <p:cNvSpPr txBox="1"/>
          <p:nvPr/>
        </p:nvSpPr>
        <p:spPr>
          <a:xfrm>
            <a:off x="3378200" y="217011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AE5BD6-B30B-4D32-A0C0-0D896A8574C9}"/>
              </a:ext>
            </a:extLst>
          </p:cNvPr>
          <p:cNvSpPr txBox="1"/>
          <p:nvPr/>
        </p:nvSpPr>
        <p:spPr>
          <a:xfrm>
            <a:off x="8851900" y="217011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18277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C76E4C-90E4-4B20-BF89-2C304C842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" y="2811462"/>
            <a:ext cx="5062461" cy="17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0D4986-E224-40B6-9917-2005FBA06EEA}"/>
              </a:ext>
            </a:extLst>
          </p:cNvPr>
          <p:cNvSpPr txBox="1"/>
          <p:nvPr/>
        </p:nvSpPr>
        <p:spPr>
          <a:xfrm>
            <a:off x="304800" y="1123950"/>
            <a:ext cx="11168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Tambén</a:t>
            </a:r>
            <a:r>
              <a:rPr lang="en-US" sz="2800" dirty="0"/>
              <a:t> se </a:t>
            </a:r>
            <a:r>
              <a:rPr lang="en-US" sz="2800" dirty="0" err="1"/>
              <a:t>puede</a:t>
            </a:r>
            <a:r>
              <a:rPr lang="en-US" sz="2800" dirty="0"/>
              <a:t> </a:t>
            </a:r>
            <a:r>
              <a:rPr lang="en-US" sz="2800" dirty="0" err="1"/>
              <a:t>utilizar</a:t>
            </a:r>
            <a:r>
              <a:rPr lang="en-US" sz="2800" dirty="0"/>
              <a:t> las 2 </a:t>
            </a:r>
            <a:r>
              <a:rPr lang="en-US" sz="2800" dirty="0" err="1"/>
              <a:t>ec.</a:t>
            </a:r>
            <a:r>
              <a:rPr lang="en-US" sz="2800" dirty="0"/>
              <a:t> de </a:t>
            </a:r>
            <a:r>
              <a:rPr lang="en-US" sz="2800" dirty="0" err="1"/>
              <a:t>empotramientos</a:t>
            </a:r>
            <a:r>
              <a:rPr lang="en-US" sz="2800" dirty="0"/>
              <a:t>, una por </a:t>
            </a:r>
            <a:r>
              <a:rPr lang="en-US" sz="2800" dirty="0" err="1"/>
              <a:t>cada</a:t>
            </a:r>
            <a:r>
              <a:rPr lang="en-US" sz="2800" dirty="0"/>
              <a:t> </a:t>
            </a:r>
            <a:r>
              <a:rPr lang="en-US" sz="2800" dirty="0" err="1"/>
              <a:t>apoyo</a:t>
            </a:r>
            <a:r>
              <a:rPr lang="en-US" sz="2800" dirty="0"/>
              <a:t>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DA7EAF-47CE-42F9-8A28-E670448A105F}"/>
              </a:ext>
            </a:extLst>
          </p:cNvPr>
          <p:cNvSpPr/>
          <p:nvPr/>
        </p:nvSpPr>
        <p:spPr>
          <a:xfrm>
            <a:off x="5390690" y="2977634"/>
            <a:ext cx="3669594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latin typeface="Symbol" panose="05050102010706020507" pitchFamily="18" charset="2"/>
              </a:rPr>
              <a:t>a</a:t>
            </a:r>
            <a:r>
              <a:rPr lang="en-US" sz="2400" baseline="30000" dirty="0" err="1">
                <a:latin typeface="Symbol" panose="05050102010706020507" pitchFamily="18" charset="2"/>
              </a:rPr>
              <a:t>1</a:t>
            </a:r>
            <a:r>
              <a:rPr lang="en-US" sz="2000" dirty="0" err="1"/>
              <a:t>0A</a:t>
            </a:r>
            <a:r>
              <a:rPr lang="en-US" sz="3600" dirty="0">
                <a:latin typeface="Symbol" panose="05050102010706020507" pitchFamily="18" charset="2"/>
              </a:rPr>
              <a:t>= </a:t>
            </a:r>
            <a:r>
              <a:rPr lang="en-US" sz="3600" dirty="0"/>
              <a:t>P(</a:t>
            </a:r>
            <a:r>
              <a:rPr lang="en-US" sz="3600" dirty="0" err="1"/>
              <a:t>L^2</a:t>
            </a:r>
            <a:r>
              <a:rPr lang="en-US" sz="3600" dirty="0"/>
              <a:t>)/(</a:t>
            </a:r>
            <a:r>
              <a:rPr lang="en-US" sz="3600" dirty="0" err="1"/>
              <a:t>16EI</a:t>
            </a:r>
            <a:r>
              <a:rPr lang="en-US" sz="3600" dirty="0"/>
              <a:t>)</a:t>
            </a:r>
          </a:p>
          <a:p>
            <a:endParaRPr lang="en-US" sz="3600" dirty="0"/>
          </a:p>
          <a:p>
            <a:r>
              <a:rPr lang="en-US" sz="3600" dirty="0" err="1">
                <a:latin typeface="Symbol" panose="05050102010706020507" pitchFamily="18" charset="2"/>
              </a:rPr>
              <a:t>a</a:t>
            </a:r>
            <a:r>
              <a:rPr lang="en-US" sz="2400" baseline="30000" dirty="0" err="1">
                <a:latin typeface="Symbol" panose="05050102010706020507" pitchFamily="18" charset="2"/>
              </a:rPr>
              <a:t>1</a:t>
            </a:r>
            <a:r>
              <a:rPr lang="en-US" sz="2000" dirty="0" err="1"/>
              <a:t>A</a:t>
            </a:r>
            <a:r>
              <a:rPr lang="en-US" sz="3600" dirty="0">
                <a:latin typeface="Symbol" panose="05050102010706020507" pitchFamily="18" charset="2"/>
              </a:rPr>
              <a:t>= </a:t>
            </a:r>
            <a:r>
              <a:rPr lang="en-US" sz="3600" dirty="0"/>
              <a:t>P(L)/(</a:t>
            </a:r>
            <a:r>
              <a:rPr lang="en-US" sz="3600" dirty="0" err="1"/>
              <a:t>3EI</a:t>
            </a:r>
            <a:r>
              <a:rPr lang="en-US" sz="3600" dirty="0"/>
              <a:t>)</a:t>
            </a:r>
          </a:p>
          <a:p>
            <a:endParaRPr lang="en-US" sz="3600" dirty="0"/>
          </a:p>
          <a:p>
            <a:r>
              <a:rPr lang="en-US" sz="3600" dirty="0" err="1">
                <a:latin typeface="Symbol" panose="05050102010706020507" pitchFamily="18" charset="2"/>
              </a:rPr>
              <a:t>b</a:t>
            </a:r>
            <a:r>
              <a:rPr lang="en-US" sz="2400" baseline="30000" dirty="0" err="1">
                <a:latin typeface="Symbol" panose="05050102010706020507" pitchFamily="18" charset="2"/>
              </a:rPr>
              <a:t>1</a:t>
            </a:r>
            <a:r>
              <a:rPr lang="en-US" sz="3600" dirty="0">
                <a:latin typeface="Symbol" panose="05050102010706020507" pitchFamily="18" charset="2"/>
              </a:rPr>
              <a:t>= </a:t>
            </a:r>
            <a:r>
              <a:rPr lang="en-US" sz="3600" dirty="0"/>
              <a:t>P(L)/(</a:t>
            </a:r>
            <a:r>
              <a:rPr lang="en-US" sz="3600" dirty="0" err="1"/>
              <a:t>6EI</a:t>
            </a:r>
            <a:r>
              <a:rPr lang="en-US" sz="3600" dirty="0"/>
              <a:t>)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D4DDE4-C758-4A68-94A5-8AEFF10F3D41}"/>
              </a:ext>
            </a:extLst>
          </p:cNvPr>
          <p:cNvSpPr txBox="1"/>
          <p:nvPr/>
        </p:nvSpPr>
        <p:spPr>
          <a:xfrm>
            <a:off x="438150" y="2152650"/>
            <a:ext cx="4028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Ejemplo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el </a:t>
            </a:r>
            <a:r>
              <a:rPr lang="en-US" sz="2400" dirty="0" err="1"/>
              <a:t>apoyo</a:t>
            </a:r>
            <a:r>
              <a:rPr lang="en-US" sz="2400" dirty="0"/>
              <a:t> </a:t>
            </a:r>
            <a:r>
              <a:rPr lang="en-US" sz="2400" dirty="0" err="1"/>
              <a:t>izquierdo</a:t>
            </a:r>
            <a:r>
              <a:rPr lang="en-US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5559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5DB15-8A05-4AD7-8D9B-9454D34D7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C4CB-2FBE-4CE3-8A2B-F8E902ACD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8AB66C-AF43-4968-BE84-A0FB75F12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8912"/>
            <a:ext cx="12192000" cy="61522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CCAE4E-9B78-41C4-A254-ED8595AF0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0800" y="-1406088"/>
            <a:ext cx="12192000" cy="61522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3035AA-5DF1-44DA-B5DB-3E66C72131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0800" y="-2758638"/>
            <a:ext cx="12192000" cy="6152275"/>
          </a:xfrm>
          <a:prstGeom prst="rect">
            <a:avLst/>
          </a:prstGeom>
        </p:spPr>
      </p:pic>
      <p:sp>
        <p:nvSpPr>
          <p:cNvPr id="7" name="Arc 6">
            <a:extLst>
              <a:ext uri="{FF2B5EF4-FFF2-40B4-BE49-F238E27FC236}">
                <a16:creationId xmlns:a16="http://schemas.microsoft.com/office/drawing/2014/main" id="{A96E1080-6F4D-4037-A213-8FA63F3EDE35}"/>
              </a:ext>
            </a:extLst>
          </p:cNvPr>
          <p:cNvSpPr/>
          <p:nvPr/>
        </p:nvSpPr>
        <p:spPr>
          <a:xfrm rot="3854488">
            <a:off x="8795089" y="585823"/>
            <a:ext cx="793411" cy="557177"/>
          </a:xfrm>
          <a:prstGeom prst="arc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1452194C-3A4D-4991-A187-31FAD13ADF43}"/>
              </a:ext>
            </a:extLst>
          </p:cNvPr>
          <p:cNvSpPr/>
          <p:nvPr/>
        </p:nvSpPr>
        <p:spPr>
          <a:xfrm rot="14092027">
            <a:off x="3676989" y="789023"/>
            <a:ext cx="793411" cy="557177"/>
          </a:xfrm>
          <a:prstGeom prst="arc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03B3-9566-49E7-85F4-5CE78F709BFA}"/>
              </a:ext>
            </a:extLst>
          </p:cNvPr>
          <p:cNvSpPr txBox="1"/>
          <p:nvPr/>
        </p:nvSpPr>
        <p:spPr>
          <a:xfrm>
            <a:off x="3416300" y="385763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15F0C0-31DB-472D-9235-FEE82B2ABCFF}"/>
              </a:ext>
            </a:extLst>
          </p:cNvPr>
          <p:cNvSpPr txBox="1"/>
          <p:nvPr/>
        </p:nvSpPr>
        <p:spPr>
          <a:xfrm>
            <a:off x="9626600" y="461963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6.25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17C3BF-DDF7-42E2-8F07-D727CFDC96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181662"/>
            <a:ext cx="12192000" cy="615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871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AB8EB5-D842-4F6B-87CA-10D2EDDA1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0700" y="-999688"/>
            <a:ext cx="12192000" cy="6152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C40989-44E0-4365-A36C-1BFB8A86D31D}"/>
              </a:ext>
            </a:extLst>
          </p:cNvPr>
          <p:cNvSpPr txBox="1"/>
          <p:nvPr/>
        </p:nvSpPr>
        <p:spPr>
          <a:xfrm>
            <a:off x="2019300" y="1828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68DF15-7120-4012-B0B1-B8C391C771CE}"/>
              </a:ext>
            </a:extLst>
          </p:cNvPr>
          <p:cNvSpPr txBox="1"/>
          <p:nvPr/>
        </p:nvSpPr>
        <p:spPr>
          <a:xfrm>
            <a:off x="5600700" y="188595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0B3CA0-4DF1-48BD-B1CC-2387F01BC844}"/>
              </a:ext>
            </a:extLst>
          </p:cNvPr>
          <p:cNvSpPr txBox="1"/>
          <p:nvPr/>
        </p:nvSpPr>
        <p:spPr>
          <a:xfrm>
            <a:off x="9620250" y="188595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E9F592-1321-4A4F-A973-5BC8D293A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403" y="2070616"/>
            <a:ext cx="4183852" cy="143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F582BBEA-1B50-4ED2-8152-BD8EACE5C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733" y="2198132"/>
            <a:ext cx="3258967" cy="11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FC2CDB0-5AD5-4BC7-973A-8025E75F3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300" y="4768220"/>
            <a:ext cx="9220200" cy="100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AE5F4BE-8794-4EBD-9AD0-078B6A337426}"/>
              </a:ext>
            </a:extLst>
          </p:cNvPr>
          <p:cNvSpPr txBox="1"/>
          <p:nvPr/>
        </p:nvSpPr>
        <p:spPr>
          <a:xfrm>
            <a:off x="971550" y="3790950"/>
            <a:ext cx="8994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P.L^2</a:t>
            </a:r>
            <a:r>
              <a:rPr lang="en-US" sz="2400" dirty="0"/>
              <a:t>/(16 </a:t>
            </a:r>
            <a:r>
              <a:rPr lang="en-US" sz="2400" dirty="0" err="1"/>
              <a:t>EI</a:t>
            </a:r>
            <a:r>
              <a:rPr lang="en-US" sz="2400" dirty="0"/>
              <a:t>)+ </a:t>
            </a:r>
            <a:r>
              <a:rPr lang="en-US" sz="2400" dirty="0" err="1"/>
              <a:t>L.10</a:t>
            </a:r>
            <a:r>
              <a:rPr lang="en-US" sz="2400" dirty="0"/>
              <a:t>/(</a:t>
            </a:r>
            <a:r>
              <a:rPr lang="en-US" sz="2400" dirty="0" err="1"/>
              <a:t>6EI</a:t>
            </a:r>
            <a:r>
              <a:rPr lang="en-US" sz="2400" dirty="0"/>
              <a:t>)+</a:t>
            </a:r>
            <a:r>
              <a:rPr lang="en-US" sz="2400" dirty="0" err="1"/>
              <a:t>L.M</a:t>
            </a:r>
            <a:r>
              <a:rPr lang="en-US" dirty="0" err="1"/>
              <a:t>A</a:t>
            </a:r>
            <a:r>
              <a:rPr lang="en-US" sz="2400" dirty="0"/>
              <a:t>/(</a:t>
            </a:r>
            <a:r>
              <a:rPr lang="en-US" sz="2400" dirty="0" err="1"/>
              <a:t>3EI</a:t>
            </a:r>
            <a:r>
              <a:rPr lang="en-US" sz="2400" dirty="0"/>
              <a:t>)+</a:t>
            </a:r>
            <a:r>
              <a:rPr lang="en-US" sz="2400" dirty="0" err="1"/>
              <a:t>L.M</a:t>
            </a:r>
            <a:r>
              <a:rPr lang="en-US" dirty="0" err="1"/>
              <a:t>B</a:t>
            </a:r>
            <a:r>
              <a:rPr lang="en-US" sz="2400" dirty="0"/>
              <a:t>/(</a:t>
            </a:r>
            <a:r>
              <a:rPr lang="en-US" sz="2400" dirty="0" err="1"/>
              <a:t>6EI</a:t>
            </a:r>
            <a:r>
              <a:rPr lang="en-US" sz="2400" dirty="0"/>
              <a:t>)=0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2.</a:t>
            </a:r>
            <a:r>
              <a:rPr lang="en-US" sz="2400" dirty="0" err="1"/>
              <a:t>M</a:t>
            </a:r>
            <a:r>
              <a:rPr lang="en-US" sz="1600" dirty="0" err="1"/>
              <a:t>A</a:t>
            </a:r>
            <a:r>
              <a:rPr lang="en-US" sz="2400" dirty="0" err="1"/>
              <a:t>+M</a:t>
            </a:r>
            <a:r>
              <a:rPr lang="en-US" sz="1600" dirty="0" err="1"/>
              <a:t>B</a:t>
            </a:r>
            <a:r>
              <a:rPr lang="en-US" sz="2400" dirty="0"/>
              <a:t>=-28.75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858AE9-62F9-49B7-8F58-492814836828}"/>
              </a:ext>
            </a:extLst>
          </p:cNvPr>
          <p:cNvSpPr txBox="1"/>
          <p:nvPr/>
        </p:nvSpPr>
        <p:spPr>
          <a:xfrm>
            <a:off x="361950" y="5886450"/>
            <a:ext cx="11191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+</a:t>
            </a:r>
            <a:r>
              <a:rPr lang="en-US" sz="2400" dirty="0" err="1"/>
              <a:t>L.M</a:t>
            </a:r>
            <a:r>
              <a:rPr lang="en-US" dirty="0" err="1"/>
              <a:t>A</a:t>
            </a:r>
            <a:r>
              <a:rPr lang="en-US" sz="2400" dirty="0"/>
              <a:t>/(</a:t>
            </a:r>
            <a:r>
              <a:rPr lang="en-US" sz="2400" dirty="0" err="1"/>
              <a:t>6EI</a:t>
            </a:r>
            <a:r>
              <a:rPr lang="en-US" sz="2400" dirty="0"/>
              <a:t>)+ M</a:t>
            </a:r>
            <a:r>
              <a:rPr lang="en-US" sz="1600" dirty="0"/>
              <a:t>B</a:t>
            </a:r>
            <a:r>
              <a:rPr lang="en-US" sz="2400" dirty="0"/>
              <a:t> (L/(</a:t>
            </a:r>
            <a:r>
              <a:rPr lang="en-US" sz="2400" dirty="0" err="1"/>
              <a:t>3EI</a:t>
            </a:r>
            <a:r>
              <a:rPr lang="en-US" sz="2400" dirty="0"/>
              <a:t>+ L/</a:t>
            </a:r>
            <a:r>
              <a:rPr lang="en-US" sz="2400" dirty="0" err="1"/>
              <a:t>3EI</a:t>
            </a:r>
            <a:r>
              <a:rPr lang="en-US" sz="2400" dirty="0"/>
              <a:t>)+ </a:t>
            </a:r>
            <a:r>
              <a:rPr lang="en-US" sz="2400" dirty="0" err="1"/>
              <a:t>P.L^2</a:t>
            </a:r>
            <a:r>
              <a:rPr lang="en-US" sz="2400" dirty="0"/>
              <a:t>/(16 </a:t>
            </a:r>
            <a:r>
              <a:rPr lang="en-US" sz="2400" dirty="0" err="1"/>
              <a:t>EI</a:t>
            </a:r>
            <a:r>
              <a:rPr lang="en-US" sz="2400" dirty="0"/>
              <a:t>)+ </a:t>
            </a:r>
            <a:r>
              <a:rPr lang="en-US" sz="2400" dirty="0" err="1"/>
              <a:t>L.10</a:t>
            </a:r>
            <a:r>
              <a:rPr lang="en-US" sz="2400" dirty="0"/>
              <a:t>/(</a:t>
            </a:r>
            <a:r>
              <a:rPr lang="en-US" sz="2400" dirty="0" err="1"/>
              <a:t>3EI</a:t>
            </a:r>
            <a:r>
              <a:rPr lang="en-US" sz="2400" dirty="0"/>
              <a:t>)+</a:t>
            </a:r>
            <a:r>
              <a:rPr lang="en-US" sz="2400" dirty="0" err="1"/>
              <a:t>qL^3</a:t>
            </a:r>
            <a:r>
              <a:rPr lang="en-US" sz="2400" dirty="0"/>
              <a:t>/</a:t>
            </a:r>
            <a:r>
              <a:rPr lang="en-US" sz="2400" dirty="0" err="1"/>
              <a:t>24EI</a:t>
            </a:r>
            <a:r>
              <a:rPr lang="en-US" sz="2400" dirty="0"/>
              <a:t> =0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/>
              <a:t>M</a:t>
            </a:r>
            <a:r>
              <a:rPr lang="en-US" sz="1600" dirty="0" err="1"/>
              <a:t>A</a:t>
            </a:r>
            <a:r>
              <a:rPr lang="en-US" sz="2400" dirty="0" err="1"/>
              <a:t>+4M</a:t>
            </a:r>
            <a:r>
              <a:rPr lang="en-US" sz="1600" dirty="0" err="1"/>
              <a:t>B</a:t>
            </a:r>
            <a:r>
              <a:rPr lang="en-US" sz="2400" dirty="0"/>
              <a:t>=-70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7CF041-A160-4D28-97C0-4D7E087CC1E9}"/>
              </a:ext>
            </a:extLst>
          </p:cNvPr>
          <p:cNvSpPr txBox="1"/>
          <p:nvPr/>
        </p:nvSpPr>
        <p:spPr>
          <a:xfrm>
            <a:off x="495300" y="323850"/>
            <a:ext cx="1716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EJEMPLO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3421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8A703-79CE-4D07-A564-4280D7F08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EFAAD-AF28-429C-BE47-0364EA443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4F9166-B29E-48D5-9CE0-E03B0F128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14450" y="1248212"/>
            <a:ext cx="12192000" cy="61522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10312F-B52A-491F-BF42-0196FDD02F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95400" y="-656788"/>
            <a:ext cx="12192000" cy="61522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356D55-A34B-4E77-BB57-CA626BC833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95400" y="3077012"/>
            <a:ext cx="12192000" cy="615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370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48814-2D50-4804-B49A-7E20E9051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Apoyo</a:t>
            </a:r>
            <a:r>
              <a:rPr lang="en-US" dirty="0"/>
              <a:t> </a:t>
            </a:r>
            <a:r>
              <a:rPr lang="es-AR" dirty="0"/>
              <a:t>elástico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D01EF7-E0F5-4486-8514-C96B7646B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147" y="1701528"/>
            <a:ext cx="7520505" cy="34549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9FC84F-AAB9-4E51-B1B2-34C6DD309A0D}"/>
              </a:ext>
            </a:extLst>
          </p:cNvPr>
          <p:cNvSpPr txBox="1"/>
          <p:nvPr/>
        </p:nvSpPr>
        <p:spPr>
          <a:xfrm>
            <a:off x="7410450" y="1123951"/>
            <a:ext cx="4629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Hallar</a:t>
            </a:r>
            <a:r>
              <a:rPr lang="en-US" sz="2400" dirty="0"/>
              <a:t> el k de la </a:t>
            </a:r>
            <a:r>
              <a:rPr lang="en-US" sz="2400" dirty="0" err="1"/>
              <a:t>barra</a:t>
            </a:r>
            <a:r>
              <a:rPr lang="en-US" sz="2400" dirty="0"/>
              <a:t> CH </a:t>
            </a:r>
            <a:r>
              <a:rPr lang="en-US" sz="2400" dirty="0" err="1"/>
              <a:t>sabiendo</a:t>
            </a:r>
            <a:r>
              <a:rPr lang="en-US" sz="2400" dirty="0"/>
              <a:t> que la </a:t>
            </a:r>
            <a:r>
              <a:rPr lang="en-US" sz="2400" dirty="0" err="1"/>
              <a:t>sección</a:t>
            </a:r>
            <a:r>
              <a:rPr lang="en-US" sz="2400" dirty="0"/>
              <a:t>  es  de 1 </a:t>
            </a:r>
            <a:r>
              <a:rPr lang="en-US" sz="2400" dirty="0" err="1"/>
              <a:t>cm</a:t>
            </a:r>
            <a:r>
              <a:rPr lang="en-US" sz="2400" baseline="30000" dirty="0" err="1"/>
              <a:t>2</a:t>
            </a:r>
            <a:endParaRPr lang="en-US" sz="2400" baseline="30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EE92D7-03A3-42D9-9012-07BD338CEE3B}"/>
              </a:ext>
            </a:extLst>
          </p:cNvPr>
          <p:cNvSpPr txBox="1"/>
          <p:nvPr/>
        </p:nvSpPr>
        <p:spPr>
          <a:xfrm>
            <a:off x="1543050" y="5676900"/>
            <a:ext cx="8987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 </a:t>
            </a:r>
            <a:r>
              <a:rPr lang="el-GR" sz="4000" dirty="0"/>
              <a:t>σ</a:t>
            </a:r>
            <a:r>
              <a:rPr lang="en-US" sz="4000" dirty="0"/>
              <a:t>= </a:t>
            </a:r>
            <a:r>
              <a:rPr lang="en-US" sz="4000" dirty="0" err="1"/>
              <a:t>E.</a:t>
            </a:r>
            <a:r>
              <a:rPr lang="en-US" sz="4000" dirty="0" err="1">
                <a:latin typeface="Symbol" panose="05050102010706020507" pitchFamily="18" charset="2"/>
              </a:rPr>
              <a:t>e</a:t>
            </a:r>
            <a:r>
              <a:rPr lang="en-US" sz="4000" dirty="0"/>
              <a:t>     </a:t>
            </a:r>
            <a:r>
              <a:rPr lang="el-GR" sz="4000" dirty="0"/>
              <a:t>σ</a:t>
            </a:r>
            <a:r>
              <a:rPr lang="en-US" sz="4000" dirty="0"/>
              <a:t>= F/A         F= -k. Dx   -&gt; k= EA/L </a:t>
            </a:r>
          </a:p>
        </p:txBody>
      </p:sp>
    </p:spTree>
    <p:extLst>
      <p:ext uri="{BB962C8B-B14F-4D97-AF65-F5344CB8AC3E}">
        <p14:creationId xmlns:p14="http://schemas.microsoft.com/office/powerpoint/2010/main" val="353806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>
            <a:extLst>
              <a:ext uri="{FF2B5EF4-FFF2-40B4-BE49-F238E27FC236}">
                <a16:creationId xmlns:a16="http://schemas.microsoft.com/office/drawing/2014/main" id="{B284B097-EE13-442A-AF02-AA0A36A8E6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40"/>
          <a:stretch/>
        </p:blipFill>
        <p:spPr bwMode="auto">
          <a:xfrm>
            <a:off x="1466850" y="4457700"/>
            <a:ext cx="1981200" cy="186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7594A64-572A-411B-9A2E-0753EA0D613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307" t="27141" r="30000" b="57467"/>
          <a:stretch/>
        </p:blipFill>
        <p:spPr>
          <a:xfrm>
            <a:off x="3752850" y="1524001"/>
            <a:ext cx="3505200" cy="2389909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E9CD0FB-5918-441C-9DBE-61A5C4F025B4}"/>
              </a:ext>
            </a:extLst>
          </p:cNvPr>
          <p:cNvCxnSpPr/>
          <p:nvPr/>
        </p:nvCxnSpPr>
        <p:spPr>
          <a:xfrm>
            <a:off x="5505450" y="2616109"/>
            <a:ext cx="0" cy="776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FCA3B1B-14DA-47D8-B5E6-66FEB36014D4}"/>
              </a:ext>
            </a:extLst>
          </p:cNvPr>
          <p:cNvSpPr txBox="1"/>
          <p:nvPr/>
        </p:nvSpPr>
        <p:spPr>
          <a:xfrm>
            <a:off x="5659362" y="2687327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FD27A-BB94-42F1-B6A0-39DE1A354203}"/>
              </a:ext>
            </a:extLst>
          </p:cNvPr>
          <p:cNvSpPr/>
          <p:nvPr/>
        </p:nvSpPr>
        <p:spPr>
          <a:xfrm>
            <a:off x="2533650" y="3011177"/>
            <a:ext cx="152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DB08DE-F274-474F-BE6B-545DCFE71D96}"/>
              </a:ext>
            </a:extLst>
          </p:cNvPr>
          <p:cNvSpPr txBox="1"/>
          <p:nvPr/>
        </p:nvSpPr>
        <p:spPr>
          <a:xfrm>
            <a:off x="3663734" y="316357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0753E1-A70C-4141-B4AE-D0A477C279B8}"/>
              </a:ext>
            </a:extLst>
          </p:cNvPr>
          <p:cNvSpPr txBox="1"/>
          <p:nvPr/>
        </p:nvSpPr>
        <p:spPr>
          <a:xfrm>
            <a:off x="7120870" y="323977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30D37-3F38-4380-8114-09CD24E4D025}"/>
              </a:ext>
            </a:extLst>
          </p:cNvPr>
          <p:cNvSpPr/>
          <p:nvPr/>
        </p:nvSpPr>
        <p:spPr>
          <a:xfrm>
            <a:off x="6707282" y="3038084"/>
            <a:ext cx="274105" cy="736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7E45CA1-A5C8-4840-8B04-8FB0298B0C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307" t="27141" r="40210" b="57467"/>
          <a:stretch/>
        </p:blipFill>
        <p:spPr>
          <a:xfrm>
            <a:off x="6307852" y="1511238"/>
            <a:ext cx="693462" cy="238990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AFD2DD8-B9A6-4DCD-A629-042C7C55E022}"/>
              </a:ext>
            </a:extLst>
          </p:cNvPr>
          <p:cNvSpPr/>
          <p:nvPr/>
        </p:nvSpPr>
        <p:spPr>
          <a:xfrm>
            <a:off x="6806711" y="2999509"/>
            <a:ext cx="27410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EB7E1724-1802-4C42-95F0-8C08E70E35AD}"/>
              </a:ext>
            </a:extLst>
          </p:cNvPr>
          <p:cNvSpPr/>
          <p:nvPr/>
        </p:nvSpPr>
        <p:spPr>
          <a:xfrm>
            <a:off x="6267450" y="3151910"/>
            <a:ext cx="838200" cy="886691"/>
          </a:xfrm>
          <a:prstGeom prst="arc">
            <a:avLst/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67121C-D6D7-46CA-9097-A220BD4062CE}"/>
              </a:ext>
            </a:extLst>
          </p:cNvPr>
          <p:cNvSpPr txBox="1"/>
          <p:nvPr/>
        </p:nvSpPr>
        <p:spPr>
          <a:xfrm>
            <a:off x="6800850" y="2667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sz="1200" dirty="0"/>
              <a:t>B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B8264B0-60D5-4F0F-8E03-3F150569ED72}"/>
              </a:ext>
            </a:extLst>
          </p:cNvPr>
          <p:cNvCxnSpPr/>
          <p:nvPr/>
        </p:nvCxnSpPr>
        <p:spPr>
          <a:xfrm flipV="1">
            <a:off x="6707281" y="40386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4EB952-AB41-4FCC-989A-13CC5156656A}"/>
              </a:ext>
            </a:extLst>
          </p:cNvPr>
          <p:cNvCxnSpPr/>
          <p:nvPr/>
        </p:nvCxnSpPr>
        <p:spPr>
          <a:xfrm flipV="1">
            <a:off x="4133850" y="40386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1E314CF-0051-44D8-BB9F-20FBD1888158}"/>
              </a:ext>
            </a:extLst>
          </p:cNvPr>
          <p:cNvSpPr txBox="1"/>
          <p:nvPr/>
        </p:nvSpPr>
        <p:spPr>
          <a:xfrm>
            <a:off x="6783984" y="411480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sz="1100" dirty="0"/>
              <a:t>B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117783-AD0A-4544-9CDB-180332178AB0}"/>
              </a:ext>
            </a:extLst>
          </p:cNvPr>
          <p:cNvSpPr txBox="1"/>
          <p:nvPr/>
        </p:nvSpPr>
        <p:spPr>
          <a:xfrm>
            <a:off x="2587304" y="6019800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Symbol" panose="05050102010706020507" pitchFamily="18" charset="2"/>
              </a:rPr>
              <a:t>q</a:t>
            </a:r>
            <a:r>
              <a:rPr lang="en-US" sz="1200" dirty="0" err="1">
                <a:latin typeface="+mj-lt"/>
              </a:rPr>
              <a:t>B</a:t>
            </a:r>
            <a:r>
              <a:rPr lang="en-US" sz="1100" dirty="0" err="1">
                <a:latin typeface="Symbol" panose="05050102010706020507" pitchFamily="18" charset="2"/>
              </a:rPr>
              <a:t>1</a:t>
            </a:r>
            <a:r>
              <a:rPr lang="en-US" dirty="0">
                <a:latin typeface="Symbol" panose="05050102010706020507" pitchFamily="18" charset="2"/>
              </a:rPr>
              <a:t>= </a:t>
            </a:r>
            <a:r>
              <a:rPr lang="en-US" dirty="0" err="1"/>
              <a:t>M</a:t>
            </a:r>
            <a:r>
              <a:rPr lang="en-US" sz="1200" dirty="0" err="1"/>
              <a:t>B</a:t>
            </a:r>
            <a:r>
              <a:rPr lang="en-US" dirty="0" err="1"/>
              <a:t>L</a:t>
            </a:r>
            <a:r>
              <a:rPr lang="en-US" dirty="0"/>
              <a:t>/(</a:t>
            </a:r>
            <a:r>
              <a:rPr lang="en-US" dirty="0" err="1"/>
              <a:t>3EI</a:t>
            </a:r>
            <a:r>
              <a:rPr lang="en-US" dirty="0"/>
              <a:t>)</a:t>
            </a:r>
            <a:r>
              <a:rPr lang="en-US" dirty="0">
                <a:latin typeface="Symbol" panose="05050102010706020507" pitchFamily="18" charset="2"/>
              </a:rPr>
              <a:t> </a:t>
            </a:r>
          </a:p>
        </p:txBody>
      </p:sp>
      <p:pic>
        <p:nvPicPr>
          <p:cNvPr id="23" name="Picture 6">
            <a:extLst>
              <a:ext uri="{FF2B5EF4-FFF2-40B4-BE49-F238E27FC236}">
                <a16:creationId xmlns:a16="http://schemas.microsoft.com/office/drawing/2014/main" id="{1654143A-6395-4401-9161-9A29CEB10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245" y="5057356"/>
            <a:ext cx="1431255" cy="51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:a16="http://schemas.microsoft.com/office/drawing/2014/main" id="{CB19F948-A24E-4C16-9F1E-6530F1B08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27" y="4645917"/>
            <a:ext cx="1795463" cy="115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22622864-7D7D-431D-9BE8-F14016F3B979}"/>
              </a:ext>
            </a:extLst>
          </p:cNvPr>
          <p:cNvSpPr txBox="1"/>
          <p:nvPr/>
        </p:nvSpPr>
        <p:spPr>
          <a:xfrm>
            <a:off x="7009011" y="5943601"/>
            <a:ext cx="2896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Symbol" panose="05050102010706020507" pitchFamily="18" charset="2"/>
              </a:rPr>
              <a:t>q</a:t>
            </a:r>
            <a:r>
              <a:rPr lang="en-US" sz="1200" dirty="0" err="1">
                <a:latin typeface="+mj-lt"/>
              </a:rPr>
              <a:t>B2</a:t>
            </a:r>
            <a:r>
              <a:rPr lang="en-US" dirty="0">
                <a:latin typeface="Symbol" panose="05050102010706020507" pitchFamily="18" charset="2"/>
              </a:rPr>
              <a:t>= </a:t>
            </a:r>
            <a:r>
              <a:rPr lang="en-US" dirty="0"/>
              <a:t>P(L/2)(L/2)(3/</a:t>
            </a:r>
            <a:r>
              <a:rPr lang="en-US" dirty="0" err="1"/>
              <a:t>2L</a:t>
            </a:r>
            <a:r>
              <a:rPr lang="en-US" dirty="0"/>
              <a:t>)/(</a:t>
            </a:r>
            <a:r>
              <a:rPr lang="en-US" dirty="0" err="1"/>
              <a:t>6L.EI</a:t>
            </a:r>
            <a:r>
              <a:rPr lang="en-US" dirty="0"/>
              <a:t>)</a:t>
            </a:r>
          </a:p>
          <a:p>
            <a:r>
              <a:rPr lang="en-US" dirty="0" err="1">
                <a:latin typeface="Symbol" panose="05050102010706020507" pitchFamily="18" charset="2"/>
              </a:rPr>
              <a:t>q</a:t>
            </a:r>
            <a:r>
              <a:rPr lang="en-US" sz="1100" dirty="0" err="1"/>
              <a:t>B2</a:t>
            </a:r>
            <a:r>
              <a:rPr lang="en-US" dirty="0">
                <a:latin typeface="Symbol" panose="05050102010706020507" pitchFamily="18" charset="2"/>
              </a:rPr>
              <a:t>= </a:t>
            </a:r>
            <a:r>
              <a:rPr lang="en-US" dirty="0"/>
              <a:t>P(</a:t>
            </a:r>
            <a:r>
              <a:rPr lang="en-US" dirty="0" err="1"/>
              <a:t>L^2</a:t>
            </a:r>
            <a:r>
              <a:rPr lang="en-US" dirty="0"/>
              <a:t>)/(</a:t>
            </a:r>
            <a:r>
              <a:rPr lang="en-US" dirty="0" err="1"/>
              <a:t>16EI</a:t>
            </a:r>
            <a:r>
              <a:rPr lang="en-US" dirty="0"/>
              <a:t>)</a:t>
            </a:r>
            <a:endParaRPr lang="en-US" dirty="0">
              <a:latin typeface="Symbol" panose="05050102010706020507" pitchFamily="18" charset="2"/>
            </a:endParaRPr>
          </a:p>
        </p:txBody>
      </p:sp>
      <p:pic>
        <p:nvPicPr>
          <p:cNvPr id="27" name="Picture 2">
            <a:extLst>
              <a:ext uri="{FF2B5EF4-FFF2-40B4-BE49-F238E27FC236}">
                <a16:creationId xmlns:a16="http://schemas.microsoft.com/office/drawing/2014/main" id="{B45DE16D-8847-4969-BFEE-894EAE8AB8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72" t="32295" r="24468" b="33631"/>
          <a:stretch/>
        </p:blipFill>
        <p:spPr bwMode="auto">
          <a:xfrm>
            <a:off x="3581400" y="4774062"/>
            <a:ext cx="1981200" cy="63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2B61C06-2296-45E2-BE17-DACF71CAC2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307" t="27141" r="30000" b="57467"/>
          <a:stretch/>
        </p:blipFill>
        <p:spPr>
          <a:xfrm>
            <a:off x="3714750" y="19050"/>
            <a:ext cx="3505200" cy="2389909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9A0AC114-A8D1-433B-BECC-27CF0E64C53E}"/>
              </a:ext>
            </a:extLst>
          </p:cNvPr>
          <p:cNvSpPr/>
          <p:nvPr/>
        </p:nvSpPr>
        <p:spPr>
          <a:xfrm>
            <a:off x="2523686" y="1473884"/>
            <a:ext cx="152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46EBC38-18E2-4623-BCFD-AD51598F759A}"/>
              </a:ext>
            </a:extLst>
          </p:cNvPr>
          <p:cNvCxnSpPr/>
          <p:nvPr/>
        </p:nvCxnSpPr>
        <p:spPr>
          <a:xfrm>
            <a:off x="5439214" y="1071782"/>
            <a:ext cx="0" cy="776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DF626C2-8CAB-4AD4-BCB0-22012E929F61}"/>
              </a:ext>
            </a:extLst>
          </p:cNvPr>
          <p:cNvSpPr txBox="1"/>
          <p:nvPr/>
        </p:nvSpPr>
        <p:spPr>
          <a:xfrm>
            <a:off x="5621262" y="12192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DC8E715-E7F6-4CE7-A412-5CCBEEB6992D}"/>
              </a:ext>
            </a:extLst>
          </p:cNvPr>
          <p:cNvSpPr txBox="1"/>
          <p:nvPr/>
        </p:nvSpPr>
        <p:spPr>
          <a:xfrm>
            <a:off x="3625634" y="123825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3C83FA2-DB69-4CEA-9F67-11463D3FC318}"/>
              </a:ext>
            </a:extLst>
          </p:cNvPr>
          <p:cNvSpPr txBox="1"/>
          <p:nvPr/>
        </p:nvSpPr>
        <p:spPr>
          <a:xfrm>
            <a:off x="7054634" y="131445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2A0035-4BBE-413F-A7F7-5E6D741C1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1125"/>
            <a:ext cx="10515600" cy="1325563"/>
          </a:xfrm>
        </p:spPr>
        <p:txBody>
          <a:bodyPr/>
          <a:lstStyle/>
          <a:p>
            <a:r>
              <a:rPr lang="en-US" dirty="0" err="1"/>
              <a:t>Viga</a:t>
            </a:r>
            <a:r>
              <a:rPr lang="en-US" dirty="0"/>
              <a:t> </a:t>
            </a:r>
            <a:r>
              <a:rPr lang="en-US" dirty="0" err="1"/>
              <a:t>empotrada</a:t>
            </a:r>
            <a:r>
              <a:rPr lang="en-US" dirty="0"/>
              <a:t> </a:t>
            </a:r>
            <a:r>
              <a:rPr lang="en-US" dirty="0" err="1"/>
              <a:t>apoyada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EF20CA-015D-47D7-B94D-D18AE8A32A53}"/>
              </a:ext>
            </a:extLst>
          </p:cNvPr>
          <p:cNvSpPr txBox="1"/>
          <p:nvPr/>
        </p:nvSpPr>
        <p:spPr>
          <a:xfrm>
            <a:off x="7886700" y="3322082"/>
            <a:ext cx="1303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Imponemos</a:t>
            </a:r>
            <a:endParaRPr lang="en-US" dirty="0"/>
          </a:p>
          <a:p>
            <a:r>
              <a:rPr lang="en-US" dirty="0"/>
              <a:t>Giro </a:t>
            </a:r>
            <a:r>
              <a:rPr lang="en-US" dirty="0" err="1"/>
              <a:t>en</a:t>
            </a:r>
            <a:r>
              <a:rPr lang="en-US" dirty="0"/>
              <a:t> B=0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0635C5-BEFB-4932-9C2D-1B40E63D2D1B}"/>
              </a:ext>
            </a:extLst>
          </p:cNvPr>
          <p:cNvSpPr txBox="1"/>
          <p:nvPr/>
        </p:nvSpPr>
        <p:spPr>
          <a:xfrm>
            <a:off x="3583584" y="4076700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sz="1100" dirty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8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75853-0675-466B-A2B7-B22D0FD5A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Imponemos</a:t>
            </a:r>
            <a:r>
              <a:rPr lang="en-US" dirty="0"/>
              <a:t> </a:t>
            </a:r>
            <a:r>
              <a:rPr lang="en-US" dirty="0" err="1"/>
              <a:t>giro</a:t>
            </a:r>
            <a:r>
              <a:rPr lang="en-US" dirty="0"/>
              <a:t>=0 </a:t>
            </a:r>
            <a:r>
              <a:rPr lang="en-US" dirty="0" err="1"/>
              <a:t>en</a:t>
            </a:r>
            <a:r>
              <a:rPr lang="en-US" dirty="0"/>
              <a:t> 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2B5EB0-4271-481A-B10F-02C80A93A92A}"/>
              </a:ext>
            </a:extLst>
          </p:cNvPr>
          <p:cNvSpPr txBox="1"/>
          <p:nvPr/>
        </p:nvSpPr>
        <p:spPr>
          <a:xfrm>
            <a:off x="3006404" y="1992868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Symbol" panose="05050102010706020507" pitchFamily="18" charset="2"/>
              </a:rPr>
              <a:t>q</a:t>
            </a:r>
            <a:r>
              <a:rPr lang="en-US" sz="1200" dirty="0" err="1">
                <a:latin typeface="+mj-lt"/>
              </a:rPr>
              <a:t>B</a:t>
            </a:r>
            <a:r>
              <a:rPr lang="en-US" sz="1100" dirty="0" err="1">
                <a:latin typeface="Symbol" panose="05050102010706020507" pitchFamily="18" charset="2"/>
              </a:rPr>
              <a:t>1</a:t>
            </a:r>
            <a:r>
              <a:rPr lang="en-US" dirty="0">
                <a:latin typeface="Symbol" panose="05050102010706020507" pitchFamily="18" charset="2"/>
              </a:rPr>
              <a:t>= </a:t>
            </a:r>
            <a:r>
              <a:rPr lang="en-US" dirty="0" err="1"/>
              <a:t>M</a:t>
            </a:r>
            <a:r>
              <a:rPr lang="en-US" sz="1200" dirty="0" err="1"/>
              <a:t>B</a:t>
            </a:r>
            <a:r>
              <a:rPr lang="en-US" dirty="0" err="1"/>
              <a:t>L</a:t>
            </a:r>
            <a:r>
              <a:rPr lang="en-US" dirty="0"/>
              <a:t>/(</a:t>
            </a:r>
            <a:r>
              <a:rPr lang="en-US" dirty="0" err="1"/>
              <a:t>3EI</a:t>
            </a:r>
            <a:r>
              <a:rPr lang="en-US" dirty="0"/>
              <a:t>)</a:t>
            </a:r>
            <a:r>
              <a:rPr lang="en-US" dirty="0">
                <a:latin typeface="Symbol" panose="05050102010706020507" pitchFamily="18" charset="2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545766-30C7-4D11-9F91-C4C47BFAE75B}"/>
              </a:ext>
            </a:extLst>
          </p:cNvPr>
          <p:cNvSpPr/>
          <p:nvPr/>
        </p:nvSpPr>
        <p:spPr>
          <a:xfrm>
            <a:off x="6248401" y="1992868"/>
            <a:ext cx="2076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Symbol" panose="05050102010706020507" pitchFamily="18" charset="2"/>
              </a:rPr>
              <a:t>q</a:t>
            </a:r>
            <a:r>
              <a:rPr lang="en-US" sz="1100" dirty="0" err="1"/>
              <a:t>B2</a:t>
            </a:r>
            <a:r>
              <a:rPr lang="en-US" dirty="0">
                <a:latin typeface="Symbol" panose="05050102010706020507" pitchFamily="18" charset="2"/>
              </a:rPr>
              <a:t>= </a:t>
            </a:r>
            <a:r>
              <a:rPr lang="en-US" dirty="0"/>
              <a:t>P(</a:t>
            </a:r>
            <a:r>
              <a:rPr lang="en-US" dirty="0" err="1"/>
              <a:t>L^3</a:t>
            </a:r>
            <a:r>
              <a:rPr lang="en-US" dirty="0"/>
              <a:t>)/(</a:t>
            </a:r>
            <a:r>
              <a:rPr lang="en-US" dirty="0" err="1"/>
              <a:t>24.L.EI</a:t>
            </a:r>
            <a:r>
              <a:rPr lang="en-US" dirty="0"/>
              <a:t>)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19F3B8-5DA9-45EC-84FD-D573DC6E4384}"/>
              </a:ext>
            </a:extLst>
          </p:cNvPr>
          <p:cNvSpPr/>
          <p:nvPr/>
        </p:nvSpPr>
        <p:spPr>
          <a:xfrm>
            <a:off x="4267201" y="2801252"/>
            <a:ext cx="2816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M</a:t>
            </a:r>
            <a:r>
              <a:rPr lang="en-US" sz="1200" dirty="0" err="1"/>
              <a:t>B</a:t>
            </a:r>
            <a:r>
              <a:rPr lang="en-US" dirty="0" err="1"/>
              <a:t>L</a:t>
            </a:r>
            <a:r>
              <a:rPr lang="en-US" dirty="0"/>
              <a:t>/(</a:t>
            </a:r>
            <a:r>
              <a:rPr lang="en-US" dirty="0" err="1"/>
              <a:t>3EI</a:t>
            </a:r>
            <a:r>
              <a:rPr lang="en-US" dirty="0"/>
              <a:t>)+ P(</a:t>
            </a:r>
            <a:r>
              <a:rPr lang="en-US" dirty="0" err="1"/>
              <a:t>L^2</a:t>
            </a:r>
            <a:r>
              <a:rPr lang="en-US" dirty="0"/>
              <a:t>)/(</a:t>
            </a:r>
            <a:r>
              <a:rPr lang="en-US" dirty="0" err="1"/>
              <a:t>16EI</a:t>
            </a:r>
            <a:r>
              <a:rPr lang="en-US" dirty="0"/>
              <a:t>) =0</a:t>
            </a:r>
            <a:r>
              <a:rPr lang="en-US" dirty="0">
                <a:latin typeface="Symbol" panose="05050102010706020507" pitchFamily="18" charset="2"/>
              </a:rPr>
              <a:t> 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B5113A-0040-46E0-AB36-FA357F2977E9}"/>
              </a:ext>
            </a:extLst>
          </p:cNvPr>
          <p:cNvSpPr/>
          <p:nvPr/>
        </p:nvSpPr>
        <p:spPr>
          <a:xfrm>
            <a:off x="4724400" y="3533435"/>
            <a:ext cx="1361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  <a:r>
              <a:rPr lang="en-US" sz="1200" dirty="0"/>
              <a:t>B</a:t>
            </a:r>
            <a:r>
              <a:rPr lang="en-US" dirty="0"/>
              <a:t>= -</a:t>
            </a:r>
            <a:r>
              <a:rPr lang="en-US" dirty="0" err="1"/>
              <a:t>3PL</a:t>
            </a:r>
            <a:r>
              <a:rPr lang="en-US" dirty="0"/>
              <a:t>/16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A5FB99-5EF5-4659-A9E1-C1E735C85B31}"/>
              </a:ext>
            </a:extLst>
          </p:cNvPr>
          <p:cNvSpPr txBox="1"/>
          <p:nvPr/>
        </p:nvSpPr>
        <p:spPr>
          <a:xfrm>
            <a:off x="3705562" y="4517408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sz="1200" dirty="0" err="1"/>
              <a:t>A</a:t>
            </a:r>
            <a:r>
              <a:rPr lang="en-US" dirty="0" err="1"/>
              <a:t>+V</a:t>
            </a:r>
            <a:r>
              <a:rPr lang="en-US" sz="1200" dirty="0" err="1"/>
              <a:t>B</a:t>
            </a:r>
            <a:r>
              <a:rPr lang="en-US" dirty="0"/>
              <a:t>= 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35BEA5-5A6B-4582-A7C1-10A903AA7DA8}"/>
              </a:ext>
            </a:extLst>
          </p:cNvPr>
          <p:cNvSpPr txBox="1"/>
          <p:nvPr/>
        </p:nvSpPr>
        <p:spPr>
          <a:xfrm>
            <a:off x="3356998" y="5036740"/>
            <a:ext cx="2143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P.L</a:t>
            </a:r>
            <a:r>
              <a:rPr lang="en-US" dirty="0"/>
              <a:t>/2-</a:t>
            </a:r>
            <a:r>
              <a:rPr lang="en-US" dirty="0" err="1"/>
              <a:t>L.V</a:t>
            </a:r>
            <a:r>
              <a:rPr lang="en-US" sz="1100" dirty="0" err="1"/>
              <a:t>B</a:t>
            </a:r>
            <a:r>
              <a:rPr lang="en-US" sz="1100" dirty="0"/>
              <a:t> </a:t>
            </a:r>
            <a:r>
              <a:rPr lang="en-US" dirty="0"/>
              <a:t>+ </a:t>
            </a:r>
            <a:r>
              <a:rPr lang="en-US" dirty="0" err="1"/>
              <a:t>3PL</a:t>
            </a:r>
            <a:r>
              <a:rPr lang="en-US" dirty="0"/>
              <a:t>/16=0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A70C17-2D81-4B2F-A6C7-E8C5EA3C9A67}"/>
              </a:ext>
            </a:extLst>
          </p:cNvPr>
          <p:cNvSpPr/>
          <p:nvPr/>
        </p:nvSpPr>
        <p:spPr>
          <a:xfrm>
            <a:off x="6414475" y="4429541"/>
            <a:ext cx="2435603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n-US" sz="1100" dirty="0"/>
              <a:t>B</a:t>
            </a:r>
            <a:r>
              <a:rPr lang="en-US" sz="2000" dirty="0"/>
              <a:t>=</a:t>
            </a:r>
            <a:r>
              <a:rPr lang="en-US" dirty="0"/>
              <a:t>P/2+ </a:t>
            </a:r>
            <a:r>
              <a:rPr lang="en-US" dirty="0" err="1"/>
              <a:t>3P</a:t>
            </a:r>
            <a:r>
              <a:rPr lang="en-US" dirty="0"/>
              <a:t>/16 = </a:t>
            </a:r>
            <a:r>
              <a:rPr lang="en-US" dirty="0" err="1"/>
              <a:t>11P</a:t>
            </a:r>
            <a:r>
              <a:rPr lang="en-US" dirty="0"/>
              <a:t>/16</a:t>
            </a:r>
          </a:p>
          <a:p>
            <a:endParaRPr lang="en-US" dirty="0"/>
          </a:p>
          <a:p>
            <a:r>
              <a:rPr lang="en-US" dirty="0"/>
              <a:t>V</a:t>
            </a:r>
            <a:r>
              <a:rPr lang="en-US" sz="1100" dirty="0"/>
              <a:t>A</a:t>
            </a:r>
            <a:r>
              <a:rPr lang="en-US" sz="2000" dirty="0"/>
              <a:t>=</a:t>
            </a:r>
            <a:r>
              <a:rPr lang="en-US" dirty="0"/>
              <a:t>P- </a:t>
            </a:r>
            <a:r>
              <a:rPr lang="en-US" dirty="0" err="1"/>
              <a:t>11P</a:t>
            </a:r>
            <a:r>
              <a:rPr lang="en-US" dirty="0"/>
              <a:t>/16 = </a:t>
            </a:r>
            <a:r>
              <a:rPr lang="en-US" dirty="0" err="1"/>
              <a:t>5P</a:t>
            </a:r>
            <a:r>
              <a:rPr lang="en-US" dirty="0"/>
              <a:t>/16</a:t>
            </a:r>
          </a:p>
        </p:txBody>
      </p:sp>
    </p:spTree>
    <p:extLst>
      <p:ext uri="{BB962C8B-B14F-4D97-AF65-F5344CB8AC3E}">
        <p14:creationId xmlns:p14="http://schemas.microsoft.com/office/powerpoint/2010/main" val="225301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D8F2F-F3AF-44A5-97C4-3E7FE9C99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Viga</a:t>
            </a:r>
            <a:r>
              <a:rPr lang="en-US" dirty="0"/>
              <a:t> Continua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D84C91-2DF7-480F-AB8A-FDF306EC1D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70"/>
          <a:stretch/>
        </p:blipFill>
        <p:spPr bwMode="auto">
          <a:xfrm>
            <a:off x="2286001" y="1800226"/>
            <a:ext cx="304800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0381B7-3140-4A47-8FEF-6D2F5CC678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1"/>
          <a:stretch/>
        </p:blipFill>
        <p:spPr bwMode="auto">
          <a:xfrm>
            <a:off x="5089215" y="1800225"/>
            <a:ext cx="429254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B7F0A37-711D-470D-969C-EC6C2C39677E}"/>
              </a:ext>
            </a:extLst>
          </p:cNvPr>
          <p:cNvSpPr txBox="1"/>
          <p:nvPr/>
        </p:nvSpPr>
        <p:spPr>
          <a:xfrm>
            <a:off x="1968285" y="269081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87C337-561D-4FA4-BD39-02E032007A89}"/>
              </a:ext>
            </a:extLst>
          </p:cNvPr>
          <p:cNvSpPr txBox="1"/>
          <p:nvPr/>
        </p:nvSpPr>
        <p:spPr>
          <a:xfrm>
            <a:off x="4711484" y="26951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2B89B2-EDAB-49C6-9C52-22A0AAD679ED}"/>
              </a:ext>
            </a:extLst>
          </p:cNvPr>
          <p:cNvSpPr txBox="1"/>
          <p:nvPr/>
        </p:nvSpPr>
        <p:spPr>
          <a:xfrm>
            <a:off x="7378484" y="269513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994A3B9-0435-48C0-AD7E-B7963C1716D5}"/>
              </a:ext>
            </a:extLst>
          </p:cNvPr>
          <p:cNvCxnSpPr/>
          <p:nvPr/>
        </p:nvCxnSpPr>
        <p:spPr>
          <a:xfrm>
            <a:off x="4876800" y="2271932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1E1A837-091F-4E5C-8EA6-C734CAA9B940}"/>
              </a:ext>
            </a:extLst>
          </p:cNvPr>
          <p:cNvCxnSpPr/>
          <p:nvPr/>
        </p:nvCxnSpPr>
        <p:spPr>
          <a:xfrm>
            <a:off x="5029200" y="2705686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C6566D79-FFC4-4778-8128-23C936FC0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365" y="4409768"/>
            <a:ext cx="9220200" cy="100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871E056-F80C-4798-9904-AC3D644752A3}"/>
              </a:ext>
            </a:extLst>
          </p:cNvPr>
          <p:cNvSpPr txBox="1"/>
          <p:nvPr/>
        </p:nvSpPr>
        <p:spPr>
          <a:xfrm>
            <a:off x="3810001" y="1868656"/>
            <a:ext cx="99899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10 </a:t>
            </a:r>
            <a:r>
              <a:rPr lang="en-US" dirty="0" err="1"/>
              <a:t>kN</a:t>
            </a:r>
            <a:r>
              <a:rPr lang="en-US" dirty="0"/>
              <a:t>/m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8FB51C-B5B6-4D8C-BE31-B5EEA5739433}"/>
              </a:ext>
            </a:extLst>
          </p:cNvPr>
          <p:cNvSpPr txBox="1"/>
          <p:nvPr/>
        </p:nvSpPr>
        <p:spPr>
          <a:xfrm>
            <a:off x="6621010" y="1856936"/>
            <a:ext cx="99899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10 </a:t>
            </a:r>
            <a:r>
              <a:rPr lang="en-US" dirty="0" err="1"/>
              <a:t>kN</a:t>
            </a:r>
            <a:r>
              <a:rPr lang="en-US" dirty="0"/>
              <a:t>/m</a:t>
            </a:r>
          </a:p>
        </p:txBody>
      </p:sp>
    </p:spTree>
    <p:extLst>
      <p:ext uri="{BB962C8B-B14F-4D97-AF65-F5344CB8AC3E}">
        <p14:creationId xmlns:p14="http://schemas.microsoft.com/office/powerpoint/2010/main" val="3818334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D8F2F-F3AF-44A5-97C4-3E7FE9C99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Viga</a:t>
            </a:r>
            <a:r>
              <a:rPr lang="en-US" dirty="0"/>
              <a:t> Continua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D84C91-2DF7-480F-AB8A-FDF306EC1D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70"/>
          <a:stretch/>
        </p:blipFill>
        <p:spPr bwMode="auto">
          <a:xfrm>
            <a:off x="2286001" y="1800226"/>
            <a:ext cx="304800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0381B7-3140-4A47-8FEF-6D2F5CC678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1"/>
          <a:stretch/>
        </p:blipFill>
        <p:spPr bwMode="auto">
          <a:xfrm>
            <a:off x="5089215" y="1800225"/>
            <a:ext cx="429254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B7F0A37-711D-470D-969C-EC6C2C39677E}"/>
              </a:ext>
            </a:extLst>
          </p:cNvPr>
          <p:cNvSpPr txBox="1"/>
          <p:nvPr/>
        </p:nvSpPr>
        <p:spPr>
          <a:xfrm>
            <a:off x="1968285" y="269081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87C337-561D-4FA4-BD39-02E032007A89}"/>
              </a:ext>
            </a:extLst>
          </p:cNvPr>
          <p:cNvSpPr txBox="1"/>
          <p:nvPr/>
        </p:nvSpPr>
        <p:spPr>
          <a:xfrm>
            <a:off x="4711484" y="26951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2B89B2-EDAB-49C6-9C52-22A0AAD679ED}"/>
              </a:ext>
            </a:extLst>
          </p:cNvPr>
          <p:cNvSpPr txBox="1"/>
          <p:nvPr/>
        </p:nvSpPr>
        <p:spPr>
          <a:xfrm>
            <a:off x="7378484" y="269513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994A3B9-0435-48C0-AD7E-B7963C1716D5}"/>
              </a:ext>
            </a:extLst>
          </p:cNvPr>
          <p:cNvCxnSpPr/>
          <p:nvPr/>
        </p:nvCxnSpPr>
        <p:spPr>
          <a:xfrm>
            <a:off x="4876800" y="2271932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1E1A837-091F-4E5C-8EA6-C734CAA9B940}"/>
              </a:ext>
            </a:extLst>
          </p:cNvPr>
          <p:cNvCxnSpPr/>
          <p:nvPr/>
        </p:nvCxnSpPr>
        <p:spPr>
          <a:xfrm>
            <a:off x="5029200" y="2705686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C6566D79-FFC4-4778-8128-23C936FC0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365" y="3886200"/>
            <a:ext cx="9220200" cy="100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EB7F6B6-3BA8-4565-98A2-049C8176D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90768"/>
            <a:ext cx="9220200" cy="100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4E3F8AE-E061-4728-A682-818FBC1830AE}"/>
              </a:ext>
            </a:extLst>
          </p:cNvPr>
          <p:cNvSpPr txBox="1"/>
          <p:nvPr/>
        </p:nvSpPr>
        <p:spPr>
          <a:xfrm>
            <a:off x="1736667" y="4990806"/>
            <a:ext cx="6527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C55172-AA9A-4A34-8D0D-B13C4F1267C3}"/>
              </a:ext>
            </a:extLst>
          </p:cNvPr>
          <p:cNvSpPr txBox="1"/>
          <p:nvPr/>
        </p:nvSpPr>
        <p:spPr>
          <a:xfrm>
            <a:off x="3014004" y="4960204"/>
            <a:ext cx="5615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  <a:r>
              <a:rPr lang="en-US" sz="1400" dirty="0"/>
              <a:t>B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8A8549-5286-4CD0-81D6-CBB5F4EAA5E2}"/>
              </a:ext>
            </a:extLst>
          </p:cNvPr>
          <p:cNvSpPr txBox="1"/>
          <p:nvPr/>
        </p:nvSpPr>
        <p:spPr>
          <a:xfrm>
            <a:off x="5334000" y="4981136"/>
            <a:ext cx="5615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-20.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3E41AD-CF86-488A-A6E4-7F5A1324C791}"/>
              </a:ext>
            </a:extLst>
          </p:cNvPr>
          <p:cNvSpPr txBox="1"/>
          <p:nvPr/>
        </p:nvSpPr>
        <p:spPr>
          <a:xfrm>
            <a:off x="8506264" y="4975276"/>
            <a:ext cx="5615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930B9B-5072-477D-83C2-A97E938FE300}"/>
              </a:ext>
            </a:extLst>
          </p:cNvPr>
          <p:cNvSpPr txBox="1"/>
          <p:nvPr/>
        </p:nvSpPr>
        <p:spPr>
          <a:xfrm>
            <a:off x="9296400" y="4986996"/>
            <a:ext cx="5615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pic>
        <p:nvPicPr>
          <p:cNvPr id="22" name="Picture 16" descr="Gere-Tablas_deflexB_sm">
            <a:extLst>
              <a:ext uri="{FF2B5EF4-FFF2-40B4-BE49-F238E27FC236}">
                <a16:creationId xmlns:a16="http://schemas.microsoft.com/office/drawing/2014/main" id="{830692F5-213E-4A47-BC1A-07AA243982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" t="56456" r="212" b="-4304"/>
          <a:stretch/>
        </p:blipFill>
        <p:spPr bwMode="auto">
          <a:xfrm>
            <a:off x="6248401" y="5685430"/>
            <a:ext cx="5419725" cy="1248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8817295-558C-47C4-B5AC-4210607BBED6}"/>
              </a:ext>
            </a:extLst>
          </p:cNvPr>
          <p:cNvCxnSpPr/>
          <p:nvPr/>
        </p:nvCxnSpPr>
        <p:spPr>
          <a:xfrm flipH="1">
            <a:off x="3048001" y="5397072"/>
            <a:ext cx="762001" cy="622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5DE3BC2-6B6F-47F1-84DA-C5C820930476}"/>
              </a:ext>
            </a:extLst>
          </p:cNvPr>
          <p:cNvSpPr txBox="1"/>
          <p:nvPr/>
        </p:nvSpPr>
        <p:spPr>
          <a:xfrm>
            <a:off x="2389466" y="6186985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1200" dirty="0"/>
              <a:t>AB</a:t>
            </a:r>
            <a:r>
              <a:rPr lang="en-US" dirty="0"/>
              <a:t>/</a:t>
            </a:r>
            <a:r>
              <a:rPr lang="en-US" dirty="0" err="1"/>
              <a:t>3EI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82C7D0-499C-4C3D-8C35-8996F67B0988}"/>
              </a:ext>
            </a:extLst>
          </p:cNvPr>
          <p:cNvSpPr txBox="1"/>
          <p:nvPr/>
        </p:nvSpPr>
        <p:spPr>
          <a:xfrm>
            <a:off x="4370046" y="6107668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sz="1400" dirty="0"/>
              <a:t>BC</a:t>
            </a:r>
            <a:r>
              <a:rPr lang="en-US" dirty="0"/>
              <a:t>/</a:t>
            </a:r>
            <a:r>
              <a:rPr lang="en-US" dirty="0" err="1"/>
              <a:t>3EI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B785BC-932B-452C-80F1-F69A9B95A4F7}"/>
              </a:ext>
            </a:extLst>
          </p:cNvPr>
          <p:cNvCxnSpPr>
            <a:cxnSpLocks/>
          </p:cNvCxnSpPr>
          <p:nvPr/>
        </p:nvCxnSpPr>
        <p:spPr>
          <a:xfrm>
            <a:off x="4409638" y="5363880"/>
            <a:ext cx="238563" cy="655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B29DCA2-21E7-42F2-A26C-C2FB226EA8ED}"/>
              </a:ext>
            </a:extLst>
          </p:cNvPr>
          <p:cNvCxnSpPr>
            <a:cxnSpLocks/>
          </p:cNvCxnSpPr>
          <p:nvPr/>
        </p:nvCxnSpPr>
        <p:spPr>
          <a:xfrm>
            <a:off x="8204410" y="5535224"/>
            <a:ext cx="1549191" cy="941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1E81C47-C500-4783-AC5C-F9DC6D72D2C2}"/>
              </a:ext>
            </a:extLst>
          </p:cNvPr>
          <p:cNvCxnSpPr>
            <a:cxnSpLocks/>
          </p:cNvCxnSpPr>
          <p:nvPr/>
        </p:nvCxnSpPr>
        <p:spPr>
          <a:xfrm>
            <a:off x="7120121" y="5456693"/>
            <a:ext cx="2337839" cy="1033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7E4638B4-F4DF-4870-B1C6-B1F1AA53DDD3}"/>
              </a:ext>
            </a:extLst>
          </p:cNvPr>
          <p:cNvSpPr/>
          <p:nvPr/>
        </p:nvSpPr>
        <p:spPr>
          <a:xfrm>
            <a:off x="7986932" y="2252004"/>
            <a:ext cx="1387786" cy="468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90FDC06A-52EF-4282-977A-73435F461B33}"/>
              </a:ext>
            </a:extLst>
          </p:cNvPr>
          <p:cNvSpPr/>
          <p:nvPr/>
        </p:nvSpPr>
        <p:spPr>
          <a:xfrm rot="2047566">
            <a:off x="7330662" y="1915153"/>
            <a:ext cx="1005840" cy="1014222"/>
          </a:xfrm>
          <a:prstGeom prst="arc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870813-5F46-4E11-8F17-68E29453090A}"/>
              </a:ext>
            </a:extLst>
          </p:cNvPr>
          <p:cNvSpPr txBox="1"/>
          <p:nvPr/>
        </p:nvSpPr>
        <p:spPr>
          <a:xfrm>
            <a:off x="8329470" y="206906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</a:t>
            </a:r>
            <a:r>
              <a:rPr lang="en-US" dirty="0" err="1"/>
              <a:t>kN.m</a:t>
            </a:r>
            <a:endParaRPr lang="en-US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AB375EF-2B12-4B1F-BADC-FCADB1A04A98}"/>
              </a:ext>
            </a:extLst>
          </p:cNvPr>
          <p:cNvCxnSpPr>
            <a:cxnSpLocks/>
          </p:cNvCxnSpPr>
          <p:nvPr/>
        </p:nvCxnSpPr>
        <p:spPr>
          <a:xfrm>
            <a:off x="7920840" y="1554656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F11EA659-18F5-4193-B4D9-82DC8A133620}"/>
              </a:ext>
            </a:extLst>
          </p:cNvPr>
          <p:cNvSpPr/>
          <p:nvPr/>
        </p:nvSpPr>
        <p:spPr>
          <a:xfrm>
            <a:off x="7973001" y="3124200"/>
            <a:ext cx="1146932" cy="468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89C096A-44C4-4706-B82C-BBF056836AAF}"/>
              </a:ext>
            </a:extLst>
          </p:cNvPr>
          <p:cNvSpPr/>
          <p:nvPr/>
        </p:nvSpPr>
        <p:spPr>
          <a:xfrm>
            <a:off x="8354576" y="2819400"/>
            <a:ext cx="332225" cy="468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48076D-CD52-40D8-B186-AEE5EEB72116}"/>
              </a:ext>
            </a:extLst>
          </p:cNvPr>
          <p:cNvSpPr/>
          <p:nvPr/>
        </p:nvSpPr>
        <p:spPr>
          <a:xfrm>
            <a:off x="7955947" y="1373525"/>
            <a:ext cx="724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20 </a:t>
            </a:r>
            <a:r>
              <a:rPr lang="en-US" dirty="0" err="1"/>
              <a:t>kN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6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BF1CBC0-3C1F-4137-A7FC-AEFFF5FFD856}"/>
              </a:ext>
            </a:extLst>
          </p:cNvPr>
          <p:cNvSpPr txBox="1">
            <a:spLocks/>
          </p:cNvSpPr>
          <p:nvPr/>
        </p:nvSpPr>
        <p:spPr>
          <a:xfrm>
            <a:off x="1981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Ejemplo</a:t>
            </a:r>
            <a:r>
              <a:rPr lang="en-US" dirty="0"/>
              <a:t> Cont.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90DE55-2AB0-44AF-9B5C-66B8EE7BD41F}"/>
              </a:ext>
            </a:extLst>
          </p:cNvPr>
          <p:cNvSpPr txBox="1"/>
          <p:nvPr/>
        </p:nvSpPr>
        <p:spPr>
          <a:xfrm>
            <a:off x="2895601" y="5105401"/>
            <a:ext cx="6151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sz="1200" dirty="0"/>
              <a:t>B .</a:t>
            </a:r>
            <a:r>
              <a:rPr lang="en-US" dirty="0"/>
              <a:t> (L</a:t>
            </a:r>
            <a:r>
              <a:rPr lang="en-US" sz="1100" dirty="0"/>
              <a:t>AB</a:t>
            </a:r>
            <a:r>
              <a:rPr lang="en-US" dirty="0"/>
              <a:t>/</a:t>
            </a:r>
            <a:r>
              <a:rPr lang="en-US" dirty="0" err="1"/>
              <a:t>3EI+L</a:t>
            </a:r>
            <a:r>
              <a:rPr lang="en-US" sz="1200" dirty="0" err="1"/>
              <a:t>BC</a:t>
            </a:r>
            <a:r>
              <a:rPr lang="en-US" dirty="0"/>
              <a:t>/</a:t>
            </a:r>
            <a:r>
              <a:rPr lang="en-US" dirty="0" err="1"/>
              <a:t>3EI</a:t>
            </a:r>
            <a:r>
              <a:rPr lang="en-US" dirty="0"/>
              <a:t>)-</a:t>
            </a:r>
            <a:r>
              <a:rPr lang="en-US" dirty="0" err="1"/>
              <a:t>20.L</a:t>
            </a:r>
            <a:r>
              <a:rPr lang="en-US" sz="1200" dirty="0" err="1"/>
              <a:t>BC</a:t>
            </a:r>
            <a:r>
              <a:rPr lang="en-US" dirty="0"/>
              <a:t>/</a:t>
            </a:r>
            <a:r>
              <a:rPr lang="en-US" dirty="0" err="1"/>
              <a:t>6EI</a:t>
            </a:r>
            <a:r>
              <a:rPr lang="en-US" dirty="0"/>
              <a:t>+ </a:t>
            </a:r>
            <a:r>
              <a:rPr lang="en-US" dirty="0" err="1"/>
              <a:t>L</a:t>
            </a:r>
            <a:r>
              <a:rPr lang="en-US" sz="1200" dirty="0" err="1"/>
              <a:t>AB</a:t>
            </a:r>
            <a:r>
              <a:rPr lang="en-US" dirty="0" err="1"/>
              <a:t>^3.q</a:t>
            </a:r>
            <a:r>
              <a:rPr lang="en-US" dirty="0"/>
              <a:t>/</a:t>
            </a:r>
            <a:r>
              <a:rPr lang="en-US" dirty="0" err="1"/>
              <a:t>24EI</a:t>
            </a:r>
            <a:r>
              <a:rPr lang="en-US" dirty="0"/>
              <a:t> + </a:t>
            </a:r>
            <a:r>
              <a:rPr lang="en-US" dirty="0" err="1"/>
              <a:t>L</a:t>
            </a:r>
            <a:r>
              <a:rPr lang="en-US" sz="1200" dirty="0" err="1"/>
              <a:t>BC</a:t>
            </a:r>
            <a:r>
              <a:rPr lang="en-US" dirty="0" err="1"/>
              <a:t>^3.q</a:t>
            </a:r>
            <a:r>
              <a:rPr lang="en-US" dirty="0"/>
              <a:t>/</a:t>
            </a:r>
            <a:r>
              <a:rPr lang="en-US" dirty="0" err="1"/>
              <a:t>24EI</a:t>
            </a:r>
            <a:r>
              <a:rPr lang="en-US" dirty="0"/>
              <a:t>= 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M</a:t>
            </a:r>
            <a:r>
              <a:rPr lang="en-US" sz="1200" dirty="0"/>
              <a:t>B</a:t>
            </a:r>
            <a:r>
              <a:rPr lang="en-US" dirty="0"/>
              <a:t>= -420/16 = -26.3 </a:t>
            </a:r>
            <a:r>
              <a:rPr lang="en-US" dirty="0" err="1"/>
              <a:t>kN.m</a:t>
            </a:r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60FF7A-0BE7-44ED-9A35-35E11AA3CB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70"/>
          <a:stretch/>
        </p:blipFill>
        <p:spPr bwMode="auto">
          <a:xfrm>
            <a:off x="2286001" y="1800226"/>
            <a:ext cx="304800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142E67-BC70-4156-BBA6-E9B572E4B0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1"/>
          <a:stretch/>
        </p:blipFill>
        <p:spPr bwMode="auto">
          <a:xfrm>
            <a:off x="5089215" y="1800225"/>
            <a:ext cx="429254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210B96E-D817-44AB-8F75-5F3DF5A0FA23}"/>
              </a:ext>
            </a:extLst>
          </p:cNvPr>
          <p:cNvSpPr txBox="1"/>
          <p:nvPr/>
        </p:nvSpPr>
        <p:spPr>
          <a:xfrm>
            <a:off x="1968285" y="269081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F6137E-F261-4675-8B29-D7AF45D541ED}"/>
              </a:ext>
            </a:extLst>
          </p:cNvPr>
          <p:cNvSpPr txBox="1"/>
          <p:nvPr/>
        </p:nvSpPr>
        <p:spPr>
          <a:xfrm>
            <a:off x="4711484" y="269513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D44434-A50E-49A2-ACB5-6CD25194815C}"/>
              </a:ext>
            </a:extLst>
          </p:cNvPr>
          <p:cNvSpPr txBox="1"/>
          <p:nvPr/>
        </p:nvSpPr>
        <p:spPr>
          <a:xfrm>
            <a:off x="7378484" y="269513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5EF1BFE-CE3B-4FF0-9403-EFCAFD49A05A}"/>
              </a:ext>
            </a:extLst>
          </p:cNvPr>
          <p:cNvCxnSpPr/>
          <p:nvPr/>
        </p:nvCxnSpPr>
        <p:spPr>
          <a:xfrm>
            <a:off x="4876800" y="2271932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A9B50E-4B86-45DA-9DA2-348B7E3B3AFA}"/>
              </a:ext>
            </a:extLst>
          </p:cNvPr>
          <p:cNvCxnSpPr/>
          <p:nvPr/>
        </p:nvCxnSpPr>
        <p:spPr>
          <a:xfrm>
            <a:off x="5029200" y="2705686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2FBF3D7-2F4E-4854-8BF1-48391A7BEFFF}"/>
              </a:ext>
            </a:extLst>
          </p:cNvPr>
          <p:cNvSpPr/>
          <p:nvPr/>
        </p:nvSpPr>
        <p:spPr>
          <a:xfrm>
            <a:off x="7986932" y="2238752"/>
            <a:ext cx="1387786" cy="468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483A565-3E60-4A37-8F48-CDF54E8E8412}"/>
              </a:ext>
            </a:extLst>
          </p:cNvPr>
          <p:cNvSpPr/>
          <p:nvPr/>
        </p:nvSpPr>
        <p:spPr>
          <a:xfrm rot="2047566">
            <a:off x="7330662" y="1915153"/>
            <a:ext cx="1005840" cy="1014222"/>
          </a:xfrm>
          <a:prstGeom prst="arc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3FE18B-A87B-4BF4-9613-FEE81AEE8F64}"/>
              </a:ext>
            </a:extLst>
          </p:cNvPr>
          <p:cNvSpPr txBox="1"/>
          <p:nvPr/>
        </p:nvSpPr>
        <p:spPr>
          <a:xfrm>
            <a:off x="8329470" y="206906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</a:t>
            </a:r>
            <a:r>
              <a:rPr lang="en-US" dirty="0" err="1"/>
              <a:t>kN.m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C11DDA0-A342-4F34-BB2F-D74E6CF3CD04}"/>
              </a:ext>
            </a:extLst>
          </p:cNvPr>
          <p:cNvCxnSpPr>
            <a:cxnSpLocks/>
          </p:cNvCxnSpPr>
          <p:nvPr/>
        </p:nvCxnSpPr>
        <p:spPr>
          <a:xfrm>
            <a:off x="7920840" y="1554656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89FD8B8-7D2F-48CE-BC8C-1790ACF1F675}"/>
              </a:ext>
            </a:extLst>
          </p:cNvPr>
          <p:cNvSpPr/>
          <p:nvPr/>
        </p:nvSpPr>
        <p:spPr>
          <a:xfrm>
            <a:off x="7973001" y="3124200"/>
            <a:ext cx="1146932" cy="468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1B0144-5A0B-46DC-83AE-1CFC7684FA2B}"/>
              </a:ext>
            </a:extLst>
          </p:cNvPr>
          <p:cNvSpPr/>
          <p:nvPr/>
        </p:nvSpPr>
        <p:spPr>
          <a:xfrm>
            <a:off x="8354576" y="2819400"/>
            <a:ext cx="332225" cy="468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F7F45AC-B71A-4A1D-87CE-A7942491D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52568"/>
            <a:ext cx="9220200" cy="100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962108F-C48D-4A5E-B7C9-E003B25D5E29}"/>
              </a:ext>
            </a:extLst>
          </p:cNvPr>
          <p:cNvSpPr txBox="1"/>
          <p:nvPr/>
        </p:nvSpPr>
        <p:spPr>
          <a:xfrm>
            <a:off x="1736667" y="4152606"/>
            <a:ext cx="6527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994B3C-C05B-4EC4-BCA6-FCEE61CCA5F3}"/>
              </a:ext>
            </a:extLst>
          </p:cNvPr>
          <p:cNvSpPr txBox="1"/>
          <p:nvPr/>
        </p:nvSpPr>
        <p:spPr>
          <a:xfrm>
            <a:off x="3014004" y="4122004"/>
            <a:ext cx="5615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</a:t>
            </a:r>
            <a:r>
              <a:rPr lang="en-US" sz="1400" dirty="0"/>
              <a:t>B</a:t>
            </a:r>
            <a:endParaRPr lang="en-US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447873-2747-4B31-8E01-8FEAE4E1314F}"/>
              </a:ext>
            </a:extLst>
          </p:cNvPr>
          <p:cNvSpPr txBox="1"/>
          <p:nvPr/>
        </p:nvSpPr>
        <p:spPr>
          <a:xfrm>
            <a:off x="5334000" y="4142936"/>
            <a:ext cx="5615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-20.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BCC609-BBA7-4797-A873-1672C46E4BCF}"/>
              </a:ext>
            </a:extLst>
          </p:cNvPr>
          <p:cNvSpPr txBox="1"/>
          <p:nvPr/>
        </p:nvSpPr>
        <p:spPr>
          <a:xfrm>
            <a:off x="8506264" y="4137076"/>
            <a:ext cx="5615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74DF0F-1FAF-419A-AF24-9CBC21C37E46}"/>
              </a:ext>
            </a:extLst>
          </p:cNvPr>
          <p:cNvSpPr txBox="1"/>
          <p:nvPr/>
        </p:nvSpPr>
        <p:spPr>
          <a:xfrm>
            <a:off x="9296400" y="4148796"/>
            <a:ext cx="5615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1665A6-981F-4422-ACDB-71C395E4EC53}"/>
              </a:ext>
            </a:extLst>
          </p:cNvPr>
          <p:cNvSpPr/>
          <p:nvPr/>
        </p:nvSpPr>
        <p:spPr>
          <a:xfrm>
            <a:off x="7955947" y="1389670"/>
            <a:ext cx="724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20 </a:t>
            </a:r>
            <a:r>
              <a:rPr lang="en-US" dirty="0" err="1"/>
              <a:t>kN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42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2739-3430-4E35-80A8-2BFCC1DB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 err="1"/>
              <a:t>Ejemplo</a:t>
            </a:r>
            <a:r>
              <a:rPr lang="en-US" dirty="0"/>
              <a:t> Cont.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AE429A-3062-40ED-AA56-A73374B1F4F7}"/>
              </a:ext>
            </a:extLst>
          </p:cNvPr>
          <p:cNvSpPr txBox="1"/>
          <p:nvPr/>
        </p:nvSpPr>
        <p:spPr>
          <a:xfrm>
            <a:off x="3276600" y="1143001"/>
            <a:ext cx="3474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               M</a:t>
            </a:r>
            <a:r>
              <a:rPr lang="en-US" sz="1200" dirty="0"/>
              <a:t>B</a:t>
            </a:r>
            <a:r>
              <a:rPr lang="en-US" dirty="0"/>
              <a:t>= -420/16 = -26.3 </a:t>
            </a:r>
            <a:r>
              <a:rPr lang="en-US" dirty="0" err="1"/>
              <a:t>kN.m</a:t>
            </a: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032C69-28D0-4E9E-B272-C52A345E8F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70"/>
          <a:stretch/>
        </p:blipFill>
        <p:spPr bwMode="auto">
          <a:xfrm>
            <a:off x="1524000" y="2240457"/>
            <a:ext cx="304800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315211-70A4-4959-8419-972E8E4FD3DD}"/>
              </a:ext>
            </a:extLst>
          </p:cNvPr>
          <p:cNvSpPr txBox="1"/>
          <p:nvPr/>
        </p:nvSpPr>
        <p:spPr>
          <a:xfrm>
            <a:off x="2971800" y="2240456"/>
            <a:ext cx="99899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10 </a:t>
            </a:r>
            <a:r>
              <a:rPr lang="en-US" dirty="0" err="1"/>
              <a:t>kN</a:t>
            </a:r>
            <a:r>
              <a:rPr lang="en-US" dirty="0"/>
              <a:t>/m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8CBDF73-CAC5-4377-8081-4D374914C770}"/>
              </a:ext>
            </a:extLst>
          </p:cNvPr>
          <p:cNvCxnSpPr/>
          <p:nvPr/>
        </p:nvCxnSpPr>
        <p:spPr>
          <a:xfrm flipV="1">
            <a:off x="1752599" y="3916856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C463FD0-D74B-419F-998A-D6CB25B832E8}"/>
              </a:ext>
            </a:extLst>
          </p:cNvPr>
          <p:cNvCxnSpPr/>
          <p:nvPr/>
        </p:nvCxnSpPr>
        <p:spPr>
          <a:xfrm flipV="1">
            <a:off x="4571999" y="3916856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C443ADD-7A73-4535-947A-BF7C7088FB2C}"/>
              </a:ext>
            </a:extLst>
          </p:cNvPr>
          <p:cNvSpPr txBox="1"/>
          <p:nvPr/>
        </p:nvSpPr>
        <p:spPr>
          <a:xfrm>
            <a:off x="1904999" y="39624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 </a:t>
            </a:r>
            <a:r>
              <a:rPr lang="en-US" dirty="0" err="1"/>
              <a:t>kN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1C56A9-5BB1-4238-A4E1-972A396CE006}"/>
              </a:ext>
            </a:extLst>
          </p:cNvPr>
          <p:cNvSpPr txBox="1"/>
          <p:nvPr/>
        </p:nvSpPr>
        <p:spPr>
          <a:xfrm>
            <a:off x="4761521" y="3974068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 </a:t>
            </a:r>
            <a:r>
              <a:rPr lang="en-US" dirty="0" err="1"/>
              <a:t>kN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C8CC66C-F98B-458D-B990-CEC5C47B124B}"/>
              </a:ext>
            </a:extLst>
          </p:cNvPr>
          <p:cNvCxnSpPr/>
          <p:nvPr/>
        </p:nvCxnSpPr>
        <p:spPr>
          <a:xfrm flipV="1">
            <a:off x="6860612" y="4474503"/>
            <a:ext cx="0" cy="4849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82D667A-E86F-473D-9C3B-B44AFE863D53}"/>
              </a:ext>
            </a:extLst>
          </p:cNvPr>
          <p:cNvCxnSpPr>
            <a:cxnSpLocks/>
          </p:cNvCxnSpPr>
          <p:nvPr/>
        </p:nvCxnSpPr>
        <p:spPr>
          <a:xfrm>
            <a:off x="1752600" y="48006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6EE50A4-A372-4F99-88D7-8A708E128851}"/>
              </a:ext>
            </a:extLst>
          </p:cNvPr>
          <p:cNvSpPr/>
          <p:nvPr/>
        </p:nvSpPr>
        <p:spPr>
          <a:xfrm>
            <a:off x="1865408" y="4876800"/>
            <a:ext cx="110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26.3/5 </a:t>
            </a:r>
            <a:r>
              <a:rPr lang="en-US" dirty="0" err="1"/>
              <a:t>kN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64CBD52-0668-49DD-8091-2A5BC401901C}"/>
              </a:ext>
            </a:extLst>
          </p:cNvPr>
          <p:cNvSpPr/>
          <p:nvPr/>
        </p:nvSpPr>
        <p:spPr>
          <a:xfrm>
            <a:off x="6894609" y="4551452"/>
            <a:ext cx="110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26.3/5 </a:t>
            </a:r>
            <a:r>
              <a:rPr lang="en-US" dirty="0" err="1"/>
              <a:t>kN</a:t>
            </a:r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52B241E-5B96-419E-9ADD-6C36EC7EA14A}"/>
              </a:ext>
            </a:extLst>
          </p:cNvPr>
          <p:cNvCxnSpPr/>
          <p:nvPr/>
        </p:nvCxnSpPr>
        <p:spPr>
          <a:xfrm flipV="1">
            <a:off x="1752599" y="5638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A98D2CA-A1D8-44E4-B9B2-E31418FD76AE}"/>
              </a:ext>
            </a:extLst>
          </p:cNvPr>
          <p:cNvSpPr txBox="1"/>
          <p:nvPr/>
        </p:nvSpPr>
        <p:spPr>
          <a:xfrm>
            <a:off x="1905000" y="5574268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19.8 </a:t>
            </a:r>
            <a:r>
              <a:rPr lang="en-US" dirty="0" err="1"/>
              <a:t>kN</a:t>
            </a:r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1F2F1A8-AC97-4199-A8E6-D9DA0F9FFC89}"/>
              </a:ext>
            </a:extLst>
          </p:cNvPr>
          <p:cNvCxnSpPr/>
          <p:nvPr/>
        </p:nvCxnSpPr>
        <p:spPr>
          <a:xfrm flipV="1">
            <a:off x="4571999" y="57912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264AA56-1D23-4CDB-8193-6D7126450D23}"/>
              </a:ext>
            </a:extLst>
          </p:cNvPr>
          <p:cNvSpPr txBox="1"/>
          <p:nvPr/>
        </p:nvSpPr>
        <p:spPr>
          <a:xfrm>
            <a:off x="4724400" y="5726668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30.2 </a:t>
            </a:r>
            <a:r>
              <a:rPr lang="en-US" dirty="0" err="1"/>
              <a:t>kN</a:t>
            </a:r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4230C8B-38A3-4377-B9A5-48F5DAC879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70"/>
          <a:stretch/>
        </p:blipFill>
        <p:spPr bwMode="auto">
          <a:xfrm>
            <a:off x="6651728" y="2316657"/>
            <a:ext cx="304800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rc 5">
            <a:extLst>
              <a:ext uri="{FF2B5EF4-FFF2-40B4-BE49-F238E27FC236}">
                <a16:creationId xmlns:a16="http://schemas.microsoft.com/office/drawing/2014/main" id="{2479DB54-E728-44F3-BAF4-B5C8411D13C2}"/>
              </a:ext>
            </a:extLst>
          </p:cNvPr>
          <p:cNvSpPr/>
          <p:nvPr/>
        </p:nvSpPr>
        <p:spPr>
          <a:xfrm rot="2047566">
            <a:off x="8930862" y="2359081"/>
            <a:ext cx="1005840" cy="1014222"/>
          </a:xfrm>
          <a:prstGeom prst="arc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639FDC-1D8D-40EE-8F70-81600CBEA1DD}"/>
              </a:ext>
            </a:extLst>
          </p:cNvPr>
          <p:cNvSpPr txBox="1"/>
          <p:nvPr/>
        </p:nvSpPr>
        <p:spPr>
          <a:xfrm>
            <a:off x="9701070" y="2164256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</a:t>
            </a:r>
            <a:r>
              <a:rPr lang="en-US" dirty="0" err="1"/>
              <a:t>kN.m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D5E2372-A0E1-41AB-BE7F-FFB14575723A}"/>
              </a:ext>
            </a:extLst>
          </p:cNvPr>
          <p:cNvSpPr txBox="1"/>
          <p:nvPr/>
        </p:nvSpPr>
        <p:spPr>
          <a:xfrm>
            <a:off x="6194529" y="2093916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26.3 </a:t>
            </a:r>
            <a:r>
              <a:rPr lang="en-US" dirty="0" err="1"/>
              <a:t>kN.m</a:t>
            </a:r>
            <a:endParaRPr lang="en-US" dirty="0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17B75ECC-1121-41F7-A546-1CBE3042E389}"/>
              </a:ext>
            </a:extLst>
          </p:cNvPr>
          <p:cNvSpPr/>
          <p:nvPr/>
        </p:nvSpPr>
        <p:spPr>
          <a:xfrm>
            <a:off x="3810000" y="2445434"/>
            <a:ext cx="1005840" cy="1014222"/>
          </a:xfrm>
          <a:prstGeom prst="arc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1BC854-1BDA-4E61-B564-5CCE33F5D66D}"/>
              </a:ext>
            </a:extLst>
          </p:cNvPr>
          <p:cNvSpPr txBox="1"/>
          <p:nvPr/>
        </p:nvSpPr>
        <p:spPr>
          <a:xfrm>
            <a:off x="4199374" y="2102676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26.3 </a:t>
            </a:r>
            <a:r>
              <a:rPr lang="en-US" dirty="0" err="1"/>
              <a:t>kN.m</a:t>
            </a:r>
            <a:endParaRPr lang="en-US" dirty="0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3A0040BA-05EF-4E49-B684-F443FBBBF7E1}"/>
              </a:ext>
            </a:extLst>
          </p:cNvPr>
          <p:cNvSpPr/>
          <p:nvPr/>
        </p:nvSpPr>
        <p:spPr>
          <a:xfrm rot="14473339">
            <a:off x="6735288" y="2418281"/>
            <a:ext cx="1005840" cy="1014222"/>
          </a:xfrm>
          <a:prstGeom prst="arc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3AA005-9733-43A3-B95E-7B2E04E41C8A}"/>
              </a:ext>
            </a:extLst>
          </p:cNvPr>
          <p:cNvSpPr txBox="1"/>
          <p:nvPr/>
        </p:nvSpPr>
        <p:spPr>
          <a:xfrm>
            <a:off x="7992610" y="2328324"/>
            <a:ext cx="99899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10 </a:t>
            </a:r>
            <a:r>
              <a:rPr lang="en-US" dirty="0" err="1"/>
              <a:t>kN</a:t>
            </a:r>
            <a:r>
              <a:rPr lang="en-US" dirty="0"/>
              <a:t>/m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9AE7AFE-DBD4-4ABB-A21D-4568AB930F89}"/>
              </a:ext>
            </a:extLst>
          </p:cNvPr>
          <p:cNvCxnSpPr/>
          <p:nvPr/>
        </p:nvCxnSpPr>
        <p:spPr>
          <a:xfrm flipV="1">
            <a:off x="6858000" y="3933230"/>
            <a:ext cx="0" cy="4408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40E1D0A-8049-4AE3-97A9-82EF53B4B6CC}"/>
              </a:ext>
            </a:extLst>
          </p:cNvPr>
          <p:cNvCxnSpPr/>
          <p:nvPr/>
        </p:nvCxnSpPr>
        <p:spPr>
          <a:xfrm flipV="1">
            <a:off x="9677400" y="3872875"/>
            <a:ext cx="0" cy="4408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12198E2-7C71-4E25-9D13-3394D28CC924}"/>
              </a:ext>
            </a:extLst>
          </p:cNvPr>
          <p:cNvSpPr txBox="1"/>
          <p:nvPr/>
        </p:nvSpPr>
        <p:spPr>
          <a:xfrm>
            <a:off x="7010400" y="4093288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 </a:t>
            </a:r>
            <a:r>
              <a:rPr lang="en-US" dirty="0" err="1"/>
              <a:t>kN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A34028-B1D4-4BDB-8E6C-A6A807BC7B74}"/>
              </a:ext>
            </a:extLst>
          </p:cNvPr>
          <p:cNvSpPr txBox="1"/>
          <p:nvPr/>
        </p:nvSpPr>
        <p:spPr>
          <a:xfrm>
            <a:off x="9740310" y="3944992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 </a:t>
            </a:r>
            <a:r>
              <a:rPr lang="en-US" dirty="0" err="1"/>
              <a:t>kN</a:t>
            </a:r>
            <a:endParaRPr lang="en-US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39CB6DD-8DAD-4592-9AF1-BD446363DBAC}"/>
              </a:ext>
            </a:extLst>
          </p:cNvPr>
          <p:cNvCxnSpPr>
            <a:cxnSpLocks/>
          </p:cNvCxnSpPr>
          <p:nvPr/>
        </p:nvCxnSpPr>
        <p:spPr>
          <a:xfrm>
            <a:off x="9685871" y="4495801"/>
            <a:ext cx="0" cy="4007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5DBE2A6-37A3-4487-A46F-676A1C7C5C82}"/>
              </a:ext>
            </a:extLst>
          </p:cNvPr>
          <p:cNvSpPr/>
          <p:nvPr/>
        </p:nvSpPr>
        <p:spPr>
          <a:xfrm>
            <a:off x="9655388" y="4503898"/>
            <a:ext cx="110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26.3/5 </a:t>
            </a:r>
            <a:r>
              <a:rPr lang="en-US" dirty="0" err="1"/>
              <a:t>kN</a:t>
            </a:r>
            <a:endParaRPr lang="en-US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03A4AE1-9D7F-4F83-AB6D-EC7E97576ED0}"/>
              </a:ext>
            </a:extLst>
          </p:cNvPr>
          <p:cNvCxnSpPr/>
          <p:nvPr/>
        </p:nvCxnSpPr>
        <p:spPr>
          <a:xfrm flipV="1">
            <a:off x="4572000" y="48768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24ACF931-82E4-455F-A0DF-94F8FE1D2C2D}"/>
              </a:ext>
            </a:extLst>
          </p:cNvPr>
          <p:cNvSpPr/>
          <p:nvPr/>
        </p:nvSpPr>
        <p:spPr>
          <a:xfrm>
            <a:off x="4648201" y="4961208"/>
            <a:ext cx="110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26.3/5 </a:t>
            </a:r>
            <a:r>
              <a:rPr lang="en-US" dirty="0" err="1"/>
              <a:t>kN</a:t>
            </a:r>
            <a:endParaRPr lang="en-US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751E48C-A972-439C-8970-F048317EBBA6}"/>
              </a:ext>
            </a:extLst>
          </p:cNvPr>
          <p:cNvCxnSpPr/>
          <p:nvPr/>
        </p:nvCxnSpPr>
        <p:spPr>
          <a:xfrm flipV="1">
            <a:off x="9677400" y="5105401"/>
            <a:ext cx="0" cy="3311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4267D856-7A83-42F3-ABDF-C85F3D0D21BE}"/>
              </a:ext>
            </a:extLst>
          </p:cNvPr>
          <p:cNvSpPr/>
          <p:nvPr/>
        </p:nvSpPr>
        <p:spPr>
          <a:xfrm>
            <a:off x="9677401" y="5105400"/>
            <a:ext cx="9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20/5 </a:t>
            </a:r>
            <a:r>
              <a:rPr lang="en-US" dirty="0" err="1"/>
              <a:t>kN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77F0F1A-AD8F-402B-BFB3-47E60F216F38}"/>
              </a:ext>
            </a:extLst>
          </p:cNvPr>
          <p:cNvSpPr/>
          <p:nvPr/>
        </p:nvSpPr>
        <p:spPr>
          <a:xfrm>
            <a:off x="6993136" y="5093852"/>
            <a:ext cx="9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20/5 </a:t>
            </a:r>
            <a:r>
              <a:rPr lang="en-US" dirty="0" err="1"/>
              <a:t>kN</a:t>
            </a:r>
            <a:endParaRPr lang="en-US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C26B01F-047B-439B-A6CB-EC7A7ACE4073}"/>
              </a:ext>
            </a:extLst>
          </p:cNvPr>
          <p:cNvCxnSpPr>
            <a:cxnSpLocks/>
          </p:cNvCxnSpPr>
          <p:nvPr/>
        </p:nvCxnSpPr>
        <p:spPr>
          <a:xfrm>
            <a:off x="6858000" y="5103268"/>
            <a:ext cx="0" cy="4134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7B25D3E-9B8A-4D9F-9A9F-11C399071FCE}"/>
              </a:ext>
            </a:extLst>
          </p:cNvPr>
          <p:cNvCxnSpPr/>
          <p:nvPr/>
        </p:nvCxnSpPr>
        <p:spPr>
          <a:xfrm>
            <a:off x="1566204" y="5373252"/>
            <a:ext cx="1280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A188C5E-5C07-4235-8B8F-1455FEDB0D62}"/>
              </a:ext>
            </a:extLst>
          </p:cNvPr>
          <p:cNvCxnSpPr/>
          <p:nvPr/>
        </p:nvCxnSpPr>
        <p:spPr>
          <a:xfrm>
            <a:off x="4434396" y="5452404"/>
            <a:ext cx="1280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A8414EC-F01C-42F4-90CC-8FAE9F2687EB}"/>
              </a:ext>
            </a:extLst>
          </p:cNvPr>
          <p:cNvCxnSpPr/>
          <p:nvPr/>
        </p:nvCxnSpPr>
        <p:spPr>
          <a:xfrm flipV="1">
            <a:off x="6872795" y="6019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A2D493A-217D-4959-A766-E1E96D4C2669}"/>
              </a:ext>
            </a:extLst>
          </p:cNvPr>
          <p:cNvSpPr txBox="1"/>
          <p:nvPr/>
        </p:nvSpPr>
        <p:spPr>
          <a:xfrm>
            <a:off x="7025196" y="5955268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26.2 </a:t>
            </a:r>
            <a:r>
              <a:rPr lang="en-US" dirty="0" err="1"/>
              <a:t>kN</a:t>
            </a:r>
            <a:endParaRPr lang="en-US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ED4AC29-B8A0-4B3A-A9EB-F2D7FA005341}"/>
              </a:ext>
            </a:extLst>
          </p:cNvPr>
          <p:cNvCxnSpPr/>
          <p:nvPr/>
        </p:nvCxnSpPr>
        <p:spPr>
          <a:xfrm flipV="1">
            <a:off x="9677400" y="5748996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D53AAC1F-414D-4333-BDAF-650ED3F97549}"/>
              </a:ext>
            </a:extLst>
          </p:cNvPr>
          <p:cNvSpPr txBox="1"/>
          <p:nvPr/>
        </p:nvSpPr>
        <p:spPr>
          <a:xfrm>
            <a:off x="9698056" y="5817256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23.7kN</a:t>
            </a:r>
            <a:endParaRPr lang="en-US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A81C9E0-DFDA-4069-A2B8-5F2C62CCD5AC}"/>
              </a:ext>
            </a:extLst>
          </p:cNvPr>
          <p:cNvCxnSpPr>
            <a:cxnSpLocks/>
          </p:cNvCxnSpPr>
          <p:nvPr/>
        </p:nvCxnSpPr>
        <p:spPr>
          <a:xfrm>
            <a:off x="9643404" y="2164256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E264780C-22C2-4037-B03F-58CF4FA11583}"/>
              </a:ext>
            </a:extLst>
          </p:cNvPr>
          <p:cNvSpPr/>
          <p:nvPr/>
        </p:nvSpPr>
        <p:spPr>
          <a:xfrm>
            <a:off x="8955063" y="2057400"/>
            <a:ext cx="724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20 </a:t>
            </a:r>
            <a:r>
              <a:rPr lang="en-US" dirty="0" err="1"/>
              <a:t>kN</a:t>
            </a:r>
            <a:endParaRPr lang="en-US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1A06B2B-DD24-4BC2-8832-3ABE8EFE5B21}"/>
              </a:ext>
            </a:extLst>
          </p:cNvPr>
          <p:cNvCxnSpPr/>
          <p:nvPr/>
        </p:nvCxnSpPr>
        <p:spPr>
          <a:xfrm flipV="1">
            <a:off x="9677400" y="6251550"/>
            <a:ext cx="0" cy="377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6AD359F8-DD40-4AF1-87C7-7E086FAE40EC}"/>
              </a:ext>
            </a:extLst>
          </p:cNvPr>
          <p:cNvSpPr txBox="1"/>
          <p:nvPr/>
        </p:nvSpPr>
        <p:spPr>
          <a:xfrm>
            <a:off x="9725465" y="6211584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20 </a:t>
            </a:r>
            <a:r>
              <a:rPr lang="en-US" dirty="0" err="1"/>
              <a:t>kN</a:t>
            </a:r>
            <a:endParaRPr lang="en-US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8E746B0-C83D-4462-9915-E2DD64CA305D}"/>
              </a:ext>
            </a:extLst>
          </p:cNvPr>
          <p:cNvCxnSpPr/>
          <p:nvPr/>
        </p:nvCxnSpPr>
        <p:spPr>
          <a:xfrm>
            <a:off x="6705600" y="5669456"/>
            <a:ext cx="1280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4B88D49-1528-42EF-86D3-6C26196D2A5F}"/>
              </a:ext>
            </a:extLst>
          </p:cNvPr>
          <p:cNvCxnSpPr/>
          <p:nvPr/>
        </p:nvCxnSpPr>
        <p:spPr>
          <a:xfrm>
            <a:off x="9387396" y="5486400"/>
            <a:ext cx="1280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D88FEAA4-04FC-4013-B5AD-576C25A12C2E}"/>
              </a:ext>
            </a:extLst>
          </p:cNvPr>
          <p:cNvSpPr txBox="1"/>
          <p:nvPr/>
        </p:nvSpPr>
        <p:spPr>
          <a:xfrm>
            <a:off x="8382000" y="6107668"/>
            <a:ext cx="97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Voladizo</a:t>
            </a:r>
            <a:endParaRPr lang="en-US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D38B1A9-E923-40A0-A393-667597D27AE1}"/>
              </a:ext>
            </a:extLst>
          </p:cNvPr>
          <p:cNvCxnSpPr>
            <a:cxnSpLocks/>
          </p:cNvCxnSpPr>
          <p:nvPr/>
        </p:nvCxnSpPr>
        <p:spPr>
          <a:xfrm>
            <a:off x="9317502" y="6324600"/>
            <a:ext cx="310988" cy="130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FABB2118-E073-401B-987A-B10E1D2D0C9D}"/>
              </a:ext>
            </a:extLst>
          </p:cNvPr>
          <p:cNvSpPr txBox="1"/>
          <p:nvPr/>
        </p:nvSpPr>
        <p:spPr>
          <a:xfrm>
            <a:off x="4881518" y="43857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A9EF7FE-A7B8-4D69-B7F0-07F9F86AA4A0}"/>
              </a:ext>
            </a:extLst>
          </p:cNvPr>
          <p:cNvSpPr txBox="1"/>
          <p:nvPr/>
        </p:nvSpPr>
        <p:spPr>
          <a:xfrm>
            <a:off x="2048050" y="43939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AB4278E-2D7C-4BCE-8C76-6BBC69F6AE67}"/>
              </a:ext>
            </a:extLst>
          </p:cNvPr>
          <p:cNvSpPr txBox="1"/>
          <p:nvPr/>
        </p:nvSpPr>
        <p:spPr>
          <a:xfrm>
            <a:off x="7162800" y="43119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3E38C1A-1ECF-4D60-ACE3-9434623BC2AB}"/>
              </a:ext>
            </a:extLst>
          </p:cNvPr>
          <p:cNvSpPr txBox="1"/>
          <p:nvPr/>
        </p:nvSpPr>
        <p:spPr>
          <a:xfrm>
            <a:off x="7167518" y="48312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DDEB575-6137-496D-9CF1-15FB5831C49D}"/>
              </a:ext>
            </a:extLst>
          </p:cNvPr>
          <p:cNvSpPr txBox="1"/>
          <p:nvPr/>
        </p:nvSpPr>
        <p:spPr>
          <a:xfrm>
            <a:off x="9910718" y="48122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BD8B132-B143-4F19-8DC2-822310BA48FD}"/>
              </a:ext>
            </a:extLst>
          </p:cNvPr>
          <p:cNvSpPr txBox="1"/>
          <p:nvPr/>
        </p:nvSpPr>
        <p:spPr>
          <a:xfrm>
            <a:off x="9910718" y="41454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808DF32-D871-4740-9F95-03CCDB5E6CD6}"/>
              </a:ext>
            </a:extLst>
          </p:cNvPr>
          <p:cNvSpPr txBox="1"/>
          <p:nvPr/>
        </p:nvSpPr>
        <p:spPr>
          <a:xfrm>
            <a:off x="9906000" y="56049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86749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C8B01-95B4-489A-94B9-DA87CB4A6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Diagramas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F9EDFB-CDDD-41AA-85E2-B6E61DF977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000" t="64822" r="29166" b="11463"/>
          <a:stretch/>
        </p:blipFill>
        <p:spPr>
          <a:xfrm>
            <a:off x="1809758" y="3581400"/>
            <a:ext cx="8401043" cy="274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69DD35-4996-4BF9-A1D1-BB40B3B858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334" t="71147" r="30833" b="9585"/>
          <a:stretch/>
        </p:blipFill>
        <p:spPr>
          <a:xfrm>
            <a:off x="2500212" y="1593274"/>
            <a:ext cx="7332252" cy="221672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876A5-014C-4D65-B20A-237B9C83C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462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V(</a:t>
            </a:r>
            <a:r>
              <a:rPr lang="en-US" dirty="0" err="1"/>
              <a:t>kN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M(</a:t>
            </a:r>
            <a:r>
              <a:rPr lang="en-US" dirty="0" err="1"/>
              <a:t>kN.m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4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7FAAD-E2AD-4ECE-A391-58C1750E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1AD9D-9D85-4E9C-BC04-343AADE99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E54D0D-CD29-4CEC-B9BA-D20D4D2C59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33" t="42589" r="39167" b="32214"/>
          <a:stretch/>
        </p:blipFill>
        <p:spPr>
          <a:xfrm>
            <a:off x="2286000" y="3657600"/>
            <a:ext cx="8189256" cy="22098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CA7248-39DB-4CD3-9574-5E1E23D37C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000" t="64822" r="29166" b="11463"/>
          <a:stretch/>
        </p:blipFill>
        <p:spPr>
          <a:xfrm>
            <a:off x="1389706" y="472440"/>
            <a:ext cx="9241147" cy="30175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2AC88FB-3BBD-404F-9F06-52636391632E}"/>
              </a:ext>
            </a:extLst>
          </p:cNvPr>
          <p:cNvSpPr/>
          <p:nvPr/>
        </p:nvSpPr>
        <p:spPr>
          <a:xfrm>
            <a:off x="1389706" y="1573491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M(</a:t>
            </a:r>
            <a:r>
              <a:rPr lang="en-US" dirty="0" err="1"/>
              <a:t>kN.m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543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563</Words>
  <Application>Microsoft Office PowerPoint</Application>
  <PresentationFormat>Widescreen</PresentationFormat>
  <Paragraphs>130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Wingdings</vt:lpstr>
      <vt:lpstr>Office Theme</vt:lpstr>
      <vt:lpstr>Ejemplos</vt:lpstr>
      <vt:lpstr>Viga empotrada apoyada</vt:lpstr>
      <vt:lpstr>Imponemos giro=0 en B</vt:lpstr>
      <vt:lpstr>Viga Continua</vt:lpstr>
      <vt:lpstr>Viga Continua</vt:lpstr>
      <vt:lpstr>PowerPoint Presentation</vt:lpstr>
      <vt:lpstr>Ejemplo Cont.</vt:lpstr>
      <vt:lpstr>Diagramas</vt:lpstr>
      <vt:lpstr>PowerPoint Presentation</vt:lpstr>
      <vt:lpstr>Bi-empotrada</vt:lpstr>
      <vt:lpstr>PowerPoint Presentation</vt:lpstr>
      <vt:lpstr>PowerPoint Presentation</vt:lpstr>
      <vt:lpstr>PowerPoint Presentation</vt:lpstr>
      <vt:lpstr>PowerPoint Presentation</vt:lpstr>
      <vt:lpstr>Apoyo elástico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Ejemplo</dc:title>
  <dc:creator>Gon</dc:creator>
  <cp:lastModifiedBy>Gon</cp:lastModifiedBy>
  <cp:revision>20</cp:revision>
  <dcterms:created xsi:type="dcterms:W3CDTF">2018-10-24T13:09:14Z</dcterms:created>
  <dcterms:modified xsi:type="dcterms:W3CDTF">2018-10-24T19:56:34Z</dcterms:modified>
</cp:coreProperties>
</file>