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62" r:id="rId5"/>
    <p:sldId id="263" r:id="rId6"/>
    <p:sldId id="264" r:id="rId7"/>
    <p:sldId id="265" r:id="rId8"/>
    <p:sldId id="296" r:id="rId9"/>
    <p:sldId id="297" r:id="rId10"/>
    <p:sldId id="298" r:id="rId11"/>
    <p:sldId id="266" r:id="rId12"/>
    <p:sldId id="268" r:id="rId13"/>
    <p:sldId id="270" r:id="rId14"/>
    <p:sldId id="273" r:id="rId15"/>
    <p:sldId id="276" r:id="rId16"/>
    <p:sldId id="277" r:id="rId17"/>
    <p:sldId id="278" r:id="rId18"/>
    <p:sldId id="279" r:id="rId19"/>
    <p:sldId id="280" r:id="rId20"/>
    <p:sldId id="281" r:id="rId21"/>
    <p:sldId id="293" r:id="rId22"/>
    <p:sldId id="294" r:id="rId23"/>
    <p:sldId id="295" r:id="rId24"/>
    <p:sldId id="282" r:id="rId25"/>
    <p:sldId id="299" r:id="rId26"/>
    <p:sldId id="284" r:id="rId27"/>
    <p:sldId id="288" r:id="rId28"/>
    <p:sldId id="29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100" d="100"/>
          <a:sy n="100" d="100"/>
        </p:scale>
        <p:origin x="9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09463A30-1809-442B-AD89-5F99E5D8ACCA}" type="datetimeFigureOut">
              <a:rPr lang="es-UY" smtClean="0"/>
              <a:t>14/2/2020</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64B77E2C-ECE7-49B7-B3B1-5E8D415D8C4C}" type="slidenum">
              <a:rPr lang="es-UY" smtClean="0"/>
              <a:t>‹Nº›</a:t>
            </a:fld>
            <a:endParaRPr lang="es-UY"/>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1898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9463A30-1809-442B-AD89-5F99E5D8ACCA}" type="datetimeFigureOut">
              <a:rPr lang="es-UY" smtClean="0"/>
              <a:t>14/2/2020</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64B77E2C-ECE7-49B7-B3B1-5E8D415D8C4C}" type="slidenum">
              <a:rPr lang="es-UY" smtClean="0"/>
              <a:t>‹Nº›</a:t>
            </a:fld>
            <a:endParaRPr lang="es-UY"/>
          </a:p>
        </p:txBody>
      </p:sp>
    </p:spTree>
    <p:extLst>
      <p:ext uri="{BB962C8B-B14F-4D97-AF65-F5344CB8AC3E}">
        <p14:creationId xmlns:p14="http://schemas.microsoft.com/office/powerpoint/2010/main" val="302004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9463A30-1809-442B-AD89-5F99E5D8ACCA}" type="datetimeFigureOut">
              <a:rPr lang="es-UY" smtClean="0"/>
              <a:t>14/2/2020</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64B77E2C-ECE7-49B7-B3B1-5E8D415D8C4C}" type="slidenum">
              <a:rPr lang="es-UY" smtClean="0"/>
              <a:t>‹Nº›</a:t>
            </a:fld>
            <a:endParaRPr lang="es-UY"/>
          </a:p>
        </p:txBody>
      </p:sp>
    </p:spTree>
    <p:extLst>
      <p:ext uri="{BB962C8B-B14F-4D97-AF65-F5344CB8AC3E}">
        <p14:creationId xmlns:p14="http://schemas.microsoft.com/office/powerpoint/2010/main" val="175723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dirty="0" smtClean="0"/>
              <a:t>Editar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p:txBody>
          <a:bodyPr/>
          <a:lstStyle/>
          <a:p>
            <a:fld id="{09463A30-1809-442B-AD89-5F99E5D8ACCA}" type="datetimeFigureOut">
              <a:rPr lang="es-UY" smtClean="0"/>
              <a:t>14/2/2020</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64B77E2C-ECE7-49B7-B3B1-5E8D415D8C4C}" type="slidenum">
              <a:rPr lang="es-UY" smtClean="0"/>
              <a:t>‹Nº›</a:t>
            </a:fld>
            <a:endParaRPr lang="es-UY"/>
          </a:p>
        </p:txBody>
      </p:sp>
    </p:spTree>
    <p:extLst>
      <p:ext uri="{BB962C8B-B14F-4D97-AF65-F5344CB8AC3E}">
        <p14:creationId xmlns:p14="http://schemas.microsoft.com/office/powerpoint/2010/main" val="3932690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9463A30-1809-442B-AD89-5F99E5D8ACCA}" type="datetimeFigureOut">
              <a:rPr lang="es-UY" smtClean="0"/>
              <a:t>14/2/2020</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64B77E2C-ECE7-49B7-B3B1-5E8D415D8C4C}" type="slidenum">
              <a:rPr lang="es-UY" smtClean="0"/>
              <a:t>‹Nº›</a:t>
            </a:fld>
            <a:endParaRPr lang="es-UY"/>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411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9463A30-1809-442B-AD89-5F99E5D8ACCA}" type="datetimeFigureOut">
              <a:rPr lang="es-UY" smtClean="0"/>
              <a:t>14/2/2020</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64B77E2C-ECE7-49B7-B3B1-5E8D415D8C4C}" type="slidenum">
              <a:rPr lang="es-UY" smtClean="0"/>
              <a:t>‹Nº›</a:t>
            </a:fld>
            <a:endParaRPr lang="es-UY"/>
          </a:p>
        </p:txBody>
      </p:sp>
    </p:spTree>
    <p:extLst>
      <p:ext uri="{BB962C8B-B14F-4D97-AF65-F5344CB8AC3E}">
        <p14:creationId xmlns:p14="http://schemas.microsoft.com/office/powerpoint/2010/main" val="4238075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822960" y="2582334"/>
            <a:ext cx="3703320" cy="32867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63440" y="2582334"/>
            <a:ext cx="3703320" cy="328676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9463A30-1809-442B-AD89-5F99E5D8ACCA}" type="datetimeFigureOut">
              <a:rPr lang="es-UY" smtClean="0"/>
              <a:t>14/2/2020</a:t>
            </a:fld>
            <a:endParaRPr lang="es-UY"/>
          </a:p>
        </p:txBody>
      </p:sp>
      <p:sp>
        <p:nvSpPr>
          <p:cNvPr id="8" name="Footer Placeholder 7"/>
          <p:cNvSpPr>
            <a:spLocks noGrp="1"/>
          </p:cNvSpPr>
          <p:nvPr>
            <p:ph type="ftr" sz="quarter" idx="11"/>
          </p:nvPr>
        </p:nvSpPr>
        <p:spPr/>
        <p:txBody>
          <a:bodyPr/>
          <a:lstStyle/>
          <a:p>
            <a:endParaRPr lang="es-UY"/>
          </a:p>
        </p:txBody>
      </p:sp>
      <p:sp>
        <p:nvSpPr>
          <p:cNvPr id="9" name="Slide Number Placeholder 8"/>
          <p:cNvSpPr>
            <a:spLocks noGrp="1"/>
          </p:cNvSpPr>
          <p:nvPr>
            <p:ph type="sldNum" sz="quarter" idx="12"/>
          </p:nvPr>
        </p:nvSpPr>
        <p:spPr/>
        <p:txBody>
          <a:bodyPr/>
          <a:lstStyle/>
          <a:p>
            <a:fld id="{64B77E2C-ECE7-49B7-B3B1-5E8D415D8C4C}" type="slidenum">
              <a:rPr lang="es-UY" smtClean="0"/>
              <a:t>‹Nº›</a:t>
            </a:fld>
            <a:endParaRPr lang="es-UY"/>
          </a:p>
        </p:txBody>
      </p:sp>
    </p:spTree>
    <p:extLst>
      <p:ext uri="{BB962C8B-B14F-4D97-AF65-F5344CB8AC3E}">
        <p14:creationId xmlns:p14="http://schemas.microsoft.com/office/powerpoint/2010/main" val="2738818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9463A30-1809-442B-AD89-5F99E5D8ACCA}" type="datetimeFigureOut">
              <a:rPr lang="es-UY" smtClean="0"/>
              <a:t>14/2/2020</a:t>
            </a:fld>
            <a:endParaRPr lang="es-UY"/>
          </a:p>
        </p:txBody>
      </p:sp>
      <p:sp>
        <p:nvSpPr>
          <p:cNvPr id="4" name="Footer Placeholder 3"/>
          <p:cNvSpPr>
            <a:spLocks noGrp="1"/>
          </p:cNvSpPr>
          <p:nvPr>
            <p:ph type="ftr" sz="quarter" idx="11"/>
          </p:nvPr>
        </p:nvSpPr>
        <p:spPr/>
        <p:txBody>
          <a:bodyPr/>
          <a:lstStyle/>
          <a:p>
            <a:endParaRPr lang="es-UY"/>
          </a:p>
        </p:txBody>
      </p:sp>
      <p:sp>
        <p:nvSpPr>
          <p:cNvPr id="5" name="Slide Number Placeholder 4"/>
          <p:cNvSpPr>
            <a:spLocks noGrp="1"/>
          </p:cNvSpPr>
          <p:nvPr>
            <p:ph type="sldNum" sz="quarter" idx="12"/>
          </p:nvPr>
        </p:nvSpPr>
        <p:spPr/>
        <p:txBody>
          <a:bodyPr/>
          <a:lstStyle/>
          <a:p>
            <a:fld id="{64B77E2C-ECE7-49B7-B3B1-5E8D415D8C4C}" type="slidenum">
              <a:rPr lang="es-UY" smtClean="0"/>
              <a:t>‹Nº›</a:t>
            </a:fld>
            <a:endParaRPr lang="es-UY"/>
          </a:p>
        </p:txBody>
      </p:sp>
    </p:spTree>
    <p:extLst>
      <p:ext uri="{BB962C8B-B14F-4D97-AF65-F5344CB8AC3E}">
        <p14:creationId xmlns:p14="http://schemas.microsoft.com/office/powerpoint/2010/main" val="3886190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9463A30-1809-442B-AD89-5F99E5D8ACCA}" type="datetimeFigureOut">
              <a:rPr lang="es-UY" smtClean="0"/>
              <a:t>14/2/2020</a:t>
            </a:fld>
            <a:endParaRPr lang="es-UY"/>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UY"/>
          </a:p>
        </p:txBody>
      </p:sp>
      <p:sp>
        <p:nvSpPr>
          <p:cNvPr id="9" name="Slide Number Placeholder 8"/>
          <p:cNvSpPr>
            <a:spLocks noGrp="1"/>
          </p:cNvSpPr>
          <p:nvPr>
            <p:ph type="sldNum" sz="quarter" idx="12"/>
          </p:nvPr>
        </p:nvSpPr>
        <p:spPr/>
        <p:txBody>
          <a:bodyPr/>
          <a:lstStyle/>
          <a:p>
            <a:fld id="{64B77E2C-ECE7-49B7-B3B1-5E8D415D8C4C}" type="slidenum">
              <a:rPr lang="es-UY" smtClean="0"/>
              <a:t>‹Nº›</a:t>
            </a:fld>
            <a:endParaRPr lang="es-UY"/>
          </a:p>
        </p:txBody>
      </p:sp>
    </p:spTree>
    <p:extLst>
      <p:ext uri="{BB962C8B-B14F-4D97-AF65-F5344CB8AC3E}">
        <p14:creationId xmlns:p14="http://schemas.microsoft.com/office/powerpoint/2010/main" val="2087598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9463A30-1809-442B-AD89-5F99E5D8ACCA}" type="datetimeFigureOut">
              <a:rPr lang="es-UY" smtClean="0"/>
              <a:t>14/2/2020</a:t>
            </a:fld>
            <a:endParaRPr lang="es-UY"/>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s-UY"/>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4B77E2C-ECE7-49B7-B3B1-5E8D415D8C4C}" type="slidenum">
              <a:rPr lang="es-UY" smtClean="0"/>
              <a:t>‹Nº›</a:t>
            </a:fld>
            <a:endParaRPr lang="es-UY"/>
          </a:p>
        </p:txBody>
      </p:sp>
    </p:spTree>
    <p:extLst>
      <p:ext uri="{BB962C8B-B14F-4D97-AF65-F5344CB8AC3E}">
        <p14:creationId xmlns:p14="http://schemas.microsoft.com/office/powerpoint/2010/main" val="207438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9463A30-1809-442B-AD89-5F99E5D8ACCA}" type="datetimeFigureOut">
              <a:rPr lang="es-UY" smtClean="0"/>
              <a:t>14/2/2020</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64B77E2C-ECE7-49B7-B3B1-5E8D415D8C4C}" type="slidenum">
              <a:rPr lang="es-UY" smtClean="0"/>
              <a:t>‹Nº›</a:t>
            </a:fld>
            <a:endParaRPr lang="es-UY"/>
          </a:p>
        </p:txBody>
      </p:sp>
    </p:spTree>
    <p:extLst>
      <p:ext uri="{BB962C8B-B14F-4D97-AF65-F5344CB8AC3E}">
        <p14:creationId xmlns:p14="http://schemas.microsoft.com/office/powerpoint/2010/main" val="69803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dirty="0" smtClean="0"/>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9463A30-1809-442B-AD89-5F99E5D8ACCA}" type="datetimeFigureOut">
              <a:rPr lang="es-UY" smtClean="0"/>
              <a:t>14/2/2020</a:t>
            </a:fld>
            <a:endParaRPr lang="es-UY"/>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UY"/>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4B77E2C-ECE7-49B7-B3B1-5E8D415D8C4C}" type="slidenum">
              <a:rPr lang="es-UY" smtClean="0"/>
              <a:t>‹Nº›</a:t>
            </a:fld>
            <a:endParaRPr lang="es-UY"/>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535127"/>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85000"/>
        </a:lnSpc>
        <a:spcBef>
          <a:spcPct val="0"/>
        </a:spcBef>
        <a:buNone/>
        <a:defRPr sz="40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ldefinido.cl/actualidad/pais/5984/Chilena-crea-platos-y-envases-de-cascara-de-arroz-primero-lo-usas-luego-lo-planta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beyondmeat.com/products/" TargetMode="External"/><Relationship Id="rId2" Type="http://schemas.openxmlformats.org/officeDocument/2006/relationships/hyperlink" Target="https://www.xataka.com/ecologia-y-naturaleza/el-dia-en-que-dejemos-de-comer-carne-el-veganismo-no-deja-de-crecer-en-el-mundo-pero-el-consumo-de-carne-no-disminuye" TargetMode="External"/><Relationship Id="rId1" Type="http://schemas.openxmlformats.org/officeDocument/2006/relationships/slideLayout" Target="../slideLayouts/slideLayout2.xml"/><Relationship Id="rId4" Type="http://schemas.openxmlformats.org/officeDocument/2006/relationships/hyperlink" Target="https://www.globenewswire.com/news-release/2019/06/11/1867025/0/en/Vegan-Food-Market-Size-Worth-Around-US-24-3-Billion-by-202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kindsnacks.com/whole-fruit-bars/" TargetMode="External"/><Relationship Id="rId2" Type="http://schemas.openxmlformats.org/officeDocument/2006/relationships/hyperlink" Target="https://thatsitfruit.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ttsfpl.com/produc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UY" sz="6000" dirty="0" smtClean="0"/>
              <a:t>Propuesta de Proyectos para 2020</a:t>
            </a:r>
            <a:endParaRPr lang="es-UY" sz="6000" dirty="0"/>
          </a:p>
        </p:txBody>
      </p:sp>
      <p:sp>
        <p:nvSpPr>
          <p:cNvPr id="3" name="Subtítulo 2"/>
          <p:cNvSpPr>
            <a:spLocks noGrp="1"/>
          </p:cNvSpPr>
          <p:nvPr>
            <p:ph type="subTitle" idx="1"/>
          </p:nvPr>
        </p:nvSpPr>
        <p:spPr/>
        <p:txBody>
          <a:bodyPr>
            <a:normAutofit fontScale="47500" lnSpcReduction="20000"/>
          </a:bodyPr>
          <a:lstStyle/>
          <a:p>
            <a:endParaRPr lang="es-UY" dirty="0" smtClean="0"/>
          </a:p>
          <a:p>
            <a:endParaRPr lang="es-UY" dirty="0"/>
          </a:p>
          <a:p>
            <a:endParaRPr lang="es-UY" dirty="0" smtClean="0"/>
          </a:p>
          <a:p>
            <a:r>
              <a:rPr lang="es-UY" dirty="0" smtClean="0"/>
              <a:t>Cátedra de Proyecto Industrial</a:t>
            </a:r>
            <a:endParaRPr lang="es-UY" dirty="0"/>
          </a:p>
        </p:txBody>
      </p:sp>
      <p:pic>
        <p:nvPicPr>
          <p:cNvPr id="4" name="Picture 5"/>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6886851" y="5010348"/>
            <a:ext cx="938004" cy="1217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7" descr="http://www.ciu.com.uy/innovaportal/file/52513/1/logos_fjr.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7824855" y="5026113"/>
            <a:ext cx="1266690" cy="1186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344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Obtención de Queratina a partir de pelos</a:t>
            </a:r>
            <a:endParaRPr lang="es-UY" dirty="0"/>
          </a:p>
        </p:txBody>
      </p:sp>
      <p:sp>
        <p:nvSpPr>
          <p:cNvPr id="3" name="Marcador de contenido 2"/>
          <p:cNvSpPr>
            <a:spLocks noGrp="1"/>
          </p:cNvSpPr>
          <p:nvPr>
            <p:ph idx="1"/>
          </p:nvPr>
        </p:nvSpPr>
        <p:spPr/>
        <p:txBody>
          <a:bodyPr>
            <a:normAutofit/>
          </a:bodyPr>
          <a:lstStyle/>
          <a:p>
            <a:pPr>
              <a:buFont typeface="Arial" panose="020B0604020202020204" pitchFamily="34" charset="0"/>
              <a:buChar char="•"/>
            </a:pPr>
            <a:r>
              <a:rPr lang="es-UY" dirty="0"/>
              <a:t>El pelo proveniente del cuero vacuno y los restos de lana proveniente cueros ovinos procesados con destinos diferentes al curtido, son fuentes de Queratina.</a:t>
            </a:r>
          </a:p>
          <a:p>
            <a:pPr>
              <a:buFont typeface="Arial" panose="020B0604020202020204" pitchFamily="34" charset="0"/>
              <a:buChar char="•"/>
            </a:pPr>
            <a:r>
              <a:rPr lang="es-UY" dirty="0" smtClean="0"/>
              <a:t>Se </a:t>
            </a:r>
            <a:r>
              <a:rPr lang="es-UY" dirty="0"/>
              <a:t>propone el recupero de estos residuos y su valorización  a través de la extracción y recupero de queratina para uso cosmetológico.</a:t>
            </a:r>
          </a:p>
          <a:p>
            <a:pPr>
              <a:buFont typeface="Arial" panose="020B0604020202020204" pitchFamily="34" charset="0"/>
              <a:buChar char="•"/>
            </a:pPr>
            <a:r>
              <a:rPr lang="es-UY" dirty="0" smtClean="0"/>
              <a:t>Para </a:t>
            </a:r>
            <a:r>
              <a:rPr lang="es-UY" dirty="0"/>
              <a:t>esto se propone el diseño de una planta industrial donde se procesen esos residuos y se transforme en un producto con alto valor agregado.</a:t>
            </a:r>
          </a:p>
        </p:txBody>
      </p:sp>
    </p:spTree>
    <p:extLst>
      <p:ext uri="{BB962C8B-B14F-4D97-AF65-F5344CB8AC3E}">
        <p14:creationId xmlns:p14="http://schemas.microsoft.com/office/powerpoint/2010/main" val="1479821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Transporte de H</a:t>
            </a:r>
            <a:r>
              <a:rPr lang="es-UY" baseline="-25000" dirty="0" smtClean="0"/>
              <a:t>2</a:t>
            </a:r>
            <a:r>
              <a:rPr lang="es-UY" dirty="0" smtClean="0"/>
              <a:t> por reacción química</a:t>
            </a:r>
            <a:endParaRPr lang="es-UY" dirty="0"/>
          </a:p>
        </p:txBody>
      </p:sp>
      <p:sp>
        <p:nvSpPr>
          <p:cNvPr id="3" name="Marcador de contenido 2"/>
          <p:cNvSpPr>
            <a:spLocks noGrp="1"/>
          </p:cNvSpPr>
          <p:nvPr>
            <p:ph idx="1"/>
          </p:nvPr>
        </p:nvSpPr>
        <p:spPr/>
        <p:txBody>
          <a:bodyPr>
            <a:normAutofit fontScale="85000" lnSpcReduction="10000"/>
          </a:bodyPr>
          <a:lstStyle/>
          <a:p>
            <a:pPr>
              <a:buFont typeface="Arial" panose="020B0604020202020204" pitchFamily="34" charset="0"/>
              <a:buChar char="•"/>
            </a:pPr>
            <a:r>
              <a:rPr lang="es-UY" dirty="0"/>
              <a:t>El uso de energías renovables es indispensable para un crecimiento sustentable</a:t>
            </a:r>
            <a:r>
              <a:rPr lang="es-UY" dirty="0" smtClean="0"/>
              <a:t>, desempeñando </a:t>
            </a:r>
            <a:r>
              <a:rPr lang="es-UY" dirty="0"/>
              <a:t>un papel clave para la reducción de emisiones de C. El hidrógeno producido </a:t>
            </a:r>
            <a:r>
              <a:rPr lang="es-UY" dirty="0" smtClean="0"/>
              <a:t>a partir </a:t>
            </a:r>
            <a:r>
              <a:rPr lang="es-UY" dirty="0"/>
              <a:t>de energía renovable vía electrólisis se utiliza como vector para el </a:t>
            </a:r>
            <a:r>
              <a:rPr lang="es-UY" dirty="0" smtClean="0"/>
              <a:t>“almacenamiento” </a:t>
            </a:r>
            <a:r>
              <a:rPr lang="es-UY" dirty="0"/>
              <a:t>y </a:t>
            </a:r>
            <a:r>
              <a:rPr lang="es-UY" dirty="0" smtClean="0"/>
              <a:t>el “transporte” </a:t>
            </a:r>
            <a:r>
              <a:rPr lang="es-UY" dirty="0"/>
              <a:t>de energías renovables como combustible.</a:t>
            </a:r>
          </a:p>
          <a:p>
            <a:pPr>
              <a:buFont typeface="Arial" panose="020B0604020202020204" pitchFamily="34" charset="0"/>
              <a:buChar char="•"/>
            </a:pPr>
            <a:r>
              <a:rPr lang="es-UY" dirty="0"/>
              <a:t>En este proyecto se plantea la producción de H</a:t>
            </a:r>
            <a:r>
              <a:rPr lang="es-UY" baseline="-25000" dirty="0"/>
              <a:t>2</a:t>
            </a:r>
            <a:r>
              <a:rPr lang="es-UY" dirty="0"/>
              <a:t> </a:t>
            </a:r>
            <a:r>
              <a:rPr lang="es-UY" dirty="0" smtClean="0"/>
              <a:t>a </a:t>
            </a:r>
            <a:r>
              <a:rPr lang="es-UY" dirty="0"/>
              <a:t>partir de energía eléctrica renovable, </a:t>
            </a:r>
            <a:r>
              <a:rPr lang="es-UY" dirty="0" smtClean="0"/>
              <a:t>su almacenamiento </a:t>
            </a:r>
            <a:r>
              <a:rPr lang="es-UY" dirty="0"/>
              <a:t>y transporte con LOHC (líquidos orgánicos) y la reacción inversa para </a:t>
            </a:r>
            <a:r>
              <a:rPr lang="es-UY" dirty="0" smtClean="0"/>
              <a:t>liberar el H</a:t>
            </a:r>
            <a:r>
              <a:rPr lang="es-UY" baseline="-25000" dirty="0" smtClean="0"/>
              <a:t>2</a:t>
            </a:r>
            <a:r>
              <a:rPr lang="es-UY" dirty="0" smtClean="0"/>
              <a:t> </a:t>
            </a:r>
            <a:r>
              <a:rPr lang="es-UY" dirty="0"/>
              <a:t>en el punto de consumo.</a:t>
            </a:r>
          </a:p>
          <a:p>
            <a:pPr>
              <a:buFont typeface="Arial" panose="020B0604020202020204" pitchFamily="34" charset="0"/>
              <a:buChar char="•"/>
            </a:pPr>
            <a:r>
              <a:rPr lang="es-UY" dirty="0"/>
              <a:t>El grupo deberá definir:</a:t>
            </a:r>
          </a:p>
          <a:p>
            <a:pPr lvl="1">
              <a:buFont typeface="Arial" panose="020B0604020202020204" pitchFamily="34" charset="0"/>
              <a:buChar char="•"/>
            </a:pPr>
            <a:r>
              <a:rPr lang="es-UY" dirty="0" smtClean="0"/>
              <a:t>Si </a:t>
            </a:r>
            <a:r>
              <a:rPr lang="es-UY" dirty="0"/>
              <a:t>se produce el H</a:t>
            </a:r>
            <a:r>
              <a:rPr lang="es-UY" baseline="-25000" dirty="0"/>
              <a:t>2</a:t>
            </a:r>
            <a:r>
              <a:rPr lang="es-UY" dirty="0"/>
              <a:t> </a:t>
            </a:r>
            <a:r>
              <a:rPr lang="es-UY" dirty="0" smtClean="0"/>
              <a:t>a </a:t>
            </a:r>
            <a:r>
              <a:rPr lang="es-UY" dirty="0"/>
              <a:t>partir de EE tomada de la </a:t>
            </a:r>
            <a:r>
              <a:rPr lang="es-UY" dirty="0" smtClean="0"/>
              <a:t>red</a:t>
            </a:r>
          </a:p>
          <a:p>
            <a:pPr lvl="1">
              <a:buFont typeface="Arial" panose="020B0604020202020204" pitchFamily="34" charset="0"/>
              <a:buChar char="•"/>
            </a:pPr>
            <a:r>
              <a:rPr lang="es-UY" dirty="0" smtClean="0"/>
              <a:t>Si </a:t>
            </a:r>
            <a:r>
              <a:rPr lang="es-UY" dirty="0"/>
              <a:t>se instala su propio parque de energía solar y/o eólica</a:t>
            </a:r>
          </a:p>
          <a:p>
            <a:pPr>
              <a:buFont typeface="Arial" panose="020B0604020202020204" pitchFamily="34" charset="0"/>
              <a:buChar char="•"/>
            </a:pPr>
            <a:r>
              <a:rPr lang="es-UY" dirty="0"/>
              <a:t>Se puede complementar el análisis comparando costos del transporte con </a:t>
            </a:r>
            <a:r>
              <a:rPr lang="es-UY" dirty="0" err="1"/>
              <a:t>LOHCs</a:t>
            </a:r>
            <a:r>
              <a:rPr lang="es-UY" dirty="0"/>
              <a:t> vs H</a:t>
            </a:r>
            <a:r>
              <a:rPr lang="es-UY" baseline="-25000" dirty="0"/>
              <a:t>2</a:t>
            </a:r>
            <a:r>
              <a:rPr lang="es-UY" dirty="0"/>
              <a:t> </a:t>
            </a:r>
            <a:r>
              <a:rPr lang="es-UY" dirty="0" smtClean="0"/>
              <a:t>comprimido</a:t>
            </a:r>
            <a:r>
              <a:rPr lang="es-UY" dirty="0"/>
              <a:t>, licuado, etc.</a:t>
            </a:r>
          </a:p>
          <a:p>
            <a:pPr>
              <a:buFont typeface="Arial" panose="020B0604020202020204" pitchFamily="34" charset="0"/>
              <a:buChar char="•"/>
            </a:pPr>
            <a:r>
              <a:rPr lang="es-UY" dirty="0"/>
              <a:t>Se considerará que el H</a:t>
            </a:r>
            <a:r>
              <a:rPr lang="es-UY" baseline="-25000" dirty="0"/>
              <a:t>2</a:t>
            </a:r>
            <a:r>
              <a:rPr lang="es-UY" dirty="0"/>
              <a:t> </a:t>
            </a:r>
            <a:r>
              <a:rPr lang="es-UY" dirty="0" smtClean="0"/>
              <a:t>se </a:t>
            </a:r>
            <a:r>
              <a:rPr lang="es-UY" dirty="0"/>
              <a:t>vende a un precio de paridad energética con el gas </a:t>
            </a:r>
            <a:r>
              <a:rPr lang="es-UY" dirty="0" err="1"/>
              <a:t>oil</a:t>
            </a:r>
            <a:r>
              <a:rPr lang="es-UY" dirty="0"/>
              <a:t>, </a:t>
            </a:r>
            <a:r>
              <a:rPr lang="es-UY" dirty="0" smtClean="0"/>
              <a:t>absorbiendo un </a:t>
            </a:r>
            <a:r>
              <a:rPr lang="es-UY" dirty="0"/>
              <a:t>cierto % del mercado del transporte carretero pesado en camiones.</a:t>
            </a:r>
          </a:p>
        </p:txBody>
      </p:sp>
    </p:spTree>
    <p:extLst>
      <p:ext uri="{BB962C8B-B14F-4D97-AF65-F5344CB8AC3E}">
        <p14:creationId xmlns:p14="http://schemas.microsoft.com/office/powerpoint/2010/main" val="61148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UY" dirty="0" smtClean="0"/>
              <a:t>Utilización de cáscara de arroz para la producción de utensilios</a:t>
            </a:r>
            <a:endParaRPr lang="es-UY" dirty="0"/>
          </a:p>
        </p:txBody>
      </p:sp>
      <p:sp>
        <p:nvSpPr>
          <p:cNvPr id="3" name="Marcador de contenido 2"/>
          <p:cNvSpPr>
            <a:spLocks noGrp="1"/>
          </p:cNvSpPr>
          <p:nvPr>
            <p:ph idx="1"/>
          </p:nvPr>
        </p:nvSpPr>
        <p:spPr/>
        <p:txBody>
          <a:bodyPr>
            <a:normAutofit fontScale="92500" lnSpcReduction="10000"/>
          </a:bodyPr>
          <a:lstStyle/>
          <a:p>
            <a:pPr>
              <a:buFont typeface="Arial" panose="020B0604020202020204" pitchFamily="34" charset="0"/>
              <a:buChar char="•"/>
            </a:pPr>
            <a:r>
              <a:rPr lang="es-UY" dirty="0" smtClean="0"/>
              <a:t>Se </a:t>
            </a:r>
            <a:r>
              <a:rPr lang="es-UY" dirty="0"/>
              <a:t>busca producir a partir de un residuo industrial una alternativa biodegradable para los productos elaborados a partir de plásticos para el uso en restaurantes y negocios de </a:t>
            </a:r>
            <a:r>
              <a:rPr lang="es-UY" dirty="0" err="1"/>
              <a:t>delivery</a:t>
            </a:r>
            <a:r>
              <a:rPr lang="es-UY" dirty="0"/>
              <a:t>.</a:t>
            </a:r>
          </a:p>
          <a:p>
            <a:pPr>
              <a:buFont typeface="Arial" panose="020B0604020202020204" pitchFamily="34" charset="0"/>
              <a:buChar char="•"/>
            </a:pPr>
            <a:r>
              <a:rPr lang="es-UY" dirty="0" smtClean="0"/>
              <a:t>Avalos</a:t>
            </a:r>
            <a:r>
              <a:rPr lang="es-UY" dirty="0"/>
              <a:t>, A. y Torres, I. (2018). Modelo de negocio para la producción y comercialización de envases biodegradables a base de cascarilla de </a:t>
            </a:r>
            <a:r>
              <a:rPr lang="es-UY" dirty="0" smtClean="0"/>
              <a:t>arroz. Este </a:t>
            </a:r>
            <a:r>
              <a:rPr lang="es-UY" dirty="0"/>
              <a:t>trabajo es una muy buena referencia, pero se puede mejorar el nivel y la calidad de la información, aparte de llevarla a la realidad de Uruguay.</a:t>
            </a:r>
          </a:p>
          <a:p>
            <a:pPr>
              <a:buFont typeface="Arial" panose="020B0604020202020204" pitchFamily="34" charset="0"/>
              <a:buChar char="•"/>
            </a:pPr>
            <a:r>
              <a:rPr lang="es-UY" dirty="0" smtClean="0"/>
              <a:t>Chilena </a:t>
            </a:r>
            <a:r>
              <a:rPr lang="es-UY" dirty="0"/>
              <a:t>crea platos y envases de cáscara de arroz: primero lo usas, luego lo plantas. Este año se apresta a salir al mercado </a:t>
            </a:r>
            <a:r>
              <a:rPr lang="es-UY" dirty="0" err="1"/>
              <a:t>Biogusto</a:t>
            </a:r>
            <a:r>
              <a:rPr lang="es-UY" dirty="0"/>
              <a:t> que trae todo tipo de </a:t>
            </a:r>
            <a:r>
              <a:rPr lang="es-UY" dirty="0" err="1"/>
              <a:t>packaging</a:t>
            </a:r>
            <a:r>
              <a:rPr lang="es-UY" dirty="0"/>
              <a:t>, como platos de distintos tamaños, cápsulas, recipientes, </a:t>
            </a:r>
            <a:r>
              <a:rPr lang="es-UY" dirty="0" err="1"/>
              <a:t>completeras</a:t>
            </a:r>
            <a:r>
              <a:rPr lang="es-UY" dirty="0"/>
              <a:t>, platos para el postre y ensaladeras, fabricados a base de cáscara de arroz, con lo que buscan hacerle competencia al plástico</a:t>
            </a:r>
            <a:r>
              <a:rPr lang="es-UY" dirty="0" smtClean="0"/>
              <a:t>. </a:t>
            </a:r>
            <a:r>
              <a:rPr lang="es-UY" dirty="0" smtClean="0">
                <a:hlinkClick r:id="rId2"/>
              </a:rPr>
              <a:t>https</a:t>
            </a:r>
            <a:r>
              <a:rPr lang="es-UY" dirty="0">
                <a:hlinkClick r:id="rId2"/>
              </a:rPr>
              <a:t>://www.eldefinido.cl/actualidad/pais/5984/Chilena-crea-platos-y-envases-de-cascara-de-arroz-primero-lo-usas-luego-lo-plantas</a:t>
            </a:r>
            <a:r>
              <a:rPr lang="es-UY" dirty="0" smtClean="0">
                <a:hlinkClick r:id="rId2"/>
              </a:rPr>
              <a:t>/</a:t>
            </a:r>
            <a:endParaRPr lang="es-UY" dirty="0"/>
          </a:p>
        </p:txBody>
      </p:sp>
    </p:spTree>
    <p:extLst>
      <p:ext uri="{BB962C8B-B14F-4D97-AF65-F5344CB8AC3E}">
        <p14:creationId xmlns:p14="http://schemas.microsoft.com/office/powerpoint/2010/main" val="2527289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Producción de metanol a partir de H</a:t>
            </a:r>
            <a:r>
              <a:rPr lang="es-UY" baseline="-25000" dirty="0" smtClean="0"/>
              <a:t>2</a:t>
            </a:r>
            <a:r>
              <a:rPr lang="es-UY" dirty="0" smtClean="0"/>
              <a:t> “verde” y CO</a:t>
            </a:r>
            <a:r>
              <a:rPr lang="es-UY" baseline="-25000" dirty="0" smtClean="0"/>
              <a:t>2</a:t>
            </a:r>
            <a:endParaRPr lang="es-UY" baseline="-25000" dirty="0"/>
          </a:p>
        </p:txBody>
      </p:sp>
      <p:sp>
        <p:nvSpPr>
          <p:cNvPr id="3" name="Marcador de contenido 2"/>
          <p:cNvSpPr>
            <a:spLocks noGrp="1"/>
          </p:cNvSpPr>
          <p:nvPr>
            <p:ph idx="1"/>
          </p:nvPr>
        </p:nvSpPr>
        <p:spPr/>
        <p:txBody>
          <a:bodyPr>
            <a:normAutofit fontScale="92500" lnSpcReduction="10000"/>
          </a:bodyPr>
          <a:lstStyle/>
          <a:p>
            <a:pPr>
              <a:buFont typeface="Arial" panose="020B0604020202020204" pitchFamily="34" charset="0"/>
              <a:buChar char="•"/>
            </a:pPr>
            <a:r>
              <a:rPr lang="es-UY" dirty="0"/>
              <a:t>El uso de energías renovables es indispensable para un crecimiento sustentable, desempeñando un papel clave para la reducción de emisiones de C. El hidrógeno producido a partir de energía renovable vía electrólisis se utiliza como vector para el "almacenamiento" y el "transporte" de energías renovables como combustible, así como en aplicaciones industriales. Uno de los principales actuales del H2 es la producción de metanol.</a:t>
            </a:r>
          </a:p>
          <a:p>
            <a:pPr>
              <a:buFont typeface="Arial" panose="020B0604020202020204" pitchFamily="34" charset="0"/>
              <a:buChar char="•"/>
            </a:pPr>
            <a:r>
              <a:rPr lang="es-UY" dirty="0"/>
              <a:t>En Uruguay, todo el metanol consumido es importado. Por lo tanto, en este proyecto se plantea la producción de metanol a partir de H2 “verde”, es decir H2 producido a partir de energía eléctrica renovable, para abastecer el mercado local y posiblemente exportar (dependiendo de la escala necesaria para el proyecto). </a:t>
            </a:r>
          </a:p>
          <a:p>
            <a:pPr>
              <a:buFont typeface="Arial" panose="020B0604020202020204" pitchFamily="34" charset="0"/>
              <a:buChar char="•"/>
            </a:pPr>
            <a:r>
              <a:rPr lang="es-UY" dirty="0"/>
              <a:t>El grupo deberá definir:</a:t>
            </a:r>
          </a:p>
          <a:p>
            <a:pPr lvl="1">
              <a:buFont typeface="Arial" panose="020B0604020202020204" pitchFamily="34" charset="0"/>
              <a:buChar char="•"/>
            </a:pPr>
            <a:r>
              <a:rPr lang="es-UY" dirty="0" smtClean="0"/>
              <a:t>Si </a:t>
            </a:r>
            <a:r>
              <a:rPr lang="es-UY" dirty="0"/>
              <a:t>se produce el H2 a partir de EE tomada de la red</a:t>
            </a:r>
          </a:p>
          <a:p>
            <a:pPr lvl="1">
              <a:buFont typeface="Arial" panose="020B0604020202020204" pitchFamily="34" charset="0"/>
              <a:buChar char="•"/>
            </a:pPr>
            <a:r>
              <a:rPr lang="es-UY" dirty="0" smtClean="0"/>
              <a:t>Si </a:t>
            </a:r>
            <a:r>
              <a:rPr lang="es-UY" dirty="0"/>
              <a:t>se instala su propio parque de energía solar y/o eólica</a:t>
            </a:r>
          </a:p>
          <a:p>
            <a:endParaRPr lang="es-UY" dirty="0"/>
          </a:p>
          <a:p>
            <a:endParaRPr lang="es-UY" dirty="0"/>
          </a:p>
        </p:txBody>
      </p:sp>
    </p:spTree>
    <p:extLst>
      <p:ext uri="{BB962C8B-B14F-4D97-AF65-F5344CB8AC3E}">
        <p14:creationId xmlns:p14="http://schemas.microsoft.com/office/powerpoint/2010/main" val="3656223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Producción de acetato de etilo (C</a:t>
            </a:r>
            <a:r>
              <a:rPr lang="es-UY" baseline="-25000" dirty="0" smtClean="0"/>
              <a:t>4</a:t>
            </a:r>
            <a:r>
              <a:rPr lang="es-UY" dirty="0" smtClean="0"/>
              <a:t>H</a:t>
            </a:r>
            <a:r>
              <a:rPr lang="es-UY" baseline="-25000" dirty="0" smtClean="0"/>
              <a:t>8</a:t>
            </a:r>
            <a:r>
              <a:rPr lang="es-UY" dirty="0" smtClean="0"/>
              <a:t>O</a:t>
            </a:r>
            <a:r>
              <a:rPr lang="es-UY" baseline="-25000" dirty="0" smtClean="0"/>
              <a:t>2</a:t>
            </a:r>
            <a:r>
              <a:rPr lang="es-UY" dirty="0" smtClean="0"/>
              <a:t>) a partir de etanol</a:t>
            </a:r>
            <a:endParaRPr lang="es-UY" dirty="0"/>
          </a:p>
        </p:txBody>
      </p:sp>
      <p:sp>
        <p:nvSpPr>
          <p:cNvPr id="3" name="Marcador de contenido 2"/>
          <p:cNvSpPr>
            <a:spLocks noGrp="1"/>
          </p:cNvSpPr>
          <p:nvPr>
            <p:ph idx="1"/>
          </p:nvPr>
        </p:nvSpPr>
        <p:spPr/>
        <p:txBody>
          <a:bodyPr>
            <a:normAutofit/>
          </a:bodyPr>
          <a:lstStyle/>
          <a:p>
            <a:pPr fontAlgn="base">
              <a:buFont typeface="Arial" panose="020B0604020202020204" pitchFamily="34" charset="0"/>
              <a:buChar char="•"/>
            </a:pPr>
            <a:r>
              <a:rPr lang="es-UY" dirty="0"/>
              <a:t>Ampliamente utilizado en alimentos y bebidas, productos farmacéuticos, cosméticos, textiles, pinturas y recubrimientos, adhesivos y selladores, entre otros.</a:t>
            </a:r>
          </a:p>
          <a:p>
            <a:pPr>
              <a:buFont typeface="Arial" panose="020B0604020202020204" pitchFamily="34" charset="0"/>
              <a:buChar char="•"/>
            </a:pPr>
            <a:r>
              <a:rPr lang="es-UY" dirty="0"/>
              <a:t> </a:t>
            </a:r>
            <a:r>
              <a:rPr lang="es-UY" dirty="0" smtClean="0"/>
              <a:t>Los </a:t>
            </a:r>
            <a:r>
              <a:rPr lang="es-UY" dirty="0"/>
              <a:t>cambios de estilo de vida y la creciente importancia del cuidado personal son los factores importantes que promueven el crecimiento del mercado.</a:t>
            </a:r>
          </a:p>
          <a:p>
            <a:pPr fontAlgn="base">
              <a:buFont typeface="Arial" panose="020B0604020202020204" pitchFamily="34" charset="0"/>
              <a:buChar char="•"/>
            </a:pPr>
            <a:r>
              <a:rPr lang="es-UY" dirty="0" smtClean="0"/>
              <a:t>La </a:t>
            </a:r>
            <a:r>
              <a:rPr lang="es-UY" dirty="0"/>
              <a:t>producción de acetato de etilo es uno de los caminos para utilizar y valorizar etanol como materia prima.</a:t>
            </a:r>
          </a:p>
          <a:p>
            <a:pPr fontAlgn="base">
              <a:buFont typeface="Arial" panose="020B0604020202020204" pitchFamily="34" charset="0"/>
              <a:buChar char="•"/>
            </a:pPr>
            <a:r>
              <a:rPr lang="es-UY" dirty="0" smtClean="0"/>
              <a:t>De </a:t>
            </a:r>
            <a:r>
              <a:rPr lang="es-UY" dirty="0"/>
              <a:t>los procesos utilizados, la ruta de obtención de acetaldehído por </a:t>
            </a:r>
            <a:r>
              <a:rPr lang="es-UY" dirty="0" err="1"/>
              <a:t>deshidrogenación</a:t>
            </a:r>
            <a:r>
              <a:rPr lang="es-UY" dirty="0"/>
              <a:t> de etanol es la más económica y más aceptada en la industria química</a:t>
            </a:r>
            <a:r>
              <a:rPr lang="es-UY" dirty="0" smtClean="0"/>
              <a:t>.</a:t>
            </a:r>
            <a:endParaRPr lang="es-UY" dirty="0"/>
          </a:p>
        </p:txBody>
      </p:sp>
    </p:spTree>
    <p:extLst>
      <p:ext uri="{BB962C8B-B14F-4D97-AF65-F5344CB8AC3E}">
        <p14:creationId xmlns:p14="http://schemas.microsoft.com/office/powerpoint/2010/main" val="3917551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UY" sz="5400" dirty="0" smtClean="0"/>
              <a:t>Proyectos para Ingeniería de Alimentos</a:t>
            </a:r>
            <a:endParaRPr lang="es-UY" sz="5400" dirty="0"/>
          </a:p>
        </p:txBody>
      </p:sp>
      <p:sp>
        <p:nvSpPr>
          <p:cNvPr id="3" name="Marcador de texto 2"/>
          <p:cNvSpPr>
            <a:spLocks noGrp="1"/>
          </p:cNvSpPr>
          <p:nvPr>
            <p:ph type="body" idx="1"/>
          </p:nvPr>
        </p:nvSpPr>
        <p:spPr/>
        <p:txBody>
          <a:bodyPr/>
          <a:lstStyle/>
          <a:p>
            <a:endParaRPr lang="es-UY"/>
          </a:p>
        </p:txBody>
      </p:sp>
    </p:spTree>
    <p:extLst>
      <p:ext uri="{BB962C8B-B14F-4D97-AF65-F5344CB8AC3E}">
        <p14:creationId xmlns:p14="http://schemas.microsoft.com/office/powerpoint/2010/main" val="1788194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Sustitutos</a:t>
            </a:r>
            <a:r>
              <a:rPr lang="pt-BR" dirty="0" smtClean="0"/>
              <a:t> de bebidas lácteas (</a:t>
            </a:r>
            <a:r>
              <a:rPr lang="pt-BR" dirty="0" err="1" smtClean="0"/>
              <a:t>ej</a:t>
            </a:r>
            <a:r>
              <a:rPr lang="pt-BR" dirty="0" smtClean="0"/>
              <a:t>: a partir de soja)</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Se plantea la instalación de una planta que elabore bebidas similares a las lácteas en base a leche de soja, de almendras, </a:t>
            </a:r>
            <a:r>
              <a:rPr lang="es-UY" dirty="0" smtClean="0"/>
              <a:t>etc.</a:t>
            </a:r>
          </a:p>
          <a:p>
            <a:pPr>
              <a:buFont typeface="Arial" panose="020B0604020202020204" pitchFamily="34" charset="0"/>
              <a:buChar char="•"/>
            </a:pPr>
            <a:r>
              <a:rPr lang="es-UY" dirty="0" smtClean="0"/>
              <a:t>Se </a:t>
            </a:r>
            <a:r>
              <a:rPr lang="es-UY" dirty="0"/>
              <a:t>deberá estudiar las tendencias del mercado consumidor en cuanto a las materias primas usadas, modalidades de consumo, ventajas y desventajas, presentaciones y demás características de este tipo de productos.</a:t>
            </a:r>
          </a:p>
          <a:p>
            <a:r>
              <a:rPr lang="es-UY" dirty="0"/>
              <a:t/>
            </a:r>
            <a:br>
              <a:rPr lang="es-UY" dirty="0"/>
            </a:br>
            <a:endParaRPr lang="es-UY" dirty="0"/>
          </a:p>
        </p:txBody>
      </p:sp>
    </p:spTree>
    <p:extLst>
      <p:ext uri="{BB962C8B-B14F-4D97-AF65-F5344CB8AC3E}">
        <p14:creationId xmlns:p14="http://schemas.microsoft.com/office/powerpoint/2010/main" val="1412249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UY" dirty="0" smtClean="0"/>
              <a:t>Elaboración de snacks. (puede ser mediante extrusión, desecado, etc.)</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Se propone instalar una planta que elabore productos generalmente denominados como "snacks".</a:t>
            </a:r>
          </a:p>
          <a:p>
            <a:pPr>
              <a:buFont typeface="Arial" panose="020B0604020202020204" pitchFamily="34" charset="0"/>
              <a:buChar char="•"/>
            </a:pPr>
            <a:r>
              <a:rPr lang="es-UY" dirty="0"/>
              <a:t>Se espera que se evalúe la elaboración de los productos tradicionales </a:t>
            </a:r>
            <a:r>
              <a:rPr lang="es-UY" dirty="0" err="1"/>
              <a:t>extrusados</a:t>
            </a:r>
            <a:r>
              <a:rPr lang="es-UY" dirty="0"/>
              <a:t> de maíz, papa, etc., así como los deshidratados a partir de diversos vegetales en sus variadas presentaciones y tecnologías de elaboración.</a:t>
            </a:r>
          </a:p>
          <a:p>
            <a:endParaRPr lang="es-UY" dirty="0"/>
          </a:p>
        </p:txBody>
      </p:sp>
    </p:spTree>
    <p:extLst>
      <p:ext uri="{BB962C8B-B14F-4D97-AF65-F5344CB8AC3E}">
        <p14:creationId xmlns:p14="http://schemas.microsoft.com/office/powerpoint/2010/main" val="693657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Elaboración de productos derivados de chocolate</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Se plantea la instalación de una planta elaboradora de productos derivados del chocolate. </a:t>
            </a:r>
          </a:p>
          <a:p>
            <a:pPr>
              <a:buFont typeface="Arial" panose="020B0604020202020204" pitchFamily="34" charset="0"/>
              <a:buChar char="•"/>
            </a:pPr>
            <a:r>
              <a:rPr lang="es-UY" dirty="0"/>
              <a:t>La variedad de productos que se pueden elaborar es muy variada, por lo que deberá considerarse muy especialmente en el estudio de mercado las tendencias de consumo y las presentaciones usuales de este tipo de producto, así como las diversas tecnologías involucradas.</a:t>
            </a:r>
          </a:p>
          <a:p>
            <a:r>
              <a:rPr lang="es-UY" dirty="0"/>
              <a:t/>
            </a:r>
            <a:br>
              <a:rPr lang="es-UY" dirty="0"/>
            </a:br>
            <a:endParaRPr lang="es-UY" dirty="0"/>
          </a:p>
        </p:txBody>
      </p:sp>
    </p:spTree>
    <p:extLst>
      <p:ext uri="{BB962C8B-B14F-4D97-AF65-F5344CB8AC3E}">
        <p14:creationId xmlns:p14="http://schemas.microsoft.com/office/powerpoint/2010/main" val="10406274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Hamburguesa de soja con agregado de </a:t>
            </a:r>
            <a:r>
              <a:rPr lang="es-UY" dirty="0" err="1" smtClean="0"/>
              <a:t>leghemoglobin</a:t>
            </a:r>
            <a:endParaRPr lang="es-UY" dirty="0"/>
          </a:p>
        </p:txBody>
      </p:sp>
      <p:sp>
        <p:nvSpPr>
          <p:cNvPr id="3" name="Marcador de contenido 2"/>
          <p:cNvSpPr>
            <a:spLocks noGrp="1"/>
          </p:cNvSpPr>
          <p:nvPr>
            <p:ph idx="1"/>
          </p:nvPr>
        </p:nvSpPr>
        <p:spPr/>
        <p:txBody>
          <a:bodyPr>
            <a:normAutofit fontScale="62500" lnSpcReduction="20000"/>
          </a:bodyPr>
          <a:lstStyle/>
          <a:p>
            <a:pPr>
              <a:buFont typeface="Arial" panose="020B0604020202020204" pitchFamily="34" charset="0"/>
              <a:buChar char="•"/>
            </a:pPr>
            <a:r>
              <a:rPr lang="es-UY" dirty="0" smtClean="0"/>
              <a:t>Para </a:t>
            </a:r>
            <a:r>
              <a:rPr lang="es-UY" dirty="0"/>
              <a:t>imitar a la hamburguesa de carne en textura sabor y color. (producto ya en etapa de comercialización). Alimento vegano actualmente en auge.</a:t>
            </a:r>
          </a:p>
          <a:p>
            <a:pPr>
              <a:buFont typeface="Arial" panose="020B0604020202020204" pitchFamily="34" charset="0"/>
              <a:buChar char="•"/>
            </a:pPr>
            <a:r>
              <a:rPr lang="es-UY" dirty="0" smtClean="0"/>
              <a:t>La </a:t>
            </a:r>
            <a:r>
              <a:rPr lang="es-UY" dirty="0" err="1"/>
              <a:t>leghemoglobina</a:t>
            </a:r>
            <a:r>
              <a:rPr lang="es-UY" dirty="0"/>
              <a:t> de la soja es la abreviatura de la hemoglobina de las leguminosas, la hemoglobina que se encuentra en la soja, una planta leguminosa. La </a:t>
            </a:r>
            <a:r>
              <a:rPr lang="es-UY" dirty="0" err="1"/>
              <a:t>leghemoglobina</a:t>
            </a:r>
            <a:r>
              <a:rPr lang="es-UY" dirty="0"/>
              <a:t> es una proteína que se encuentra en las plantas que transporta </a:t>
            </a:r>
            <a:r>
              <a:rPr lang="es-UY" dirty="0" err="1"/>
              <a:t>hemo</a:t>
            </a:r>
            <a:r>
              <a:rPr lang="es-UY" dirty="0"/>
              <a:t>, una molécula que contiene hierro que es esencial para la </a:t>
            </a:r>
            <a:r>
              <a:rPr lang="es-UY" dirty="0" smtClean="0"/>
              <a:t>vida.</a:t>
            </a:r>
            <a:endParaRPr lang="es-UY" dirty="0"/>
          </a:p>
          <a:p>
            <a:pPr>
              <a:buFont typeface="Arial" panose="020B0604020202020204" pitchFamily="34" charset="0"/>
              <a:buChar char="•"/>
            </a:pPr>
            <a:r>
              <a:rPr lang="es-UY" dirty="0" smtClean="0"/>
              <a:t>Hoy </a:t>
            </a:r>
            <a:r>
              <a:rPr lang="es-UY" dirty="0"/>
              <a:t>por hoy, los vegetarianos representan un mercado anual de 84.600 millones de dólares. Sí, se estima que el mercado de productos veganos crecerá significativamente en todo el mundo con países como China (17,2%), Emiratos Árabes (10,6%) y Australia (9%) a la cabeza.</a:t>
            </a:r>
          </a:p>
          <a:p>
            <a:pPr>
              <a:buFont typeface="Arial" panose="020B0604020202020204" pitchFamily="34" charset="0"/>
              <a:buChar char="•"/>
            </a:pPr>
            <a:r>
              <a:rPr lang="es-UY" dirty="0" smtClean="0"/>
              <a:t>Y </a:t>
            </a:r>
            <a:r>
              <a:rPr lang="es-UY" dirty="0"/>
              <a:t>eso ha hecho que muchas industrias cárnicas empiecen a tomar posiciones en el terreno. A modo de ejemplo, en 2016, Tyson </a:t>
            </a:r>
            <a:r>
              <a:rPr lang="es-UY" dirty="0" err="1"/>
              <a:t>Foods</a:t>
            </a:r>
            <a:r>
              <a:rPr lang="es-UY" dirty="0"/>
              <a:t>, la empresa cárnica más grande de Estados Unidos, compró un cinco por ciento de </a:t>
            </a:r>
            <a:r>
              <a:rPr lang="es-UY" dirty="0" err="1"/>
              <a:t>Beyond</a:t>
            </a:r>
            <a:r>
              <a:rPr lang="es-UY" dirty="0"/>
              <a:t> </a:t>
            </a:r>
            <a:r>
              <a:rPr lang="es-UY" dirty="0" err="1"/>
              <a:t>Meat</a:t>
            </a:r>
            <a:r>
              <a:rPr lang="es-UY" dirty="0"/>
              <a:t>, una pequeña </a:t>
            </a:r>
            <a:r>
              <a:rPr lang="es-UY" dirty="0" err="1"/>
              <a:t>Start</a:t>
            </a:r>
            <a:r>
              <a:rPr lang="es-UY" dirty="0"/>
              <a:t> up dedicada a diseñar productos de proteínas vegetal que imita a la carne (un sector en el que Bill Gates ha puesto 75 millones</a:t>
            </a:r>
            <a:r>
              <a:rPr lang="es-UY" dirty="0" smtClean="0"/>
              <a:t>). </a:t>
            </a:r>
            <a:r>
              <a:rPr lang="es-UY" dirty="0" smtClean="0">
                <a:hlinkClick r:id="rId2"/>
              </a:rPr>
              <a:t>https</a:t>
            </a:r>
            <a:r>
              <a:rPr lang="es-UY" dirty="0">
                <a:hlinkClick r:id="rId2"/>
              </a:rPr>
              <a:t>://</a:t>
            </a:r>
            <a:r>
              <a:rPr lang="es-UY" dirty="0" smtClean="0">
                <a:hlinkClick r:id="rId2"/>
              </a:rPr>
              <a:t>www.xataka.com/ecologia-y-naturaleza/el-dia-en-que-dejemos-de-comer-carne-el-veganismo-no-deja-de-crecer-en-el-mundo-pero-el-consumo-de-carne-no-disminuye</a:t>
            </a:r>
            <a:r>
              <a:rPr lang="es-UY" dirty="0" smtClean="0"/>
              <a:t> </a:t>
            </a:r>
            <a:endParaRPr lang="es-UY" dirty="0"/>
          </a:p>
          <a:p>
            <a:pPr>
              <a:buFont typeface="Arial" panose="020B0604020202020204" pitchFamily="34" charset="0"/>
              <a:buChar char="•"/>
            </a:pPr>
            <a:r>
              <a:rPr lang="es-UY" dirty="0" smtClean="0"/>
              <a:t>Empresa </a:t>
            </a:r>
            <a:r>
              <a:rPr lang="es-UY" dirty="0"/>
              <a:t>elaboradora de productos sustitutos de la carne BEYOND MEAT</a:t>
            </a:r>
            <a:r>
              <a:rPr lang="es-UY" dirty="0" smtClean="0"/>
              <a:t>. </a:t>
            </a:r>
            <a:r>
              <a:rPr lang="es-UY" dirty="0" smtClean="0">
                <a:hlinkClick r:id="rId3"/>
              </a:rPr>
              <a:t>https</a:t>
            </a:r>
            <a:r>
              <a:rPr lang="es-UY" dirty="0">
                <a:hlinkClick r:id="rId3"/>
              </a:rPr>
              <a:t>://www.beyondmeat.com/products</a:t>
            </a:r>
            <a:r>
              <a:rPr lang="es-UY" dirty="0" smtClean="0">
                <a:hlinkClick r:id="rId3"/>
              </a:rPr>
              <a:t>/</a:t>
            </a:r>
            <a:r>
              <a:rPr lang="es-UY" dirty="0" smtClean="0"/>
              <a:t> </a:t>
            </a:r>
            <a:endParaRPr lang="es-UY" dirty="0"/>
          </a:p>
          <a:p>
            <a:pPr>
              <a:buFont typeface="Arial" panose="020B0604020202020204" pitchFamily="34" charset="0"/>
              <a:buChar char="•"/>
            </a:pPr>
            <a:r>
              <a:rPr lang="es-UY" dirty="0" err="1" smtClean="0"/>
              <a:t>The</a:t>
            </a:r>
            <a:r>
              <a:rPr lang="es-UY" dirty="0" smtClean="0"/>
              <a:t> </a:t>
            </a:r>
            <a:r>
              <a:rPr lang="es-UY" dirty="0"/>
              <a:t>global </a:t>
            </a:r>
            <a:r>
              <a:rPr lang="es-UY" dirty="0" err="1"/>
              <a:t>vegan</a:t>
            </a:r>
            <a:r>
              <a:rPr lang="es-UY" dirty="0"/>
              <a:t> </a:t>
            </a:r>
            <a:r>
              <a:rPr lang="es-UY" dirty="0" err="1"/>
              <a:t>food</a:t>
            </a:r>
            <a:r>
              <a:rPr lang="es-UY" dirty="0"/>
              <a:t> </a:t>
            </a:r>
            <a:r>
              <a:rPr lang="es-UY" dirty="0" err="1"/>
              <a:t>market</a:t>
            </a:r>
            <a:r>
              <a:rPr lang="es-UY" dirty="0"/>
              <a:t> </a:t>
            </a:r>
            <a:r>
              <a:rPr lang="es-UY" dirty="0" err="1"/>
              <a:t>value</a:t>
            </a:r>
            <a:r>
              <a:rPr lang="es-UY" dirty="0"/>
              <a:t> </a:t>
            </a:r>
            <a:r>
              <a:rPr lang="es-UY" dirty="0" err="1"/>
              <a:t>is</a:t>
            </a:r>
            <a:r>
              <a:rPr lang="es-UY" dirty="0"/>
              <a:t> </a:t>
            </a:r>
            <a:r>
              <a:rPr lang="es-UY" dirty="0" err="1"/>
              <a:t>estimated</a:t>
            </a:r>
            <a:r>
              <a:rPr lang="es-UY" dirty="0"/>
              <a:t> to </a:t>
            </a:r>
            <a:r>
              <a:rPr lang="es-UY" dirty="0" err="1"/>
              <a:t>reach</a:t>
            </a:r>
            <a:r>
              <a:rPr lang="es-UY" dirty="0"/>
              <a:t> </a:t>
            </a:r>
            <a:r>
              <a:rPr lang="es-UY" dirty="0" err="1"/>
              <a:t>around</a:t>
            </a:r>
            <a:r>
              <a:rPr lang="es-UY" dirty="0"/>
              <a:t> USD 24.3 </a:t>
            </a:r>
            <a:r>
              <a:rPr lang="es-UY" dirty="0" err="1"/>
              <a:t>billion</a:t>
            </a:r>
            <a:r>
              <a:rPr lang="es-UY" dirty="0"/>
              <a:t> </a:t>
            </a:r>
            <a:r>
              <a:rPr lang="es-UY" dirty="0" err="1"/>
              <a:t>by</a:t>
            </a:r>
            <a:r>
              <a:rPr lang="es-UY" dirty="0"/>
              <a:t> 2026 and </a:t>
            </a:r>
            <a:r>
              <a:rPr lang="es-UY" dirty="0" err="1"/>
              <a:t>will</a:t>
            </a:r>
            <a:r>
              <a:rPr lang="es-UY" dirty="0"/>
              <a:t> </a:t>
            </a:r>
            <a:r>
              <a:rPr lang="es-UY" dirty="0" err="1"/>
              <a:t>grow</a:t>
            </a:r>
            <a:r>
              <a:rPr lang="es-UY" dirty="0"/>
              <a:t> at CAGR </a:t>
            </a:r>
            <a:r>
              <a:rPr lang="es-UY" dirty="0" err="1"/>
              <a:t>above</a:t>
            </a:r>
            <a:r>
              <a:rPr lang="es-UY" dirty="0"/>
              <a:t> 9.1% </a:t>
            </a:r>
            <a:r>
              <a:rPr lang="es-UY" dirty="0" err="1"/>
              <a:t>over</a:t>
            </a:r>
            <a:r>
              <a:rPr lang="es-UY" dirty="0"/>
              <a:t> </a:t>
            </a:r>
            <a:r>
              <a:rPr lang="es-UY" dirty="0" err="1"/>
              <a:t>the</a:t>
            </a:r>
            <a:r>
              <a:rPr lang="es-UY" dirty="0"/>
              <a:t> </a:t>
            </a:r>
            <a:r>
              <a:rPr lang="es-UY" dirty="0" err="1"/>
              <a:t>forecast</a:t>
            </a:r>
            <a:r>
              <a:rPr lang="es-UY" dirty="0"/>
              <a:t> time </a:t>
            </a:r>
            <a:r>
              <a:rPr lang="es-UY" dirty="0" err="1"/>
              <a:t>frame</a:t>
            </a:r>
            <a:r>
              <a:rPr lang="es-UY" dirty="0" smtClean="0"/>
              <a:t>.”</a:t>
            </a:r>
            <a:r>
              <a:rPr lang="es-UY" dirty="0" smtClean="0">
                <a:hlinkClick r:id="rId4"/>
              </a:rPr>
              <a:t>https</a:t>
            </a:r>
            <a:r>
              <a:rPr lang="es-UY" dirty="0">
                <a:hlinkClick r:id="rId4"/>
              </a:rPr>
              <a:t>://</a:t>
            </a:r>
            <a:r>
              <a:rPr lang="es-UY" dirty="0" smtClean="0">
                <a:hlinkClick r:id="rId4"/>
              </a:rPr>
              <a:t>www.globenewswire.com/news-release/2019/06/11/1867025/0/en/Vegan-Food-Market-Size-Worth-Around-US-24-3-Billion-by-2026.html</a:t>
            </a:r>
            <a:r>
              <a:rPr lang="es-UY" dirty="0" smtClean="0"/>
              <a:t> </a:t>
            </a:r>
            <a:endParaRPr lang="es-UY" dirty="0"/>
          </a:p>
        </p:txBody>
      </p:sp>
    </p:spTree>
    <p:extLst>
      <p:ext uri="{BB962C8B-B14F-4D97-AF65-F5344CB8AC3E}">
        <p14:creationId xmlns:p14="http://schemas.microsoft.com/office/powerpoint/2010/main" val="2817070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UY" sz="5400" dirty="0" smtClean="0"/>
              <a:t>Proyectos para Ingeniería Química</a:t>
            </a:r>
            <a:endParaRPr lang="es-UY" sz="5400" dirty="0"/>
          </a:p>
        </p:txBody>
      </p:sp>
      <p:sp>
        <p:nvSpPr>
          <p:cNvPr id="3" name="Marcador de texto 2"/>
          <p:cNvSpPr>
            <a:spLocks noGrp="1"/>
          </p:cNvSpPr>
          <p:nvPr>
            <p:ph type="body" idx="1"/>
          </p:nvPr>
        </p:nvSpPr>
        <p:spPr/>
        <p:txBody>
          <a:bodyPr/>
          <a:lstStyle/>
          <a:p>
            <a:endParaRPr lang="es-UY"/>
          </a:p>
        </p:txBody>
      </p:sp>
    </p:spTree>
    <p:extLst>
      <p:ext uri="{BB962C8B-B14F-4D97-AF65-F5344CB8AC3E}">
        <p14:creationId xmlns:p14="http://schemas.microsoft.com/office/powerpoint/2010/main" val="1686983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Elaboración de barritas de fruta</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smtClean="0"/>
              <a:t>En este proyecto se plantea el diseño de una planta para la elaboración de barritas de fruta.</a:t>
            </a:r>
          </a:p>
          <a:p>
            <a:pPr>
              <a:buFont typeface="Arial" panose="020B0604020202020204" pitchFamily="34" charset="0"/>
              <a:buChar char="•"/>
            </a:pPr>
            <a:r>
              <a:rPr lang="es-UY" dirty="0" smtClean="0"/>
              <a:t>Las barritas de fruta, sin conservantes, colorantes o azúcares agregados, están posicionándose como un snack saludable y tienen un precio de venta considerablemente superior al de otros snacks. </a:t>
            </a:r>
          </a:p>
          <a:p>
            <a:pPr>
              <a:buFont typeface="Arial" panose="020B0604020202020204" pitchFamily="34" charset="0"/>
              <a:buChar char="•"/>
            </a:pPr>
            <a:r>
              <a:rPr lang="es-UY" dirty="0" err="1" smtClean="0"/>
              <a:t>Ej</a:t>
            </a:r>
            <a:r>
              <a:rPr lang="es-UY" dirty="0" smtClean="0"/>
              <a:t>: </a:t>
            </a:r>
            <a:r>
              <a:rPr lang="es-UY" dirty="0">
                <a:hlinkClick r:id="rId2"/>
              </a:rPr>
              <a:t>https://thatsitfruit.com</a:t>
            </a:r>
            <a:r>
              <a:rPr lang="es-UY" dirty="0" smtClean="0">
                <a:hlinkClick r:id="rId2"/>
              </a:rPr>
              <a:t>/</a:t>
            </a:r>
            <a:endParaRPr lang="es-UY" dirty="0" smtClean="0"/>
          </a:p>
          <a:p>
            <a:pPr>
              <a:buFont typeface="Arial" panose="020B0604020202020204" pitchFamily="34" charset="0"/>
              <a:buChar char="•"/>
            </a:pPr>
            <a:r>
              <a:rPr lang="es-UY" dirty="0" err="1" smtClean="0"/>
              <a:t>Ej</a:t>
            </a:r>
            <a:r>
              <a:rPr lang="es-UY" dirty="0" smtClean="0"/>
              <a:t>: </a:t>
            </a:r>
            <a:r>
              <a:rPr lang="es-UY" dirty="0">
                <a:hlinkClick r:id="rId3"/>
              </a:rPr>
              <a:t>https://www.kindsnacks.com/whole-fruit-bars</a:t>
            </a:r>
            <a:r>
              <a:rPr lang="es-UY" dirty="0" smtClean="0">
                <a:hlinkClick r:id="rId3"/>
              </a:rPr>
              <a:t>/</a:t>
            </a:r>
            <a:endParaRPr lang="es-UY" dirty="0" smtClean="0"/>
          </a:p>
          <a:p>
            <a:pPr>
              <a:buFont typeface="Arial" panose="020B0604020202020204" pitchFamily="34" charset="0"/>
              <a:buChar char="•"/>
            </a:pPr>
            <a:endParaRPr lang="es-UY" dirty="0" smtClean="0"/>
          </a:p>
          <a:p>
            <a:pPr marL="0" indent="0">
              <a:buNone/>
            </a:pPr>
            <a:endParaRPr lang="es-UY" dirty="0"/>
          </a:p>
          <a:p>
            <a:pPr marL="0" indent="0">
              <a:buNone/>
            </a:pPr>
            <a:endParaRPr lang="es-UY" dirty="0" smtClean="0"/>
          </a:p>
          <a:p>
            <a:pPr marL="0" indent="0">
              <a:buNone/>
            </a:pPr>
            <a:endParaRPr lang="es-UY" dirty="0"/>
          </a:p>
          <a:p>
            <a:pPr marL="0" indent="0">
              <a:buNone/>
            </a:pPr>
            <a:endParaRPr lang="es-UY" dirty="0"/>
          </a:p>
        </p:txBody>
      </p:sp>
    </p:spTree>
    <p:extLst>
      <p:ext uri="{BB962C8B-B14F-4D97-AF65-F5344CB8AC3E}">
        <p14:creationId xmlns:p14="http://schemas.microsoft.com/office/powerpoint/2010/main" val="454537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a:t>Planta de Lácteos Funcionales</a:t>
            </a:r>
          </a:p>
        </p:txBody>
      </p:sp>
      <p:sp>
        <p:nvSpPr>
          <p:cNvPr id="3" name="Marcador de contenido 2"/>
          <p:cNvSpPr>
            <a:spLocks noGrp="1"/>
          </p:cNvSpPr>
          <p:nvPr>
            <p:ph idx="1"/>
          </p:nvPr>
        </p:nvSpPr>
        <p:spPr/>
        <p:txBody>
          <a:bodyPr>
            <a:normAutofit fontScale="62500" lnSpcReduction="20000"/>
          </a:bodyPr>
          <a:lstStyle/>
          <a:p>
            <a:pPr>
              <a:buFont typeface="Arial" panose="020B0604020202020204" pitchFamily="34" charset="0"/>
              <a:buChar char="•"/>
            </a:pPr>
            <a:r>
              <a:rPr lang="es-UY" dirty="0"/>
              <a:t>¿Qué lácteos sería recomendable producir? ¿Leche común y sus </a:t>
            </a:r>
            <a:r>
              <a:rPr lang="es-UY" dirty="0" smtClean="0"/>
              <a:t>variantes</a:t>
            </a:r>
            <a:r>
              <a:rPr lang="es-UY" dirty="0"/>
              <a:t>? ¿Manteca? ¿Yogures? ¿Quesos? </a:t>
            </a:r>
            <a:r>
              <a:rPr lang="es-UY" dirty="0" smtClean="0"/>
              <a:t> </a:t>
            </a:r>
            <a:r>
              <a:rPr lang="es-UY" dirty="0"/>
              <a:t/>
            </a:r>
            <a:br>
              <a:rPr lang="es-UY" dirty="0"/>
            </a:br>
            <a:r>
              <a:rPr lang="es-UY" dirty="0"/>
              <a:t> </a:t>
            </a:r>
            <a:r>
              <a:rPr lang="es-UY" dirty="0" smtClean="0"/>
              <a:t>¿Cómo </a:t>
            </a:r>
            <a:r>
              <a:rPr lang="es-UY" dirty="0"/>
              <a:t>obtener péptidos </a:t>
            </a:r>
            <a:r>
              <a:rPr lang="es-UY" dirty="0" err="1"/>
              <a:t>bioactivos</a:t>
            </a:r>
            <a:r>
              <a:rPr lang="es-UY" dirty="0"/>
              <a:t>? </a:t>
            </a:r>
            <a:br>
              <a:rPr lang="es-UY" dirty="0"/>
            </a:br>
            <a:r>
              <a:rPr lang="es-UY" dirty="0"/>
              <a:t> </a:t>
            </a:r>
            <a:r>
              <a:rPr lang="es-UY" dirty="0" smtClean="0"/>
              <a:t>El </a:t>
            </a:r>
            <a:r>
              <a:rPr lang="es-UY" dirty="0"/>
              <a:t>proyecto podría pensarse en una planta autónoma o en una planta </a:t>
            </a:r>
            <a:r>
              <a:rPr lang="es-UY" dirty="0" smtClean="0"/>
              <a:t>anexa </a:t>
            </a:r>
            <a:r>
              <a:rPr lang="es-UY" dirty="0"/>
              <a:t>a las </a:t>
            </a:r>
            <a:r>
              <a:rPr lang="es-UY" dirty="0" smtClean="0"/>
              <a:t>existentes</a:t>
            </a:r>
            <a:endParaRPr lang="es-UY" dirty="0"/>
          </a:p>
          <a:p>
            <a:pPr>
              <a:buFont typeface="Arial" panose="020B0604020202020204" pitchFamily="34" charset="0"/>
              <a:buChar char="•"/>
            </a:pPr>
            <a:r>
              <a:rPr lang="es-UY" dirty="0" smtClean="0"/>
              <a:t>Péptidos </a:t>
            </a:r>
            <a:r>
              <a:rPr lang="es-UY" dirty="0" err="1"/>
              <a:t>bioactivos</a:t>
            </a:r>
            <a:r>
              <a:rPr lang="es-UY" dirty="0"/>
              <a:t>: se están estudiando unas 2200 secuencias de péptidos con diferentes actividades antihipertensivas, antioxidantes, etc. Hoy se venden yogures que incluyen estas secuencias. Existen en los lácteos, pero cuando se absorben en el aparato digestivo, se separan las cadenas perdiendo esa secuencia. Si están presentes en el alimento, pueden absorberse sin fraccionarse manteniendo su </a:t>
            </a:r>
            <a:r>
              <a:rPr lang="es-UY" dirty="0" err="1"/>
              <a:t>bioactividad</a:t>
            </a:r>
            <a:r>
              <a:rPr lang="es-UY" dirty="0"/>
              <a:t>. </a:t>
            </a:r>
          </a:p>
          <a:p>
            <a:pPr>
              <a:buFont typeface="Arial" panose="020B0604020202020204" pitchFamily="34" charset="0"/>
              <a:buChar char="•"/>
            </a:pPr>
            <a:r>
              <a:rPr lang="es-UY" dirty="0" smtClean="0"/>
              <a:t>El </a:t>
            </a:r>
            <a:r>
              <a:rPr lang="es-UY" dirty="0"/>
              <a:t>proceso sería: partir de una proteína láctea como por ejemplo el suero lácteo de la elaboración del queso, separar lactosa, proteínas y minerales. Luego tomar las proteínas y por medio de un proceso con enzimas comerciales o con microorganismos, hidrolizarlas (puede luego purificarse, pero es complicado) donde se obtiene una mezcla de fracciones péptidas, algunas de las cuales tienen la </a:t>
            </a:r>
            <a:r>
              <a:rPr lang="es-UY" dirty="0" err="1"/>
              <a:t>bioactividad</a:t>
            </a:r>
            <a:r>
              <a:rPr lang="es-UY" dirty="0"/>
              <a:t>. Se puede hacer una separación por tamaño (Bajo PM y alto PM), secar resultando un polvo y venderlo como aditivo alimentario. </a:t>
            </a:r>
          </a:p>
          <a:p>
            <a:pPr>
              <a:buFont typeface="Arial" panose="020B0604020202020204" pitchFamily="34" charset="0"/>
              <a:buChar char="•"/>
            </a:pPr>
            <a:r>
              <a:rPr lang="es-UY" dirty="0" smtClean="0"/>
              <a:t>Éste </a:t>
            </a:r>
            <a:r>
              <a:rPr lang="es-UY" dirty="0"/>
              <a:t>podría ser un proyecto. El otro una fabricación de queso o de otro alimento con la adición de este aditivo. </a:t>
            </a:r>
          </a:p>
          <a:p>
            <a:pPr>
              <a:buFont typeface="Arial" panose="020B0604020202020204" pitchFamily="34" charset="0"/>
              <a:buChar char="•"/>
            </a:pPr>
            <a:r>
              <a:rPr lang="es-UY" dirty="0" smtClean="0"/>
              <a:t>La </a:t>
            </a:r>
            <a:r>
              <a:rPr lang="es-UY" dirty="0"/>
              <a:t>información de lo anterior se dispone en </a:t>
            </a:r>
            <a:r>
              <a:rPr lang="es-UY" dirty="0" err="1"/>
              <a:t>Papers</a:t>
            </a:r>
            <a:r>
              <a:rPr lang="es-UY" dirty="0"/>
              <a:t> y en información generada en el departamento (</a:t>
            </a:r>
            <a:r>
              <a:rPr lang="es-UY" dirty="0" err="1"/>
              <a:t>Bioactividad</a:t>
            </a:r>
            <a:r>
              <a:rPr lang="es-UY" dirty="0"/>
              <a:t> y Nanotecnología de Alimentos), que será un referente para el grupo que lo realice.</a:t>
            </a:r>
          </a:p>
          <a:p>
            <a:r>
              <a:rPr lang="es-UY" dirty="0"/>
              <a:t/>
            </a:r>
            <a:br>
              <a:rPr lang="es-UY" dirty="0"/>
            </a:br>
            <a:endParaRPr lang="es-UY" dirty="0"/>
          </a:p>
        </p:txBody>
      </p:sp>
    </p:spTree>
    <p:extLst>
      <p:ext uri="{BB962C8B-B14F-4D97-AF65-F5344CB8AC3E}">
        <p14:creationId xmlns:p14="http://schemas.microsoft.com/office/powerpoint/2010/main" val="178736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UY" dirty="0"/>
              <a:t>Galletas funcionales a base de </a:t>
            </a:r>
            <a:r>
              <a:rPr lang="es-UY" dirty="0" smtClean="0"/>
              <a:t>subproductos </a:t>
            </a:r>
            <a:r>
              <a:rPr lang="es-UY" dirty="0"/>
              <a:t>de la industria del </a:t>
            </a:r>
            <a:r>
              <a:rPr lang="es-UY" dirty="0" smtClean="0"/>
              <a:t>arroz</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Valorización del Salvado de arroz </a:t>
            </a:r>
            <a:br>
              <a:rPr lang="es-UY" dirty="0"/>
            </a:br>
            <a:r>
              <a:rPr lang="es-UY" dirty="0" smtClean="0"/>
              <a:t>La </a:t>
            </a:r>
            <a:r>
              <a:rPr lang="es-UY" dirty="0"/>
              <a:t>ventaja está orientada a la mejora del tránsito </a:t>
            </a:r>
            <a:r>
              <a:rPr lang="es-UY" dirty="0" smtClean="0"/>
              <a:t>intestinal</a:t>
            </a:r>
            <a:r>
              <a:rPr lang="es-UY" dirty="0"/>
              <a:t>, pero seguramente haya bastante más que esto. </a:t>
            </a:r>
          </a:p>
          <a:p>
            <a:pPr>
              <a:buFont typeface="Arial" panose="020B0604020202020204" pitchFamily="34" charset="0"/>
              <a:buChar char="•"/>
            </a:pPr>
            <a:r>
              <a:rPr lang="es-UY" dirty="0" smtClean="0"/>
              <a:t>El </a:t>
            </a:r>
            <a:r>
              <a:rPr lang="es-UY" dirty="0"/>
              <a:t>salvado es una fuente de fibras (solubles e insolubles), proteínas y aceite remanente. Para valorizarlo hay que completar la extracción de aceite, separar las fibras y las proteínas. Éstos serían los productos a vender, para incorporar a una variedad de alimentos. </a:t>
            </a:r>
            <a:br>
              <a:rPr lang="es-UY" dirty="0"/>
            </a:br>
            <a:endParaRPr lang="es-UY" dirty="0"/>
          </a:p>
        </p:txBody>
      </p:sp>
    </p:spTree>
    <p:extLst>
      <p:ext uri="{BB962C8B-B14F-4D97-AF65-F5344CB8AC3E}">
        <p14:creationId xmlns:p14="http://schemas.microsoft.com/office/powerpoint/2010/main" val="19501514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UY" dirty="0"/>
              <a:t>Diseño de una planta de yogures funcionales a base de subproductos </a:t>
            </a:r>
            <a:r>
              <a:rPr lang="es-UY" dirty="0" smtClean="0"/>
              <a:t>de </a:t>
            </a:r>
            <a:r>
              <a:rPr lang="es-UY" dirty="0"/>
              <a:t>la industria frutícola</a:t>
            </a:r>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Este proyecto integraría aspectos de acondicionamiento y </a:t>
            </a:r>
            <a:r>
              <a:rPr lang="es-UY" dirty="0" smtClean="0"/>
              <a:t>conservación </a:t>
            </a:r>
            <a:r>
              <a:rPr lang="es-UY" dirty="0"/>
              <a:t>de los subproductos y la elaboración de yogures. De </a:t>
            </a:r>
            <a:r>
              <a:rPr lang="es-UY" dirty="0" smtClean="0"/>
              <a:t>acuerdo </a:t>
            </a:r>
            <a:r>
              <a:rPr lang="es-UY" dirty="0"/>
              <a:t>a la complejidad de lo primero, podría pensarse en una </a:t>
            </a:r>
            <a:r>
              <a:rPr lang="es-UY" dirty="0" smtClean="0"/>
              <a:t>actividad </a:t>
            </a:r>
            <a:r>
              <a:rPr lang="es-UY" dirty="0"/>
              <a:t>satélite de una </a:t>
            </a:r>
            <a:r>
              <a:rPr lang="es-UY" dirty="0" err="1"/>
              <a:t>Lactería</a:t>
            </a:r>
            <a:r>
              <a:rPr lang="es-UY" dirty="0"/>
              <a:t> o de algo independiente. </a:t>
            </a:r>
          </a:p>
          <a:p>
            <a:pPr>
              <a:buFont typeface="Arial" panose="020B0604020202020204" pitchFamily="34" charset="0"/>
              <a:buChar char="•"/>
            </a:pPr>
            <a:r>
              <a:rPr lang="es-UY" dirty="0"/>
              <a:t>Las materias primas serían la Cáscara de naranja o de mandarina. Su valor radica en fibras y compuestos fenólicos. </a:t>
            </a:r>
          </a:p>
          <a:p>
            <a:pPr>
              <a:buFont typeface="Arial" panose="020B0604020202020204" pitchFamily="34" charset="0"/>
              <a:buChar char="•"/>
            </a:pPr>
            <a:r>
              <a:rPr lang="es-UY" dirty="0"/>
              <a:t>El proceso constituiría una extracción con solvente o enzimas, con lo cual se liberan los fenoles. Por medio de precipitaciones se separan las fibras solubles. Los productos son fenoles por un lado, y fibras por otro, como aditivos alimentarios.</a:t>
            </a:r>
          </a:p>
          <a:p>
            <a:endParaRPr lang="es-UY" dirty="0"/>
          </a:p>
        </p:txBody>
      </p:sp>
    </p:spTree>
    <p:extLst>
      <p:ext uri="{BB962C8B-B14F-4D97-AF65-F5344CB8AC3E}">
        <p14:creationId xmlns:p14="http://schemas.microsoft.com/office/powerpoint/2010/main" val="3898738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UY" sz="5400" dirty="0" smtClean="0"/>
              <a:t>Proyectos para Ingeniería Química e Ingeniería de Alimentos (grupos mixtos)</a:t>
            </a:r>
            <a:endParaRPr lang="es-UY" sz="5400" dirty="0"/>
          </a:p>
        </p:txBody>
      </p:sp>
      <p:sp>
        <p:nvSpPr>
          <p:cNvPr id="3" name="Marcador de texto 2"/>
          <p:cNvSpPr>
            <a:spLocks noGrp="1"/>
          </p:cNvSpPr>
          <p:nvPr>
            <p:ph type="body" idx="1"/>
          </p:nvPr>
        </p:nvSpPr>
        <p:spPr/>
        <p:txBody>
          <a:bodyPr/>
          <a:lstStyle/>
          <a:p>
            <a:endParaRPr lang="es-UY"/>
          </a:p>
        </p:txBody>
      </p:sp>
    </p:spTree>
    <p:extLst>
      <p:ext uri="{BB962C8B-B14F-4D97-AF65-F5344CB8AC3E}">
        <p14:creationId xmlns:p14="http://schemas.microsoft.com/office/powerpoint/2010/main" val="630105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Ácido láctico o ácido </a:t>
            </a:r>
            <a:r>
              <a:rPr lang="pt-BR" dirty="0" err="1" smtClean="0"/>
              <a:t>succínico</a:t>
            </a:r>
            <a:r>
              <a:rPr lang="pt-BR" dirty="0" smtClean="0"/>
              <a:t> a partir de </a:t>
            </a:r>
            <a:r>
              <a:rPr lang="pt-BR" dirty="0" err="1" smtClean="0"/>
              <a:t>biomasa</a:t>
            </a:r>
            <a:r>
              <a:rPr lang="pt-BR" dirty="0" smtClean="0"/>
              <a:t>.</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Se propone la producción de </a:t>
            </a:r>
            <a:r>
              <a:rPr lang="es-UY" dirty="0" smtClean="0"/>
              <a:t>Ácido Láctico </a:t>
            </a:r>
            <a:r>
              <a:rPr lang="es-UY" dirty="0"/>
              <a:t>a partir de biomasa. </a:t>
            </a:r>
            <a:endParaRPr lang="es-UY" dirty="0" smtClean="0"/>
          </a:p>
          <a:p>
            <a:pPr>
              <a:buFont typeface="Arial" panose="020B0604020202020204" pitchFamily="34" charset="0"/>
              <a:buChar char="•"/>
            </a:pPr>
            <a:r>
              <a:rPr lang="es-UY" dirty="0" smtClean="0"/>
              <a:t>Se </a:t>
            </a:r>
            <a:r>
              <a:rPr lang="es-UY" dirty="0"/>
              <a:t>trata de </a:t>
            </a:r>
            <a:r>
              <a:rPr lang="es-UY" dirty="0" smtClean="0"/>
              <a:t>un productos </a:t>
            </a:r>
            <a:r>
              <a:rPr lang="es-UY" dirty="0"/>
              <a:t>de uso creciente en la </a:t>
            </a:r>
            <a:r>
              <a:rPr lang="es-UY" dirty="0" smtClean="0"/>
              <a:t>industria </a:t>
            </a:r>
            <a:r>
              <a:rPr lang="es-UY" dirty="0"/>
              <a:t>de </a:t>
            </a:r>
            <a:r>
              <a:rPr lang="es-UY" dirty="0" smtClean="0"/>
              <a:t>alimentos</a:t>
            </a:r>
          </a:p>
          <a:p>
            <a:pPr>
              <a:buFont typeface="Arial" panose="020B0604020202020204" pitchFamily="34" charset="0"/>
              <a:buChar char="•"/>
            </a:pPr>
            <a:r>
              <a:rPr lang="es-UY" dirty="0" smtClean="0"/>
              <a:t>En </a:t>
            </a:r>
            <a:r>
              <a:rPr lang="es-UY" dirty="0"/>
              <a:t>el Instituto, hay trabajos ya realizados por el grupo de Ingeniería </a:t>
            </a:r>
            <a:r>
              <a:rPr lang="es-UY" dirty="0" smtClean="0"/>
              <a:t>y Sistemas </a:t>
            </a:r>
            <a:r>
              <a:rPr lang="es-UY" dirty="0"/>
              <a:t>Químicos de Proceso que </a:t>
            </a:r>
            <a:r>
              <a:rPr lang="es-UY" dirty="0" smtClean="0"/>
              <a:t>participaría </a:t>
            </a:r>
            <a:r>
              <a:rPr lang="es-UY" dirty="0"/>
              <a:t>en la tutoría del proyecto</a:t>
            </a:r>
          </a:p>
        </p:txBody>
      </p:sp>
    </p:spTree>
    <p:extLst>
      <p:ext uri="{BB962C8B-B14F-4D97-AF65-F5344CB8AC3E}">
        <p14:creationId xmlns:p14="http://schemas.microsoft.com/office/powerpoint/2010/main" val="2104346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a:t>Valorización del sebo vacuno, por ejemplo, fabricación de jabón.</a:t>
            </a:r>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Actualmente nuestro país exporta 50.000 ton/año y los tres destinos principales son: alimentación, jabonería y biodiesel (en ese orden</a:t>
            </a:r>
            <a:r>
              <a:rPr lang="es-UY" dirty="0" smtClean="0"/>
              <a:t>).</a:t>
            </a:r>
          </a:p>
          <a:p>
            <a:endParaRPr lang="es-UY" dirty="0"/>
          </a:p>
          <a:p>
            <a:endParaRPr lang="es-UY" dirty="0"/>
          </a:p>
        </p:txBody>
      </p:sp>
    </p:spTree>
    <p:extLst>
      <p:ext uri="{BB962C8B-B14F-4D97-AF65-F5344CB8AC3E}">
        <p14:creationId xmlns:p14="http://schemas.microsoft.com/office/powerpoint/2010/main" val="31636805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err="1"/>
              <a:t>Biorefinería</a:t>
            </a:r>
            <a:r>
              <a:rPr lang="es-UY" dirty="0"/>
              <a:t> a partir de tomate y otros</a:t>
            </a:r>
          </a:p>
        </p:txBody>
      </p:sp>
      <p:sp>
        <p:nvSpPr>
          <p:cNvPr id="3" name="Marcador de contenido 2"/>
          <p:cNvSpPr>
            <a:spLocks noGrp="1"/>
          </p:cNvSpPr>
          <p:nvPr>
            <p:ph idx="1"/>
          </p:nvPr>
        </p:nvSpPr>
        <p:spPr/>
        <p:txBody>
          <a:bodyPr>
            <a:normAutofit fontScale="62500" lnSpcReduction="20000"/>
          </a:bodyPr>
          <a:lstStyle/>
          <a:p>
            <a:pPr>
              <a:buFont typeface="Arial" panose="020B0604020202020204" pitchFamily="34" charset="0"/>
              <a:buChar char="•"/>
            </a:pPr>
            <a:r>
              <a:rPr lang="es-UY" dirty="0"/>
              <a:t>Los residuos de alimentos son una fuente potencial para producir materiales de alto valor agregado. La viabilidad económica del uso de estos residuos en </a:t>
            </a:r>
            <a:r>
              <a:rPr lang="es-UY" dirty="0" err="1"/>
              <a:t>biorrefinerías</a:t>
            </a:r>
            <a:r>
              <a:rPr lang="es-UY" dirty="0"/>
              <a:t>, debe evaluarse localmente. Ejemplos: papa, tomate, naranja, olivas, </a:t>
            </a:r>
            <a:r>
              <a:rPr lang="es-UY" dirty="0" smtClean="0"/>
              <a:t>vides.</a:t>
            </a:r>
          </a:p>
          <a:p>
            <a:pPr>
              <a:buFont typeface="Arial" panose="020B0604020202020204" pitchFamily="34" charset="0"/>
              <a:buChar char="•"/>
            </a:pPr>
            <a:r>
              <a:rPr lang="es-UY" dirty="0" smtClean="0"/>
              <a:t>La </a:t>
            </a:r>
            <a:r>
              <a:rPr lang="es-UY" dirty="0"/>
              <a:t>ONU propuso en el 2015, en pro del desarrollo sostenible, reducir a la mitad para el 2030 las pérdidas de alimentos en la cadena productiva. (desde la cosecha a la industrialización)</a:t>
            </a:r>
          </a:p>
          <a:p>
            <a:pPr>
              <a:buFont typeface="Arial" panose="020B0604020202020204" pitchFamily="34" charset="0"/>
              <a:buChar char="•"/>
            </a:pPr>
            <a:r>
              <a:rPr lang="es-UY" dirty="0"/>
              <a:t>En la C.E. aproximadamente el 60% de los productos provenientes de la Horticultura se consumen frescos, produciendo un residuo muy disperso y heterogéneo. En cambio, en la industrialización (40%) el residuo es homogéneo y localizado y se dispone habitualmente en la tierra, como alimento animal o en recuperación de energía. Las </a:t>
            </a:r>
            <a:r>
              <a:rPr lang="es-UY" dirty="0" err="1"/>
              <a:t>biorrefinerías</a:t>
            </a:r>
            <a:r>
              <a:rPr lang="es-UY" dirty="0"/>
              <a:t> proponen elaborar productos de mucho más valor. (por ej. β caroteno de la cáscara de tomate)</a:t>
            </a:r>
          </a:p>
          <a:p>
            <a:pPr>
              <a:buFont typeface="Arial" panose="020B0604020202020204" pitchFamily="34" charset="0"/>
              <a:buChar char="•"/>
            </a:pPr>
            <a:r>
              <a:rPr lang="es-UY" dirty="0"/>
              <a:t>En el Uruguay los cultivos que más se industrializan y que se prestan para utilizar los residuos de dicha actividad son los tomates, cítricos, olivas y vides. Las papas se industrializan muy poco consumiéndose básicamente al natural.</a:t>
            </a:r>
          </a:p>
          <a:p>
            <a:pPr>
              <a:buFont typeface="Arial" panose="020B0604020202020204" pitchFamily="34" charset="0"/>
              <a:buChar char="•"/>
            </a:pPr>
            <a:r>
              <a:rPr lang="es-UY" dirty="0"/>
              <a:t>Puede ser de interés estimar dichas fuentes de residuos (cantidad y ubicación) y evaluar la posibilidad de algún proyecto que encare alguna de estas opciones. Realizar la evaluación en forma individual para un solo tipo de residuo o una </a:t>
            </a:r>
            <a:r>
              <a:rPr lang="es-UY" dirty="0" err="1"/>
              <a:t>biorrefinería</a:t>
            </a:r>
            <a:r>
              <a:rPr lang="es-UY" dirty="0"/>
              <a:t> que pueda procesar varios de ellos. Dado el carácter zafral de las cosechas, esta segunda intención se hace más deseable para mantener la actividad en la producción. En contradicción con esta situación se da la diferente localización de las industrias de alimentos y lo que llevará a considerar el transporte de los residuos, generalmente especializado y de altos costos.</a:t>
            </a:r>
          </a:p>
          <a:p>
            <a:pPr>
              <a:buFont typeface="Arial" panose="020B0604020202020204" pitchFamily="34" charset="0"/>
              <a:buChar char="•"/>
            </a:pPr>
            <a:r>
              <a:rPr lang="es-UY" dirty="0"/>
              <a:t>Ejemplos</a:t>
            </a:r>
            <a:r>
              <a:rPr lang="es-UY" dirty="0" smtClean="0"/>
              <a:t>: Cáscara </a:t>
            </a:r>
            <a:r>
              <a:rPr lang="es-UY" dirty="0"/>
              <a:t>de tomate: </a:t>
            </a:r>
            <a:r>
              <a:rPr lang="es-UY" dirty="0" err="1"/>
              <a:t>Lycopene</a:t>
            </a:r>
            <a:r>
              <a:rPr lang="es-UY" dirty="0"/>
              <a:t> and </a:t>
            </a:r>
            <a:r>
              <a:rPr lang="es-UY" dirty="0" smtClean="0"/>
              <a:t>β</a:t>
            </a:r>
            <a:r>
              <a:rPr lang="es-UY" dirty="0" err="1" smtClean="0"/>
              <a:t>carotene</a:t>
            </a:r>
            <a:r>
              <a:rPr lang="es-UY" dirty="0" smtClean="0"/>
              <a:t>; Cáscara </a:t>
            </a:r>
            <a:r>
              <a:rPr lang="es-UY" dirty="0"/>
              <a:t>de naranja: Aceites esenciales, pectina y compuestos </a:t>
            </a:r>
            <a:r>
              <a:rPr lang="es-UY" dirty="0" smtClean="0"/>
              <a:t>fenólicos; </a:t>
            </a:r>
            <a:r>
              <a:rPr lang="es-UY" dirty="0" err="1" smtClean="0"/>
              <a:t>Alperujo</a:t>
            </a:r>
            <a:r>
              <a:rPr lang="es-UY" dirty="0" smtClean="0"/>
              <a:t> </a:t>
            </a:r>
            <a:r>
              <a:rPr lang="es-UY" dirty="0"/>
              <a:t>(olivas): Compuestos fenólicos, </a:t>
            </a:r>
            <a:r>
              <a:rPr lang="es-UY" dirty="0" err="1"/>
              <a:t>squalene</a:t>
            </a:r>
            <a:r>
              <a:rPr lang="es-UY" dirty="0"/>
              <a:t> y FAME (</a:t>
            </a:r>
            <a:r>
              <a:rPr lang="es-UY" dirty="0" err="1"/>
              <a:t>fatty</a:t>
            </a:r>
            <a:r>
              <a:rPr lang="es-UY" dirty="0"/>
              <a:t> </a:t>
            </a:r>
            <a:r>
              <a:rPr lang="es-UY" dirty="0" err="1"/>
              <a:t>acids</a:t>
            </a:r>
            <a:r>
              <a:rPr lang="es-UY" dirty="0"/>
              <a:t> </a:t>
            </a:r>
            <a:r>
              <a:rPr lang="es-UY" dirty="0" err="1"/>
              <a:t>methyl</a:t>
            </a:r>
            <a:r>
              <a:rPr lang="es-UY" dirty="0"/>
              <a:t> </a:t>
            </a:r>
            <a:r>
              <a:rPr lang="es-UY" dirty="0" err="1"/>
              <a:t>ester</a:t>
            </a:r>
            <a:r>
              <a:rPr lang="es-UY" dirty="0" smtClean="0"/>
              <a:t>).</a:t>
            </a:r>
            <a:r>
              <a:rPr lang="es-UY" dirty="0"/>
              <a:t> </a:t>
            </a:r>
            <a:r>
              <a:rPr lang="es-UY" b="1" dirty="0"/>
              <a:t> </a:t>
            </a:r>
            <a:endParaRPr lang="es-UY" dirty="0"/>
          </a:p>
          <a:p>
            <a:endParaRPr lang="es-UY" dirty="0"/>
          </a:p>
        </p:txBody>
      </p:sp>
    </p:spTree>
    <p:extLst>
      <p:ext uri="{BB962C8B-B14F-4D97-AF65-F5344CB8AC3E}">
        <p14:creationId xmlns:p14="http://schemas.microsoft.com/office/powerpoint/2010/main" val="11423034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UY" sz="6000" dirty="0" smtClean="0"/>
              <a:t>Propuesta de Proyectos para 2020</a:t>
            </a:r>
            <a:endParaRPr lang="es-UY" sz="6000" dirty="0"/>
          </a:p>
        </p:txBody>
      </p:sp>
      <p:sp>
        <p:nvSpPr>
          <p:cNvPr id="3" name="Subtítulo 2"/>
          <p:cNvSpPr>
            <a:spLocks noGrp="1"/>
          </p:cNvSpPr>
          <p:nvPr>
            <p:ph type="subTitle" idx="1"/>
          </p:nvPr>
        </p:nvSpPr>
        <p:spPr/>
        <p:txBody>
          <a:bodyPr>
            <a:normAutofit fontScale="47500" lnSpcReduction="20000"/>
          </a:bodyPr>
          <a:lstStyle/>
          <a:p>
            <a:endParaRPr lang="es-UY" dirty="0" smtClean="0"/>
          </a:p>
          <a:p>
            <a:endParaRPr lang="es-UY" dirty="0"/>
          </a:p>
          <a:p>
            <a:endParaRPr lang="es-UY" dirty="0" smtClean="0"/>
          </a:p>
          <a:p>
            <a:r>
              <a:rPr lang="es-UY" dirty="0" smtClean="0"/>
              <a:t>Cátedra de Proyecto Industrial</a:t>
            </a:r>
            <a:endParaRPr lang="es-UY" dirty="0"/>
          </a:p>
        </p:txBody>
      </p:sp>
      <p:pic>
        <p:nvPicPr>
          <p:cNvPr id="4" name="Picture 5"/>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6886851" y="5010348"/>
            <a:ext cx="938004" cy="1217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7" descr="http://www.ciu.com.uy/innovaportal/file/52513/1/logos_fjr.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7824855" y="5026113"/>
            <a:ext cx="1266690" cy="1186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056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a:t>Producción de resina por extracción de pinos.</a:t>
            </a:r>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El análisis propuesto esta orientado a la producción  de aceite por</a:t>
            </a:r>
            <a:br>
              <a:rPr lang="es-UY" dirty="0"/>
            </a:br>
            <a:r>
              <a:rPr lang="es-UY" dirty="0"/>
              <a:t>extracción de la corteza de pino en </a:t>
            </a:r>
            <a:r>
              <a:rPr lang="es-UY" dirty="0" smtClean="0"/>
              <a:t>pie.</a:t>
            </a:r>
          </a:p>
          <a:p>
            <a:pPr>
              <a:buFont typeface="Arial" panose="020B0604020202020204" pitchFamily="34" charset="0"/>
              <a:buChar char="•"/>
            </a:pPr>
            <a:r>
              <a:rPr lang="es-UY" dirty="0" smtClean="0"/>
              <a:t>Es </a:t>
            </a:r>
            <a:r>
              <a:rPr lang="es-UY" dirty="0"/>
              <a:t>un proceso consolidado que se usa también en la </a:t>
            </a:r>
            <a:r>
              <a:rPr lang="es-UY" dirty="0" smtClean="0"/>
              <a:t>región: Argentina </a:t>
            </a:r>
            <a:r>
              <a:rPr lang="es-UY" dirty="0"/>
              <a:t>y</a:t>
            </a:r>
            <a:br>
              <a:rPr lang="es-UY" dirty="0"/>
            </a:br>
            <a:r>
              <a:rPr lang="es-UY" dirty="0" smtClean="0"/>
              <a:t>Brasil, </a:t>
            </a:r>
            <a:r>
              <a:rPr lang="es-UY" dirty="0"/>
              <a:t>y tenemos información de que hay una producción incipiente en</a:t>
            </a:r>
            <a:br>
              <a:rPr lang="es-UY" dirty="0"/>
            </a:br>
            <a:r>
              <a:rPr lang="es-UY" dirty="0" smtClean="0"/>
              <a:t>Uruguay.</a:t>
            </a:r>
          </a:p>
          <a:p>
            <a:pPr>
              <a:buFont typeface="Arial" panose="020B0604020202020204" pitchFamily="34" charset="0"/>
              <a:buChar char="•"/>
            </a:pPr>
            <a:r>
              <a:rPr lang="es-UY" dirty="0" smtClean="0"/>
              <a:t>El </a:t>
            </a:r>
            <a:r>
              <a:rPr lang="es-UY" dirty="0"/>
              <a:t>proyecto abarca desde la extracción manual hasta el procesamiento </a:t>
            </a:r>
            <a:r>
              <a:rPr lang="es-UY" dirty="0" smtClean="0"/>
              <a:t>del producto </a:t>
            </a:r>
            <a:r>
              <a:rPr lang="es-UY" dirty="0"/>
              <a:t>que constituye materia prima para varias industrias, pintura </a:t>
            </a:r>
            <a:r>
              <a:rPr lang="es-UY" dirty="0" smtClean="0"/>
              <a:t>y tintas </a:t>
            </a:r>
            <a:r>
              <a:rPr lang="es-UY" dirty="0"/>
              <a:t>entre otras.</a:t>
            </a:r>
          </a:p>
        </p:txBody>
      </p:sp>
    </p:spTree>
    <p:extLst>
      <p:ext uri="{BB962C8B-B14F-4D97-AF65-F5344CB8AC3E}">
        <p14:creationId xmlns:p14="http://schemas.microsoft.com/office/powerpoint/2010/main" val="3690719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UY" dirty="0"/>
              <a:t>Producción de ácido cítrico por fermentación a partir de residuos agroindustriales</a:t>
            </a:r>
          </a:p>
        </p:txBody>
      </p:sp>
      <p:sp>
        <p:nvSpPr>
          <p:cNvPr id="3" name="Marcador de contenido 2"/>
          <p:cNvSpPr>
            <a:spLocks noGrp="1"/>
          </p:cNvSpPr>
          <p:nvPr>
            <p:ph idx="1"/>
          </p:nvPr>
        </p:nvSpPr>
        <p:spPr/>
        <p:txBody>
          <a:bodyPr>
            <a:normAutofit fontScale="85000" lnSpcReduction="10000"/>
          </a:bodyPr>
          <a:lstStyle/>
          <a:p>
            <a:pPr>
              <a:buFont typeface="Arial" panose="020B0604020202020204" pitchFamily="34" charset="0"/>
              <a:buChar char="•"/>
            </a:pPr>
            <a:r>
              <a:rPr lang="es-UY" dirty="0"/>
              <a:t>Existe una importante demanda de ácido cítrico como acidulante de baja toxicidad en la industria alimentaria y farmacéutica. También es utilizado en detergentes, productos de limpieza, cosméticos y otros. Muchos subproductos y residuos de agroindustrias se pueden utilizar como materia prima. (melaza, suero, residuos cerveceros, </a:t>
            </a:r>
            <a:r>
              <a:rPr lang="es-UY" dirty="0" err="1"/>
              <a:t>etc</a:t>
            </a:r>
            <a:r>
              <a:rPr lang="es-UY" dirty="0" smtClean="0"/>
              <a:t>). </a:t>
            </a:r>
            <a:r>
              <a:rPr lang="es-UY" dirty="0"/>
              <a:t>Alrededor del 99% de la producción mundial de ácido cítrico se produce a través de procesos microbianos, que pueden llevarse a cabo utilizando la superficie o cultivos sumergidos. </a:t>
            </a:r>
          </a:p>
          <a:p>
            <a:pPr>
              <a:buFont typeface="Arial" panose="020B0604020202020204" pitchFamily="34" charset="0"/>
              <a:buChar char="•"/>
            </a:pPr>
            <a:r>
              <a:rPr lang="es-UY" dirty="0"/>
              <a:t>El producto se vende como un ácido anhidro o </a:t>
            </a:r>
            <a:r>
              <a:rPr lang="es-UY" dirty="0" err="1"/>
              <a:t>monohidrato</a:t>
            </a:r>
            <a:r>
              <a:rPr lang="es-UY" dirty="0"/>
              <a:t>, y aproximadamente el 70% de la producción total de 1,5 millones de toneladas por año se utiliza en la industria de alimentos y bebidas como acidificante o antioxidante para preservar o mejorar los sabores y aromas de jugos de frutas, helados y mermeladas. </a:t>
            </a:r>
          </a:p>
          <a:p>
            <a:pPr>
              <a:buFont typeface="Arial" panose="020B0604020202020204" pitchFamily="34" charset="0"/>
              <a:buChar char="•"/>
            </a:pPr>
            <a:r>
              <a:rPr lang="es-UY" dirty="0"/>
              <a:t>El ácido cítrico es un producto con una creciente demanda mundial, por este motivo se ha estudiado su producción a partir de diferentes sustratos como la melaza de caña, melaza de remolacha, desechos de cebada, almidón, desechos de piñas, sacarosa, glucosa, tuzas de maíz y suero de leche, entre otros. Se ha reportado que la sacarosa es la fuente de carbono más favorable seguida por glucosa, fructosa y lactosa.</a:t>
            </a:r>
          </a:p>
          <a:p>
            <a:endParaRPr lang="es-UY" dirty="0"/>
          </a:p>
        </p:txBody>
      </p:sp>
    </p:spTree>
    <p:extLst>
      <p:ext uri="{BB962C8B-B14F-4D97-AF65-F5344CB8AC3E}">
        <p14:creationId xmlns:p14="http://schemas.microsoft.com/office/powerpoint/2010/main" val="2319383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UY" dirty="0"/>
              <a:t>Obtención de aceite de cáñamo rico en </a:t>
            </a:r>
            <a:r>
              <a:rPr lang="es-UY" dirty="0" err="1"/>
              <a:t>cannabidiol</a:t>
            </a:r>
            <a:r>
              <a:rPr lang="es-UY" dirty="0"/>
              <a:t> mediante el uso de fluidos supercríticos</a:t>
            </a:r>
          </a:p>
        </p:txBody>
      </p:sp>
      <p:sp>
        <p:nvSpPr>
          <p:cNvPr id="3" name="Marcador de contenido 2"/>
          <p:cNvSpPr>
            <a:spLocks noGrp="1"/>
          </p:cNvSpPr>
          <p:nvPr>
            <p:ph idx="1"/>
          </p:nvPr>
        </p:nvSpPr>
        <p:spPr/>
        <p:txBody>
          <a:bodyPr/>
          <a:lstStyle/>
          <a:p>
            <a:endParaRPr lang="es-UY"/>
          </a:p>
        </p:txBody>
      </p:sp>
    </p:spTree>
    <p:extLst>
      <p:ext uri="{BB962C8B-B14F-4D97-AF65-F5344CB8AC3E}">
        <p14:creationId xmlns:p14="http://schemas.microsoft.com/office/powerpoint/2010/main" val="1714588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UY" dirty="0"/>
              <a:t>Usos de residuo de cáñamo del proceso de extracción de aceite de cannabis, por ejemplo </a:t>
            </a:r>
            <a:r>
              <a:rPr lang="es-UY" dirty="0" err="1"/>
              <a:t>contraenchapado</a:t>
            </a:r>
            <a:r>
              <a:rPr lang="es-UY" dirty="0"/>
              <a:t>.</a:t>
            </a:r>
          </a:p>
        </p:txBody>
      </p:sp>
      <p:sp>
        <p:nvSpPr>
          <p:cNvPr id="3" name="Marcador de contenido 2"/>
          <p:cNvSpPr>
            <a:spLocks noGrp="1"/>
          </p:cNvSpPr>
          <p:nvPr>
            <p:ph idx="1"/>
          </p:nvPr>
        </p:nvSpPr>
        <p:spPr/>
        <p:txBody>
          <a:bodyPr>
            <a:normAutofit/>
          </a:bodyPr>
          <a:lstStyle/>
          <a:p>
            <a:pPr>
              <a:buFont typeface="Arial" panose="020B0604020202020204" pitchFamily="34" charset="0"/>
              <a:buChar char="•"/>
            </a:pPr>
            <a:r>
              <a:rPr lang="es-UY" dirty="0" smtClean="0"/>
              <a:t>En </a:t>
            </a:r>
            <a:r>
              <a:rPr lang="es-UY" dirty="0"/>
              <a:t>el proceso de extracción de aceite de cannabis queda como residuo de la producción de la flor en los campos de cultivo el cáñamo, el cual contiene fibras de gran resistencia.</a:t>
            </a:r>
          </a:p>
          <a:p>
            <a:pPr>
              <a:buFont typeface="Arial" panose="020B0604020202020204" pitchFamily="34" charset="0"/>
              <a:buChar char="•"/>
            </a:pPr>
            <a:r>
              <a:rPr lang="es-UY" dirty="0"/>
              <a:t> </a:t>
            </a:r>
            <a:r>
              <a:rPr lang="es-UY" dirty="0" smtClean="0"/>
              <a:t>TTS </a:t>
            </a:r>
            <a:r>
              <a:rPr lang="es-UY" dirty="0"/>
              <a:t>has </a:t>
            </a:r>
            <a:r>
              <a:rPr lang="es-UY" dirty="0" err="1"/>
              <a:t>developed</a:t>
            </a:r>
            <a:r>
              <a:rPr lang="es-UY" dirty="0"/>
              <a:t> </a:t>
            </a:r>
            <a:r>
              <a:rPr lang="es-UY" dirty="0" err="1"/>
              <a:t>five</a:t>
            </a:r>
            <a:r>
              <a:rPr lang="es-UY" dirty="0"/>
              <a:t> </a:t>
            </a:r>
            <a:r>
              <a:rPr lang="es-UY" dirty="0" err="1"/>
              <a:t>value-added</a:t>
            </a:r>
            <a:r>
              <a:rPr lang="es-UY" dirty="0"/>
              <a:t> </a:t>
            </a:r>
            <a:r>
              <a:rPr lang="es-UY" dirty="0" err="1"/>
              <a:t>products</a:t>
            </a:r>
            <a:r>
              <a:rPr lang="es-UY" dirty="0"/>
              <a:t> </a:t>
            </a:r>
            <a:r>
              <a:rPr lang="es-UY" dirty="0" err="1"/>
              <a:t>using</a:t>
            </a:r>
            <a:r>
              <a:rPr lang="es-UY" dirty="0"/>
              <a:t> natural </a:t>
            </a:r>
            <a:r>
              <a:rPr lang="es-UY" dirty="0" err="1"/>
              <a:t>fibres</a:t>
            </a:r>
            <a:r>
              <a:rPr lang="es-UY" dirty="0"/>
              <a:t>: (1) </a:t>
            </a:r>
            <a:r>
              <a:rPr lang="es-UY" dirty="0" err="1"/>
              <a:t>fibre</a:t>
            </a:r>
            <a:r>
              <a:rPr lang="es-UY" dirty="0"/>
              <a:t> </a:t>
            </a:r>
            <a:r>
              <a:rPr lang="es-UY" dirty="0" err="1"/>
              <a:t>panels</a:t>
            </a:r>
            <a:r>
              <a:rPr lang="es-UY" dirty="0"/>
              <a:t>, (2) </a:t>
            </a:r>
            <a:r>
              <a:rPr lang="es-UY" dirty="0" err="1"/>
              <a:t>fibre-reinforced</a:t>
            </a:r>
            <a:r>
              <a:rPr lang="es-UY" dirty="0"/>
              <a:t> </a:t>
            </a:r>
            <a:r>
              <a:rPr lang="es-UY" dirty="0" err="1"/>
              <a:t>cement</a:t>
            </a:r>
            <a:r>
              <a:rPr lang="es-UY" dirty="0"/>
              <a:t>, (3) </a:t>
            </a:r>
            <a:r>
              <a:rPr lang="es-UY" dirty="0" err="1"/>
              <a:t>structural</a:t>
            </a:r>
            <a:r>
              <a:rPr lang="es-UY" dirty="0"/>
              <a:t> </a:t>
            </a:r>
            <a:r>
              <a:rPr lang="es-UY" dirty="0" err="1"/>
              <a:t>insulated</a:t>
            </a:r>
            <a:r>
              <a:rPr lang="es-UY" dirty="0"/>
              <a:t> </a:t>
            </a:r>
            <a:r>
              <a:rPr lang="es-UY" dirty="0" err="1"/>
              <a:t>panels</a:t>
            </a:r>
            <a:r>
              <a:rPr lang="es-UY" dirty="0"/>
              <a:t> (SIP), (4) </a:t>
            </a:r>
            <a:r>
              <a:rPr lang="es-UY" dirty="0" err="1"/>
              <a:t>engineered</a:t>
            </a:r>
            <a:r>
              <a:rPr lang="es-UY" dirty="0"/>
              <a:t> </a:t>
            </a:r>
            <a:r>
              <a:rPr lang="es-UY" dirty="0" err="1"/>
              <a:t>fibre</a:t>
            </a:r>
            <a:r>
              <a:rPr lang="es-UY" dirty="0"/>
              <a:t> </a:t>
            </a:r>
            <a:r>
              <a:rPr lang="es-UY" dirty="0" err="1"/>
              <a:t>mats</a:t>
            </a:r>
            <a:r>
              <a:rPr lang="es-UY" dirty="0"/>
              <a:t>, and (5) </a:t>
            </a:r>
            <a:r>
              <a:rPr lang="es-UY" dirty="0" err="1"/>
              <a:t>fibre-plastic</a:t>
            </a:r>
            <a:r>
              <a:rPr lang="es-UY" dirty="0"/>
              <a:t> </a:t>
            </a:r>
            <a:r>
              <a:rPr lang="es-UY" dirty="0" err="1"/>
              <a:t>composites</a:t>
            </a:r>
            <a:r>
              <a:rPr lang="es-UY" dirty="0"/>
              <a:t>. </a:t>
            </a:r>
            <a:r>
              <a:rPr lang="es-UY" dirty="0" err="1"/>
              <a:t>The</a:t>
            </a:r>
            <a:r>
              <a:rPr lang="es-UY" dirty="0"/>
              <a:t> </a:t>
            </a:r>
            <a:r>
              <a:rPr lang="es-UY" dirty="0" err="1"/>
              <a:t>products</a:t>
            </a:r>
            <a:r>
              <a:rPr lang="es-UY" dirty="0"/>
              <a:t> </a:t>
            </a:r>
            <a:r>
              <a:rPr lang="es-UY" dirty="0" err="1"/>
              <a:t>have</a:t>
            </a:r>
            <a:r>
              <a:rPr lang="es-UY" dirty="0"/>
              <a:t> </a:t>
            </a:r>
            <a:r>
              <a:rPr lang="es-UY" dirty="0" err="1"/>
              <a:t>various</a:t>
            </a:r>
            <a:r>
              <a:rPr lang="es-UY" dirty="0"/>
              <a:t> </a:t>
            </a:r>
            <a:r>
              <a:rPr lang="es-UY" dirty="0" err="1"/>
              <a:t>applications</a:t>
            </a:r>
            <a:r>
              <a:rPr lang="es-UY" dirty="0"/>
              <a:t>, </a:t>
            </a:r>
            <a:r>
              <a:rPr lang="es-UY" dirty="0" err="1"/>
              <a:t>including</a:t>
            </a:r>
            <a:r>
              <a:rPr lang="es-UY" dirty="0"/>
              <a:t> auto </a:t>
            </a:r>
            <a:r>
              <a:rPr lang="es-UY" dirty="0" err="1"/>
              <a:t>parts</a:t>
            </a:r>
            <a:r>
              <a:rPr lang="es-UY" dirty="0"/>
              <a:t>, </a:t>
            </a:r>
            <a:r>
              <a:rPr lang="es-UY" dirty="0" err="1"/>
              <a:t>walls</a:t>
            </a:r>
            <a:r>
              <a:rPr lang="es-UY" dirty="0"/>
              <a:t>, </a:t>
            </a:r>
            <a:r>
              <a:rPr lang="es-UY" dirty="0" err="1"/>
              <a:t>furniture</a:t>
            </a:r>
            <a:r>
              <a:rPr lang="es-UY" dirty="0"/>
              <a:t>, </a:t>
            </a:r>
            <a:r>
              <a:rPr lang="es-UY" dirty="0" err="1"/>
              <a:t>insulation</a:t>
            </a:r>
            <a:r>
              <a:rPr lang="es-UY" dirty="0"/>
              <a:t>, and </a:t>
            </a:r>
            <a:r>
              <a:rPr lang="es-UY" dirty="0" err="1"/>
              <a:t>soil</a:t>
            </a:r>
            <a:r>
              <a:rPr lang="es-UY" dirty="0"/>
              <a:t> </a:t>
            </a:r>
            <a:r>
              <a:rPr lang="es-UY" dirty="0" err="1"/>
              <a:t>erosion</a:t>
            </a:r>
            <a:r>
              <a:rPr lang="es-UY" dirty="0"/>
              <a:t> and </a:t>
            </a:r>
            <a:r>
              <a:rPr lang="es-UY" dirty="0" err="1"/>
              <a:t>weed</a:t>
            </a:r>
            <a:r>
              <a:rPr lang="es-UY" dirty="0"/>
              <a:t> </a:t>
            </a:r>
            <a:r>
              <a:rPr lang="es-UY" dirty="0" smtClean="0"/>
              <a:t>control. </a:t>
            </a:r>
            <a:r>
              <a:rPr lang="es-UY" dirty="0" smtClean="0">
                <a:hlinkClick r:id="rId2"/>
              </a:rPr>
              <a:t>http</a:t>
            </a:r>
            <a:r>
              <a:rPr lang="es-UY" dirty="0">
                <a:hlinkClick r:id="rId2"/>
              </a:rPr>
              <a:t>://ttsfpl.com/products/</a:t>
            </a:r>
            <a:endParaRPr lang="es-UY" dirty="0"/>
          </a:p>
          <a:p>
            <a:endParaRPr lang="es-UY" dirty="0"/>
          </a:p>
        </p:txBody>
      </p:sp>
    </p:spTree>
    <p:extLst>
      <p:ext uri="{BB962C8B-B14F-4D97-AF65-F5344CB8AC3E}">
        <p14:creationId xmlns:p14="http://schemas.microsoft.com/office/powerpoint/2010/main" val="632226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Obtención de colágeno a partir de cartílago vacuno</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Actualmente la industria nacional, no incorpora valor a los cartílagos (tráquea, escapula, etc.) obtenidos de la faena vacuna que son exportados sin procesar.</a:t>
            </a:r>
          </a:p>
          <a:p>
            <a:pPr>
              <a:buFont typeface="Arial" panose="020B0604020202020204" pitchFamily="34" charset="0"/>
              <a:buChar char="•"/>
            </a:pPr>
            <a:r>
              <a:rPr lang="es-UY" dirty="0" smtClean="0"/>
              <a:t>Se </a:t>
            </a:r>
            <a:r>
              <a:rPr lang="es-UY" dirty="0"/>
              <a:t>propone la instalación de una planta procesadora de cartílagos obtenidos de la faena vacuna, para la obtención de colágeno, así como otros productos de uso medicinal, con destino a la industria nacional considerando el aumento del parque de la industria farmacéutica en Uruguay, así como con destino a la exportación.</a:t>
            </a:r>
          </a:p>
        </p:txBody>
      </p:sp>
    </p:spTree>
    <p:extLst>
      <p:ext uri="{BB962C8B-B14F-4D97-AF65-F5344CB8AC3E}">
        <p14:creationId xmlns:p14="http://schemas.microsoft.com/office/powerpoint/2010/main" val="306244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Obtención de colágeno a partir de cuero vacuno</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Frente a grandes cambios en los precios internacionales de los cueros vacunos se plantea la necesidad de evaluar alternativas de utilización de los mismos diferentes a la industria curtidora tradicional.</a:t>
            </a:r>
          </a:p>
          <a:p>
            <a:pPr>
              <a:buFont typeface="Arial" panose="020B0604020202020204" pitchFamily="34" charset="0"/>
              <a:buChar char="•"/>
            </a:pPr>
            <a:r>
              <a:rPr lang="es-UY" dirty="0"/>
              <a:t> </a:t>
            </a:r>
            <a:r>
              <a:rPr lang="es-UY" dirty="0" smtClean="0"/>
              <a:t>Ante </a:t>
            </a:r>
            <a:r>
              <a:rPr lang="es-UY" dirty="0"/>
              <a:t>esta situación se plantea la instalación de una planta procesadora de los cueros bovinos apuntando a la obtención colágeno y su transformación en productos de alto valor tales como coberturas de colágeno (tripas) para embutidos.</a:t>
            </a:r>
          </a:p>
          <a:p>
            <a:endParaRPr lang="es-UY" dirty="0"/>
          </a:p>
        </p:txBody>
      </p:sp>
    </p:spTree>
    <p:extLst>
      <p:ext uri="{BB962C8B-B14F-4D97-AF65-F5344CB8AC3E}">
        <p14:creationId xmlns:p14="http://schemas.microsoft.com/office/powerpoint/2010/main" val="761770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smtClean="0"/>
              <a:t>Obtención de gelatina a partir de cuero vacuno</a:t>
            </a:r>
            <a:endParaRPr lang="es-UY"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UY" dirty="0"/>
              <a:t>Frente a grandes cambios en los precios internacionales de los cueros vacunos se plantea la necesidad de evaluar alternativas de utilización de los mismos diferentes a la industria curtidora tradicional.</a:t>
            </a:r>
          </a:p>
          <a:p>
            <a:pPr>
              <a:buFont typeface="Arial" panose="020B0604020202020204" pitchFamily="34" charset="0"/>
              <a:buChar char="•"/>
            </a:pPr>
            <a:r>
              <a:rPr lang="es-UY" dirty="0" smtClean="0"/>
              <a:t>Se </a:t>
            </a:r>
            <a:r>
              <a:rPr lang="es-UY" dirty="0"/>
              <a:t>plantea la instalación de una planta elaboradora de gelatina, con los cueros bovinos y los trozos originados como residuo de la industria procesadora de cueros.</a:t>
            </a:r>
          </a:p>
        </p:txBody>
      </p:sp>
    </p:spTree>
    <p:extLst>
      <p:ext uri="{BB962C8B-B14F-4D97-AF65-F5344CB8AC3E}">
        <p14:creationId xmlns:p14="http://schemas.microsoft.com/office/powerpoint/2010/main" val="2460400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402</TotalTime>
  <Words>2305</Words>
  <Application>Microsoft Office PowerPoint</Application>
  <PresentationFormat>Presentación en pantalla (4:3)</PresentationFormat>
  <Paragraphs>114</Paragraphs>
  <Slides>28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Calibri</vt:lpstr>
      <vt:lpstr>Calibri Light</vt:lpstr>
      <vt:lpstr>Retrospección</vt:lpstr>
      <vt:lpstr>Propuesta de Proyectos para 2020</vt:lpstr>
      <vt:lpstr>Proyectos para Ingeniería Química</vt:lpstr>
      <vt:lpstr>Producción de resina por extracción de pinos.</vt:lpstr>
      <vt:lpstr>Producción de ácido cítrico por fermentación a partir de residuos agroindustriales</vt:lpstr>
      <vt:lpstr>Obtención de aceite de cáñamo rico en cannabidiol mediante el uso de fluidos supercríticos</vt:lpstr>
      <vt:lpstr>Usos de residuo de cáñamo del proceso de extracción de aceite de cannabis, por ejemplo contraenchapado.</vt:lpstr>
      <vt:lpstr>Obtención de colágeno a partir de cartílago vacuno</vt:lpstr>
      <vt:lpstr>Obtención de colágeno a partir de cuero vacuno</vt:lpstr>
      <vt:lpstr>Obtención de gelatina a partir de cuero vacuno</vt:lpstr>
      <vt:lpstr>Obtención de Queratina a partir de pelos</vt:lpstr>
      <vt:lpstr>Transporte de H2 por reacción química</vt:lpstr>
      <vt:lpstr>Utilización de cáscara de arroz para la producción de utensilios</vt:lpstr>
      <vt:lpstr>Producción de metanol a partir de H2 “verde” y CO2</vt:lpstr>
      <vt:lpstr>Producción de acetato de etilo (C4H8O2) a partir de etanol</vt:lpstr>
      <vt:lpstr>Proyectos para Ingeniería de Alimentos</vt:lpstr>
      <vt:lpstr>Sustitutos de bebidas lácteas (ej: a partir de soja)</vt:lpstr>
      <vt:lpstr>Elaboración de snacks. (puede ser mediante extrusión, desecado, etc.)</vt:lpstr>
      <vt:lpstr>Elaboración de productos derivados de chocolate</vt:lpstr>
      <vt:lpstr>Hamburguesa de soja con agregado de leghemoglobin</vt:lpstr>
      <vt:lpstr>Elaboración de barritas de fruta</vt:lpstr>
      <vt:lpstr>Planta de Lácteos Funcionales</vt:lpstr>
      <vt:lpstr>Galletas funcionales a base de subproductos de la industria del arroz</vt:lpstr>
      <vt:lpstr>Diseño de una planta de yogures funcionales a base de subproductos de la industria frutícola</vt:lpstr>
      <vt:lpstr>Proyectos para Ingeniería Química e Ingeniería de Alimentos (grupos mixtos)</vt:lpstr>
      <vt:lpstr>Ácido láctico o ácido succínico a partir de biomasa.</vt:lpstr>
      <vt:lpstr>Valorización del sebo vacuno, por ejemplo, fabricación de jabón.</vt:lpstr>
      <vt:lpstr>Biorefinería a partir de tomate y otros</vt:lpstr>
      <vt:lpstr>Propuesta de Proyectos para 2020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de Proyectos para 2020</dc:title>
  <dc:creator>Ferro Santiago</dc:creator>
  <cp:lastModifiedBy>norberto cassella</cp:lastModifiedBy>
  <cp:revision>36</cp:revision>
  <dcterms:created xsi:type="dcterms:W3CDTF">2019-11-30T12:50:13Z</dcterms:created>
  <dcterms:modified xsi:type="dcterms:W3CDTF">2020-02-14T10:56:25Z</dcterms:modified>
</cp:coreProperties>
</file>