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Default Extension="gif" ContentType="image/gif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30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Target="slides/slide14.xml" Type="http://schemas.openxmlformats.org/officeDocument/2006/relationships/slide" Id="rId19"/><Relationship Target="slides/slide13.xml" Type="http://schemas.openxmlformats.org/officeDocument/2006/relationships/slide" Id="rId18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25.xml" Type="http://schemas.openxmlformats.org/officeDocument/2006/relationships/slide" Id="rId30"/><Relationship Target="slides/slide7.xml" Type="http://schemas.openxmlformats.org/officeDocument/2006/relationships/slide" Id="rId12"/><Relationship Target="slides/slide26.xml" Type="http://schemas.openxmlformats.org/officeDocument/2006/relationships/slide" Id="rId31"/><Relationship Target="slides/slide8.xml" Type="http://schemas.openxmlformats.org/officeDocument/2006/relationships/slide" Id="rId13"/><Relationship Target="slides/slide5.xml" Type="http://schemas.openxmlformats.org/officeDocument/2006/relationships/slide" Id="rId10"/><Relationship Target="slides/slide6.xml" Type="http://schemas.openxmlformats.org/officeDocument/2006/relationships/slide" Id="rId11"/><Relationship Target="slides/slide29.xml" Type="http://schemas.openxmlformats.org/officeDocument/2006/relationships/slide" Id="rId34"/><Relationship Target="slides/slide30.xml" Type="http://schemas.openxmlformats.org/officeDocument/2006/relationships/slide" Id="rId35"/><Relationship Target="slides/slide27.xml" Type="http://schemas.openxmlformats.org/officeDocument/2006/relationships/slide" Id="rId32"/><Relationship Target="slides/slide28.xml" Type="http://schemas.openxmlformats.org/officeDocument/2006/relationships/slide" Id="rId33"/><Relationship Target="slides/slide24.xml" Type="http://schemas.openxmlformats.org/officeDocument/2006/relationships/slide" Id="rId29"/><Relationship Target="slides/slide21.xml" Type="http://schemas.openxmlformats.org/officeDocument/2006/relationships/slide" Id="rId26"/><Relationship Target="slides/slide20.xml" Type="http://schemas.openxmlformats.org/officeDocument/2006/relationships/slide" Id="rId25"/><Relationship Target="slides/slide23.xml" Type="http://schemas.openxmlformats.org/officeDocument/2006/relationships/slide" Id="rId28"/><Relationship Target="slides/slide22.xml" Type="http://schemas.openxmlformats.org/officeDocument/2006/relationships/slide" Id="rId27"/><Relationship Target="presProps.xml" Type="http://schemas.openxmlformats.org/officeDocument/2006/relationships/presProps" Id="rId2"/><Relationship Target="slides/slide16.xml" Type="http://schemas.openxmlformats.org/officeDocument/2006/relationships/slide" Id="rId21"/><Relationship Target="theme/theme3.xml" Type="http://schemas.openxmlformats.org/officeDocument/2006/relationships/theme" Id="rId1"/><Relationship Target="slides/slide17.xml" Type="http://schemas.openxmlformats.org/officeDocument/2006/relationships/slide" Id="rId22"/><Relationship Target="slideMasters/slideMaster1.xml" Type="http://schemas.openxmlformats.org/officeDocument/2006/relationships/slideMaster" Id="rId4"/><Relationship Target="slides/slide18.xml" Type="http://schemas.openxmlformats.org/officeDocument/2006/relationships/slide" Id="rId23"/><Relationship Target="tableStyles.xml" Type="http://schemas.openxmlformats.org/officeDocument/2006/relationships/tableStyles" Id="rId3"/><Relationship Target="slides/slide19.xml" Type="http://schemas.openxmlformats.org/officeDocument/2006/relationships/slide" Id="rId24"/><Relationship Target="slides/slide15.xml" Type="http://schemas.openxmlformats.org/officeDocument/2006/relationships/slide" Id="rId20"/><Relationship Target="slides/slide4.xml" Type="http://schemas.openxmlformats.org/officeDocument/2006/relationships/slide" Id="rId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2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1143225"/>
            <a:ext cy="3429000" cx="4572225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8" name="Shape 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" name="Shape 2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9" name="Shape 1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s"/>
              <a:t>Dos ruedas </a:t>
            </a:r>
            <a:r>
              <a:rPr b="1" sz="1000" lang="es"/>
              <a:t>motrices</a:t>
            </a:r>
            <a:r>
              <a:rPr sz="1000" lang="es"/>
              <a:t>, </a:t>
            </a:r>
            <a:r>
              <a:rPr b="1" sz="1000" lang="es"/>
              <a:t>fijas</a:t>
            </a:r>
            <a:r>
              <a:rPr sz="1000" lang="es"/>
              <a:t> con un motor para cada una de ellas.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Llanta de acrílico para poder </a:t>
            </a:r>
            <a:r>
              <a:rPr b="1" sz="1000" lang="es"/>
              <a:t>transmitir</a:t>
            </a:r>
            <a:r>
              <a:rPr sz="1000" lang="es"/>
              <a:t> la potencia del motor.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Aro de goma para poder tener buena </a:t>
            </a:r>
            <a:r>
              <a:rPr b="1" sz="1000" lang="es"/>
              <a:t>tracción</a:t>
            </a:r>
            <a:r>
              <a:rPr sz="1000" lang="es"/>
              <a:t> distintas superficies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Tapas de más diámetro para </a:t>
            </a:r>
            <a:r>
              <a:rPr b="1" sz="1000" lang="es"/>
              <a:t>contener</a:t>
            </a:r>
            <a:r>
              <a:rPr sz="1000" lang="es"/>
              <a:t> el aro de goma.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Más </a:t>
            </a:r>
            <a:r>
              <a:rPr b="1" sz="1000" lang="es"/>
              <a:t>pisada</a:t>
            </a:r>
            <a:r>
              <a:rPr sz="1000" lang="es"/>
              <a:t>, más superficie de contacto, más </a:t>
            </a:r>
            <a:r>
              <a:rPr b="1" sz="1000" lang="es"/>
              <a:t>tracción</a:t>
            </a:r>
            <a:r>
              <a:rPr sz="1000" lang="es"/>
              <a:t>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El diámetro define lo que se va a trasladar el robot cuando la rueda gire una vuelta.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Más diámetro,  más se va a trasladar con una vuelta.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El perímetro da un unidad de longitud.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Las RPM de un motor nos dice cuantas vueltas da el motor en un minuto (velocidad de giro). Podemos afirmar que la rueda da la misma cantidad de vueltas.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Si una vuelta son 0,26m - 80 vueltas son 20,8m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La unidad de velocidad lineal es 20,8m/min (0,35m/s)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9" name="Shape 1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s"/>
              <a:t>El punto de contacto de la rueda con la superficie está distanciado del eje de giro.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Gira para alinearse con el movimiento.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b="1" sz="1000" lang="es"/>
              <a:t>Amortigua</a:t>
            </a:r>
            <a:r>
              <a:rPr sz="1000" lang="es"/>
              <a:t> los cambios bruscos de dirección.</a:t>
            </a:r>
          </a:p>
          <a:p>
            <a:pPr rtl="0" lvl="0">
              <a:spcBef>
                <a:spcPts val="0"/>
              </a:spcBef>
              <a:buNone/>
            </a:pPr>
            <a:r>
              <a:rPr b="1" sz="1000" lang="es"/>
              <a:t>Apoyos</a:t>
            </a:r>
            <a:r>
              <a:rPr sz="1000" lang="es"/>
              <a:t> para la estabilidad del robot.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2 RL - Más suaves los cambios de dirección, giro sobre el centro del robot, puede no apoyar una rueda motriz.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1 RL - Mitad de precio, menos piezas constructivas, se aseguran 3 apoyos, gira en el eje de las ruedas.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9" name="Shape 1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s"/>
              <a:t>M2 - No se consiguen en Uruguay, con mucha suerte en óptica o hobbistas.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M3 - Son más fáciles de conseguir pero no en todos lados tienen.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Por estos motivos la mayoría de los tornillos del Butiá son M4. Más fáciles de conseguir, más variedad disponible.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Los más fáciles de conseguir son metálicos y cabeza philips.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El diseño de los encastres prevé que se puedan usar estos tornillos (M4, metálicos, cabeza philips) Ojo al apretar!!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b="1" sz="1000" lang="es"/>
              <a:t>Kit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sz="1000" lang="es"/>
              <a:t>M4 Nylon 16mm 30 Hexagonal.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sz="1000" lang="es"/>
              <a:t>M4 Nylon 20mm 10 Hexagonal.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sz="1000" lang="es"/>
              <a:t>Tuercas Nylon 45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sz="1000" lang="es"/>
              <a:t>M4 40mm 4 Philips.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sz="1000" lang="es"/>
              <a:t>Tuercas M4 12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sz="1000" lang="es"/>
              <a:t>M3 10mm 4 Philips.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sz="1000" lang="es"/>
              <a:t>M3 16mm 6 Philips.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Tuercas M3 10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9" name="Shape 1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2" name="Shape 1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2" name="Shape 1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1" name="Shape 1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000" lang="es"/>
              <a:t>Placa de entradas y salidas</a:t>
            </a:r>
            <a:r>
              <a:rPr sz="1000" lang="es"/>
              <a:t> (I/O) programable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El circuito impreso tiene </a:t>
            </a:r>
            <a:r>
              <a:rPr b="1" sz="1000" lang="es"/>
              <a:t>una sola capa</a:t>
            </a:r>
            <a:r>
              <a:rPr sz="1000" lang="es"/>
              <a:t> diseñada con </a:t>
            </a:r>
            <a:r>
              <a:rPr b="1" sz="1000" lang="es"/>
              <a:t>pistas anchas</a:t>
            </a:r>
            <a:r>
              <a:rPr sz="1000" lang="es"/>
              <a:t>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Fácil de imprimir y transferir con plancha.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El objetivo es que uno mismo pueda tener la experiencia de construir artesanalmente una placa de entradas y salidas. </a:t>
            </a:r>
            <a:r>
              <a:rPr b="1" sz="1000" lang="es"/>
              <a:t>Dejamos de ser usuarios para ser desarrolladores de la plataforma</a:t>
            </a:r>
            <a:r>
              <a:rPr sz="1000" lang="es"/>
              <a:t>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El conocimiento y la apropiación de elementos que pueden parecer tecnológicamente complejos genera confianza y motivación para afrontar nuevos desafíos y </a:t>
            </a:r>
            <a:r>
              <a:rPr sz="1000" lang="es">
                <a:solidFill>
                  <a:schemeClr val="dk1"/>
                </a:solidFill>
              </a:rPr>
              <a:t>adquirir conocimientos</a:t>
            </a:r>
            <a:r>
              <a:rPr sz="1000" lang="es"/>
              <a:t>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El diseño de la USB4Butia también contempla otras dos modalidades de construcción: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- Armado; producción de placas, lista de componentes y armado de componentes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- Producción a escala.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Esto permite escalar nuestro proyecto según el contexto actual.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1" name="Shape 1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1000" lang="es"/>
              <a:t>Desarmamos los que tenemos para que ven como se conectan! :)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De los 3 cables del Shield, los de las puntas son de motores. El del medio es de alimentación.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Si nos guiamos en la imagen:</a:t>
            </a:r>
          </a:p>
          <a:p>
            <a:pPr rtl="0" lvl="0">
              <a:spcBef>
                <a:spcPts val="0"/>
              </a:spcBef>
              <a:buNone/>
            </a:pPr>
            <a:r>
              <a:rPr b="1" sz="1000" lang="es"/>
              <a:t>Mot1</a:t>
            </a:r>
            <a:r>
              <a:rPr sz="1000" lang="es"/>
              <a:t> (a la derecha en la imagen)</a:t>
            </a:r>
            <a:r>
              <a:rPr b="1" sz="1000" lang="es"/>
              <a:t> - Motor derecho</a:t>
            </a:r>
            <a:r>
              <a:rPr sz="1000" lang="es"/>
              <a:t>.</a:t>
            </a:r>
          </a:p>
          <a:p>
            <a:pPr rtl="0" lvl="0">
              <a:spcBef>
                <a:spcPts val="0"/>
              </a:spcBef>
              <a:buNone/>
            </a:pPr>
            <a:r>
              <a:rPr b="1" sz="1000" lang="es"/>
              <a:t>Mot2</a:t>
            </a:r>
            <a:r>
              <a:rPr sz="1000" lang="es"/>
              <a:t> </a:t>
            </a:r>
            <a:r>
              <a:rPr sz="1000" lang="es">
                <a:solidFill>
                  <a:schemeClr val="dk1"/>
                </a:solidFill>
              </a:rPr>
              <a:t>(a la izquierda en la imagen) </a:t>
            </a:r>
            <a:r>
              <a:rPr b="1" sz="1000" lang="es"/>
              <a:t>- Motor izquierdo</a:t>
            </a:r>
            <a:r>
              <a:rPr sz="1000" lang="es"/>
              <a:t>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USB4Butiá a chasis con 4 tornillos. tuerca de separador + tuerca de sujeción.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Montar Shield a chasis enfrentando pines.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2" name="Shape 1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1000" lang="es"/>
              <a:t>Los re armamos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Se montan 4 tornillos con una tuerca para sujetarlos a la plataforma.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Otra tuerca para distanciar el chasis y la última para sujetarlo.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Montar el chasis de modo que el hueco para el portapilas se enfrente a los calados para los velcros.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Enhebrar el velcro por los calados, colocar portapilas (asegurarse que las pilas hagan contacto con los bornes).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Enhebrar la llave por el hueco en la plataforma.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Conectar la llave de un lado al portapilas y del otro al shield.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9" name="Shape 1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1000" lang="es"/>
              <a:t>A ver si quedo todo bien!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Testeo conectando con TurtleBots.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Enchufar USB. ¿Prende led de la placa?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¿Se ponen verdes los bloques de la paleta Butiá?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Probar, adelante atrás izquierda derecha.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¡¡¡¡¡FELICITACIONES!!!!!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6" name="Shape 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" name="Shape 3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s"/>
              <a:t>Comentarios de la modalidad del taller.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Cada uno tiene una caja con los componentes de Robot Butiá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Fundamentamos el </a:t>
            </a:r>
            <a:r>
              <a:rPr b="1" sz="1000" lang="es"/>
              <a:t>por qué de cada pieza</a:t>
            </a:r>
            <a:r>
              <a:rPr sz="1000" lang="es"/>
              <a:t> y </a:t>
            </a:r>
            <a:r>
              <a:rPr b="1" sz="1000" lang="es"/>
              <a:t>cómo surgieron las ideas</a:t>
            </a:r>
            <a:r>
              <a:rPr sz="1000" lang="es"/>
              <a:t>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Vamos a ver </a:t>
            </a:r>
            <a:r>
              <a:rPr b="1" sz="1000" lang="es"/>
              <a:t>conceptos teóricos de mecánica</a:t>
            </a:r>
            <a:r>
              <a:rPr sz="1000" lang="es"/>
              <a:t> (simples) como herramientas para resolver problemas, entender diseño y profundizar si lo quisieran.</a:t>
            </a:r>
          </a:p>
          <a:p>
            <a:pPr rtl="0">
              <a:spcBef>
                <a:spcPts val="0"/>
              </a:spcBef>
              <a:buNone/>
            </a:pPr>
            <a:r>
              <a:rPr sz="1000" lang="es"/>
              <a:t>Vamos a ir observando los robot y ajustandolos a medida que va transcurriendo el taller.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Ir instalando Tortuga en todas las máquinas.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 </a:t>
            </a:r>
          </a:p>
          <a:p>
            <a:pPr rtl="0">
              <a:spcBef>
                <a:spcPts val="0"/>
              </a:spcBef>
              <a:buNone/>
            </a:pPr>
            <a:r>
              <a:rPr lang="es"/>
              <a:t>Esto no va:</a:t>
            </a:r>
          </a:p>
          <a:p>
            <a:pPr rtl="0" lvl="0" indent="-317500" marL="457200">
              <a:spcBef>
                <a:spcPts val="0"/>
              </a:spcBef>
              <a:buClr>
                <a:srgbClr val="000000"/>
              </a:buClr>
              <a:buSzPct val="140000"/>
              <a:buFont typeface="Arial"/>
              <a:buChar char="-"/>
            </a:pPr>
            <a:r>
              <a:rPr sz="1000" lang="es">
                <a:solidFill>
                  <a:schemeClr val="dk1"/>
                </a:solidFill>
              </a:rPr>
              <a:t>Vamos a ir </a:t>
            </a:r>
            <a:r>
              <a:rPr b="1" sz="1000" lang="es">
                <a:solidFill>
                  <a:schemeClr val="dk1"/>
                </a:solidFill>
              </a:rPr>
              <a:t>presentando las distintas piezas</a:t>
            </a:r>
            <a:r>
              <a:rPr sz="1000" lang="es">
                <a:solidFill>
                  <a:schemeClr val="dk1"/>
                </a:solidFill>
              </a:rPr>
              <a:t>.</a:t>
            </a:r>
          </a:p>
          <a:p>
            <a:pPr rtl="0" lvl="0" indent="-292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sz="1000" lang="es">
                <a:solidFill>
                  <a:schemeClr val="dk1"/>
                </a:solidFill>
              </a:rPr>
              <a:t>El </a:t>
            </a:r>
            <a:r>
              <a:rPr b="1" sz="1000" lang="es">
                <a:solidFill>
                  <a:schemeClr val="dk1"/>
                </a:solidFill>
              </a:rPr>
              <a:t>armado</a:t>
            </a:r>
            <a:r>
              <a:rPr sz="1000" lang="es">
                <a:solidFill>
                  <a:schemeClr val="dk1"/>
                </a:solidFill>
              </a:rPr>
              <a:t> se realiza a medida que avanzamos en el taller. Intercambiando, colaborando y compartiendo con el resto de los compañeros. Esto les va a permitir solucionar problemas cuando se les desarme, rompa o pierda algo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0" name="Shape 2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sz="1000" lang="es">
                <a:solidFill>
                  <a:schemeClr val="dk1"/>
                </a:solidFill>
              </a:rPr>
              <a:t>Testeo conectando con TurtleBots.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000" lang="es">
                <a:solidFill>
                  <a:schemeClr val="dk1"/>
                </a:solidFill>
              </a:rPr>
              <a:t>Probar enchufar y desenchufar los distintos sensores para ver el HotPlug.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000" lang="es">
                <a:solidFill>
                  <a:schemeClr val="dk1"/>
                </a:solidFill>
              </a:rPr>
              <a:t>Primeros ejercicios: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000" lang="es">
                <a:solidFill>
                  <a:schemeClr val="dk1"/>
                </a:solidFill>
              </a:rPr>
              <a:t>Programar para parar el robot con el </a:t>
            </a:r>
            <a:r>
              <a:rPr b="1" sz="1000" lang="es">
                <a:solidFill>
                  <a:schemeClr val="dk1"/>
                </a:solidFill>
              </a:rPr>
              <a:t>botón</a:t>
            </a:r>
            <a:r>
              <a:rPr sz="1000" lang="es">
                <a:solidFill>
                  <a:schemeClr val="dk1"/>
                </a:solidFill>
              </a:rPr>
              <a:t>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sz="1000" lang="es">
                <a:solidFill>
                  <a:schemeClr val="dk1"/>
                </a:solidFill>
              </a:rPr>
              <a:t>Probar calibración de sensores; distancia </a:t>
            </a:r>
            <a:r>
              <a:rPr b="1" sz="1000" lang="es">
                <a:solidFill>
                  <a:schemeClr val="dk1"/>
                </a:solidFill>
              </a:rPr>
              <a:t>luz</a:t>
            </a:r>
            <a:r>
              <a:rPr sz="1000" lang="es">
                <a:solidFill>
                  <a:schemeClr val="dk1"/>
                </a:solidFill>
              </a:rPr>
              <a:t> y grises.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0" name="Shape 2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4" name="Shape 2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000" lang="es"/>
              <a:t>Barra de encastre</a:t>
            </a:r>
            <a:r>
              <a:rPr sz="1000" lang="es"/>
              <a:t>. Compatibilidad con otros kits. </a:t>
            </a:r>
            <a:r>
              <a:rPr sz="1000" lang="es">
                <a:solidFill>
                  <a:schemeClr val="dk1"/>
                </a:solidFill>
              </a:rPr>
              <a:t>Matriz en plataforma para diferentes opciones.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Pase Meccano, Pade Lego y Encastre Butiá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b="1" sz="1000" lang="es"/>
              <a:t>Placa de encastre</a:t>
            </a:r>
            <a:r>
              <a:rPr sz="1000" lang="es"/>
              <a:t>. 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Un solo tornillo para sujetarla. Horizontal o apaisada. Se encastran entre ellas en distintas configuraciones; L, U, T, etc.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Están concebidas para montar sensores pero extienden el concepto constructivo de Butiá, ejemplo Butiá de 2 pisos.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Se diseñó para que este accesorio sea siempre el mismo, único y repetido. </a:t>
            </a:r>
            <a:r>
              <a:rPr b="1" sz="1000" lang="es"/>
              <a:t>Fáil de armar, fácil de conseguir</a:t>
            </a:r>
            <a:r>
              <a:rPr sz="1000" lang="es"/>
              <a:t>. Esto permite perderle el miedo a romper o perder una pieza de estas.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5" name="Shape 2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000" lang="es"/>
              <a:t>Botón</a:t>
            </a:r>
            <a:r>
              <a:rPr sz="1000" lang="es"/>
              <a:t>- Entrega 1 o 0 si está apretado o no.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Aplicación; Parar y Seguir - Choque con un obstáculo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b="1" sz="1000" lang="es"/>
              <a:t>Distancia</a:t>
            </a:r>
            <a:r>
              <a:rPr sz="1000" lang="es"/>
              <a:t> - Entrega un valor analógico (un número) que varía con la distancia que detecta un objeto.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Aplicación: Detectar un objeto a una distancia conocida (con calibración) - Parar y Seguir - Control del robot a distancia.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b="1" sz="1000" lang="es"/>
              <a:t>Luz</a:t>
            </a:r>
            <a:r>
              <a:rPr sz="1000" lang="es"/>
              <a:t> - Entrega un valor que varía con la intensidad de luz en el ambiente.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Aplicación; Parar y Seguir - Detectar soleado o nublado en un lugar conocido (con calibración)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b="1" sz="1000" lang="es"/>
              <a:t>Grises</a:t>
            </a:r>
            <a:r>
              <a:rPr sz="1000" lang="es"/>
              <a:t> - Entrega un valor según el tono de la escala de gris que está detectando. La precisión depende mucho de la iluminación.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Aplicación; Seguir líneas de color negro o moverse en lugares controlados. ¿Tacómetro?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4" name="Shape 2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5" name="Shape 25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4" name="Shape 2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76" name="Shape 2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7" name="Shape 27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s"/>
              <a:t>Montaje de sensores con tornillos y tuercas de distanciador.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La ficha permite montar el sensor y luego componer la estructura conveniente para ese sensor.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Ejemplos: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Botón o Distancia vertical directamente en el calado de la plataforma en U o I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Grises o Luz horizontal hacia arriba o hacia abajo si se quiere seguir una línea con una </a:t>
            </a:r>
            <a:r>
              <a:rPr sz="1000" lang="es">
                <a:solidFill>
                  <a:schemeClr val="dk1"/>
                </a:solidFill>
              </a:rPr>
              <a:t>plataforma en</a:t>
            </a:r>
            <a:r>
              <a:rPr sz="1000" lang="es"/>
              <a:t> L o T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87" name="Shape 2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s"/>
              <a:t>La ficha de </a:t>
            </a:r>
            <a:r>
              <a:rPr b="1" sz="1000" lang="es"/>
              <a:t>Unión</a:t>
            </a:r>
            <a:r>
              <a:rPr sz="1000" lang="es"/>
              <a:t> permite acoplar dos fichas en forma paralela para poder extenderse.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Esto permite aumentar la dimensión en construcción de accesorios.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4" name="Shape 2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5" name="Shape 29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s"/>
              <a:t>¡¡¡Y ahora para solo!!!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1" name="Shape 3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4" name="Shape 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" name="Shape 4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9" name="Shape 3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3" name="Shape 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" name="Shape 5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3" name="Shape 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6" name="Shape 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s"/>
              <a:t>Todas las piezas azules tienen el mismo espesor 6mm.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b="1" sz="1000" lang="es"/>
              <a:t>Plataforma</a:t>
            </a:r>
            <a:r>
              <a:rPr sz="1000" lang="es"/>
              <a:t> - pensada para soportar el peso de una computadora, para poder montar sensores y accesorios.</a:t>
            </a:r>
          </a:p>
          <a:p>
            <a:pPr rtl="0" lvl="0">
              <a:spcBef>
                <a:spcPts val="0"/>
              </a:spcBef>
              <a:buNone/>
            </a:pPr>
            <a:r>
              <a:rPr b="1" sz="1000" lang="es"/>
              <a:t>Chasis</a:t>
            </a:r>
            <a:r>
              <a:rPr sz="1000" lang="es"/>
              <a:t> - genera un nivel inferior para colocar la electrónica y las pilas de forma compacta y segura.</a:t>
            </a:r>
          </a:p>
          <a:p>
            <a:pPr rtl="0" lvl="0">
              <a:spcBef>
                <a:spcPts val="0"/>
              </a:spcBef>
              <a:buNone/>
            </a:pPr>
            <a:r>
              <a:rPr b="1" sz="1000" lang="es"/>
              <a:t>Barandas</a:t>
            </a:r>
            <a:r>
              <a:rPr sz="1000" lang="es"/>
              <a:t> - La distancia entre barandas permite tener apoyada una XO en la plataforma (diseño original). La inclinación de las barandas en combinación con el tope admiten colocar encima cualquier otro notebook.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Todas las piezas azules de 6mm salen de una misma placa de acrílico en una misma sesión de corte láser.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· ¿Por qué </a:t>
            </a:r>
            <a:r>
              <a:rPr b="1" sz="1000" lang="es"/>
              <a:t>acrílico</a:t>
            </a:r>
            <a:r>
              <a:rPr sz="1000" lang="es"/>
              <a:t>?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Terminaciones y estética.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Durabilidad.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Resistencia de piezas pequeñas.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· ¿Por qué corte </a:t>
            </a:r>
            <a:r>
              <a:rPr b="1" sz="1000" lang="es"/>
              <a:t>láser</a:t>
            </a:r>
            <a:r>
              <a:rPr sz="1000" lang="es"/>
              <a:t>?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Terminación y estética.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Repetibilidad.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Precisión para encastres entre piezas.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Velocidad de fabricación.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· </a:t>
            </a:r>
            <a:r>
              <a:rPr b="1" sz="1000" lang="es"/>
              <a:t>Otros materiales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MDF excelentes terminaciones, más liviano, menos durabilidad. Ojocon la humedad.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Maderas de desecho, enchapados, etc, mientras el espesor sea de 5 a 6mm funcionan bien.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4" name="Shape 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s"/>
              <a:t>Tapa de madera de embalaje de una máquina.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Corte con el mismo archivo y configuración que para acrilico.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Mucho más liviano.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Problemas para apretar piezas y la rigidez de las piezas más pequeñas.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1" name="Shape 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s"/>
              <a:t>Tapa de madera de embalaje de una máquina.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Corte con el mismo archivo y configuración que para acrilico.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Mucho más liviano.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Problemas para apretar piezas y la rigidez de las piezas más pequeñas.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8" name="Shape 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s"/>
              <a:t>Tapa de madera de embalaje de una máquina.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Corte con el mismo archivo y configuración que para acrilico.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Mucho más liviano.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s"/>
              <a:t>Problemas para apretar piezas y la rigidez de las piezas más pequeñas.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7" name="Shape 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" name="Shape 8"/>
          <p:cNvSpPr txBox="1"/>
          <p:nvPr>
            <p:ph type="ctrTitle"/>
          </p:nvPr>
        </p:nvSpPr>
        <p:spPr>
          <a:xfrm>
            <a:off y="2111123" x="685800"/>
            <a:ext cy="1546474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" type="subTitle"/>
          </p:nvPr>
        </p:nvSpPr>
        <p:spPr>
          <a:xfrm>
            <a:off y="3786737" x="685800"/>
            <a:ext cy="1046317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0" name="Shape 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" name="Shape 1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y="1600200" x="457200"/>
            <a:ext cy="4967574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3" name="Shape 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y="1600200" x="457200"/>
            <a:ext cy="4967574" cx="399452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16" name="Shape 16"/>
          <p:cNvSpPr txBox="1"/>
          <p:nvPr>
            <p:ph idx="2" type="body"/>
          </p:nvPr>
        </p:nvSpPr>
        <p:spPr>
          <a:xfrm>
            <a:off y="1600200" x="4692273"/>
            <a:ext cy="4967574" cx="399452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7" name="Shape 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9" name="Shape 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" name="Shape 20"/>
          <p:cNvSpPr txBox="1"/>
          <p:nvPr>
            <p:ph idx="1" type="body"/>
          </p:nvPr>
        </p:nvSpPr>
        <p:spPr>
          <a:xfrm>
            <a:off y="5875078" x="457200"/>
            <a:ext cy="692693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1" name="Shape 21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theme/theme1.xml" Type="http://schemas.openxmlformats.org/officeDocument/2006/relationships/theme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y="1600200" x="457200"/>
            <a:ext cy="4967574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strike="noStrike" u="none" b="0" cap="none" baseline="0" sz="3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trike="noStrike" u="none" b="0" cap="none" baseline="0" sz="24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trike="noStrike" u="none" b="0" cap="none" baseline="0" sz="24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sldNum="0" hdr="0"/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7.png" Type="http://schemas.openxmlformats.org/officeDocument/2006/relationships/image" Id="rId4"/><Relationship Target="../media/image00.jpg" Type="http://schemas.openxmlformats.org/officeDocument/2006/relationships/image" Id="rId3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9.jpg" Type="http://schemas.openxmlformats.org/officeDocument/2006/relationships/image" Id="rId4"/><Relationship Target="../media/image15.png" Type="http://schemas.openxmlformats.org/officeDocument/2006/relationships/image" Id="rId3"/><Relationship Target="../media/image22.jpg" Type="http://schemas.openxmlformats.org/officeDocument/2006/relationships/image" Id="rId5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4.png" Type="http://schemas.openxmlformats.org/officeDocument/2006/relationships/image" Id="rId4"/><Relationship Target="../media/image26.jpg" Type="http://schemas.openxmlformats.org/officeDocument/2006/relationships/image" Id="rId3"/><Relationship Target="../media/image24.png" Type="http://schemas.openxmlformats.org/officeDocument/2006/relationships/image" Id="rId5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6.jpg" Type="http://schemas.openxmlformats.org/officeDocument/2006/relationships/image" Id="rId4"/><Relationship Target="../media/image21.jpg" Type="http://schemas.openxmlformats.org/officeDocument/2006/relationships/image" Id="rId3"/><Relationship Target="../media/image20.jpg" Type="http://schemas.openxmlformats.org/officeDocument/2006/relationships/image" Id="rId5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31.jpg" Type="http://schemas.openxmlformats.org/officeDocument/2006/relationships/image" Id="rId4"/><Relationship Target="../media/image46.jpg" Type="http://schemas.openxmlformats.org/officeDocument/2006/relationships/image" Id="rId3"/><Relationship Target="../media/image27.png" Type="http://schemas.openxmlformats.org/officeDocument/2006/relationships/image" Id="rId5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28.jpg" Type="http://schemas.openxmlformats.org/officeDocument/2006/relationships/image" Id="rId4"/><Relationship Target="../media/image25.png" Type="http://schemas.openxmlformats.org/officeDocument/2006/relationships/image" Id="rId3"/><Relationship Target="../media/image23.jpg" Type="http://schemas.openxmlformats.org/officeDocument/2006/relationships/image" Id="rId6"/><Relationship Target="../media/image33.gif" Type="http://schemas.openxmlformats.org/officeDocument/2006/relationships/image" Id="rId5"/><Relationship Target="../media/image30.png" Type="http://schemas.openxmlformats.org/officeDocument/2006/relationships/image" Id="rId8"/><Relationship Target="../media/image29.png" Type="http://schemas.openxmlformats.org/officeDocument/2006/relationships/image" Id="rId7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40.jpg" Type="http://schemas.openxmlformats.org/officeDocument/2006/relationships/image" Id="rId4"/><Relationship Target="../media/image37.jpg" Type="http://schemas.openxmlformats.org/officeDocument/2006/relationships/image" Id="rId3"/><Relationship Target="../media/image35.png" Type="http://schemas.openxmlformats.org/officeDocument/2006/relationships/image" Id="rId5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32.jpg" Type="http://schemas.openxmlformats.org/officeDocument/2006/relationships/image" Id="rId4"/><Relationship Target="../media/image34.png" Type="http://schemas.openxmlformats.org/officeDocument/2006/relationships/image" Id="rId3"/><Relationship Target="../media/image48.jpg" Type="http://schemas.openxmlformats.org/officeDocument/2006/relationships/image" Id="rId5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44.png" Type="http://schemas.openxmlformats.org/officeDocument/2006/relationships/image" Id="rId4"/><Relationship Target="../media/image41.png" Type="http://schemas.openxmlformats.org/officeDocument/2006/relationships/image" Id="rId3"/><Relationship Target="../media/image36.png" Type="http://schemas.openxmlformats.org/officeDocument/2006/relationships/image" Id="rId5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38.png" Type="http://schemas.openxmlformats.org/officeDocument/2006/relationships/image" Id="rId4"/><Relationship Target="../media/image39.png" Type="http://schemas.openxmlformats.org/officeDocument/2006/relationships/image" Id="rId3"/><Relationship Target="../media/image49.png" Type="http://schemas.openxmlformats.org/officeDocument/2006/relationships/image" Id="rId6"/><Relationship Target="../media/image42.png" Type="http://schemas.openxmlformats.org/officeDocument/2006/relationships/image" Id="rId5"/></Relationships>
</file>

<file path=ppt/slides/_rels/slide19.xml.rels><?xml version="1.0" encoding="UTF-8" standalone="yes"?><Relationships xmlns="http://schemas.openxmlformats.org/package/2006/relationships"><Relationship Target="../notesSlides/notesSlide19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51.pn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3.png" Type="http://schemas.openxmlformats.org/officeDocument/2006/relationships/image" Id="rId3"/></Relationships>
</file>

<file path=ppt/slides/_rels/slide20.xml.rels><?xml version="1.0" encoding="UTF-8" standalone="yes"?><Relationships xmlns="http://schemas.openxmlformats.org/package/2006/relationships"><Relationship Target="../notesSlides/notesSlide20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62.png" Type="http://schemas.openxmlformats.org/officeDocument/2006/relationships/image" Id="rId4"/><Relationship Target="../media/image43.png" Type="http://schemas.openxmlformats.org/officeDocument/2006/relationships/image" Id="rId3"/><Relationship Target="../media/image47.png" Type="http://schemas.openxmlformats.org/officeDocument/2006/relationships/image" Id="rId6"/><Relationship Target="../media/image45.png" Type="http://schemas.openxmlformats.org/officeDocument/2006/relationships/image" Id="rId5"/></Relationships>
</file>

<file path=ppt/slides/_rels/slide21.xml.rels><?xml version="1.0" encoding="UTF-8" standalone="yes"?><Relationships xmlns="http://schemas.openxmlformats.org/package/2006/relationships"><Relationship Target="../notesSlides/notesSlide2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50.png" Type="http://schemas.openxmlformats.org/officeDocument/2006/relationships/image" Id="rId4"/><Relationship Target="../media/image45.png" Type="http://schemas.openxmlformats.org/officeDocument/2006/relationships/image" Id="rId3"/><Relationship Target="../media/image63.png" Type="http://schemas.openxmlformats.org/officeDocument/2006/relationships/image" Id="rId5"/></Relationships>
</file>

<file path=ppt/slides/_rels/slide22.xml.rels><?xml version="1.0" encoding="UTF-8" standalone="yes"?><Relationships xmlns="http://schemas.openxmlformats.org/package/2006/relationships"><Relationship Target="../notesSlides/notesSlide22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52.png" Type="http://schemas.openxmlformats.org/officeDocument/2006/relationships/image" Id="rId4"/><Relationship Target="../media/image53.png" Type="http://schemas.openxmlformats.org/officeDocument/2006/relationships/image" Id="rId3"/><Relationship Target="../media/image59.png" Type="http://schemas.openxmlformats.org/officeDocument/2006/relationships/image" Id="rId9"/><Relationship Target="../media/image67.jpg" Type="http://schemas.openxmlformats.org/officeDocument/2006/relationships/image" Id="rId6"/><Relationship Target="../media/image54.png" Type="http://schemas.openxmlformats.org/officeDocument/2006/relationships/image" Id="rId5"/><Relationship Target="../media/image60.jpg" Type="http://schemas.openxmlformats.org/officeDocument/2006/relationships/image" Id="rId8"/><Relationship Target="../media/image65.jpg" Type="http://schemas.openxmlformats.org/officeDocument/2006/relationships/image" Id="rId7"/></Relationships>
</file>

<file path=ppt/slides/_rels/slide23.xml.rels><?xml version="1.0" encoding="UTF-8" standalone="yes"?><Relationships xmlns="http://schemas.openxmlformats.org/package/2006/relationships"><Relationship Target="../notesSlides/notesSlide23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55.png" Type="http://schemas.openxmlformats.org/officeDocument/2006/relationships/image" Id="rId4"/><Relationship Target="../media/image57.png" Type="http://schemas.openxmlformats.org/officeDocument/2006/relationships/image" Id="rId3"/><Relationship Target="../media/image56.png" Type="http://schemas.openxmlformats.org/officeDocument/2006/relationships/image" Id="rId6"/><Relationship Target="../media/image58.png" Type="http://schemas.openxmlformats.org/officeDocument/2006/relationships/image" Id="rId5"/></Relationships>
</file>

<file path=ppt/slides/_rels/slide24.xml.rels><?xml version="1.0" encoding="UTF-8" standalone="yes"?><Relationships xmlns="http://schemas.openxmlformats.org/package/2006/relationships"><Relationship Target="../notesSlides/notesSlide24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66.png" Type="http://schemas.openxmlformats.org/officeDocument/2006/relationships/image" Id="rId4"/><Relationship Target="../media/image64.png" Type="http://schemas.openxmlformats.org/officeDocument/2006/relationships/image" Id="rId3"/></Relationships>
</file>

<file path=ppt/slides/_rels/slide25.xml.rels><?xml version="1.0" encoding="UTF-8" standalone="yes"?><Relationships xmlns="http://schemas.openxmlformats.org/package/2006/relationships"><Relationship Target="../notesSlides/notesSlide25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66.png" Type="http://schemas.openxmlformats.org/officeDocument/2006/relationships/image" Id="rId4"/><Relationship Target="../media/image64.png" Type="http://schemas.openxmlformats.org/officeDocument/2006/relationships/image" Id="rId3"/><Relationship Target="../media/image61.png" Type="http://schemas.openxmlformats.org/officeDocument/2006/relationships/image" Id="rId5"/></Relationships>
</file>

<file path=ppt/slides/_rels/slide26.xml.rels><?xml version="1.0" encoding="UTF-8" standalone="yes"?><Relationships xmlns="http://schemas.openxmlformats.org/package/2006/relationships"><Relationship Target="../notesSlides/notesSlide26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68.png" Type="http://schemas.openxmlformats.org/officeDocument/2006/relationships/image" Id="rId4"/><Relationship Target="../media/image69.png" Type="http://schemas.openxmlformats.org/officeDocument/2006/relationships/image" Id="rId3"/><Relationship Target="../media/image71.png" Type="http://schemas.openxmlformats.org/officeDocument/2006/relationships/image" Id="rId6"/><Relationship Target="../media/image70.png" Type="http://schemas.openxmlformats.org/officeDocument/2006/relationships/image" Id="rId5"/><Relationship Target="../media/image76.png" Type="http://schemas.openxmlformats.org/officeDocument/2006/relationships/image" Id="rId7"/></Relationships>
</file>

<file path=ppt/slides/_rels/slide27.xml.rels><?xml version="1.0" encoding="UTF-8" standalone="yes"?><Relationships xmlns="http://schemas.openxmlformats.org/package/2006/relationships"><Relationship Target="../notesSlides/notesSlide27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72.png" Type="http://schemas.openxmlformats.org/officeDocument/2006/relationships/image" Id="rId4"/><Relationship Target="../media/image73.png" Type="http://schemas.openxmlformats.org/officeDocument/2006/relationships/image" Id="rId3"/><Relationship Target="../media/image78.jpg" Type="http://schemas.openxmlformats.org/officeDocument/2006/relationships/image" Id="rId6"/><Relationship Target="../media/image74.png" Type="http://schemas.openxmlformats.org/officeDocument/2006/relationships/image" Id="rId5"/></Relationships>
</file>

<file path=ppt/slides/_rels/slide28.xml.rels><?xml version="1.0" encoding="UTF-8" standalone="yes"?><Relationships xmlns="http://schemas.openxmlformats.org/package/2006/relationships"><Relationship Target="../notesSlides/notesSlide28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77.png" Type="http://schemas.openxmlformats.org/officeDocument/2006/relationships/image" Id="rId3"/></Relationships>
</file>

<file path=ppt/slides/_rels/slide29.xml.rels><?xml version="1.0" encoding="UTF-8" standalone="yes"?><Relationships xmlns="http://schemas.openxmlformats.org/package/2006/relationships"><Relationship Target="../notesSlides/notesSlide29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61.png" Type="http://schemas.openxmlformats.org/officeDocument/2006/relationships/image" Id="rId3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1.xml" Type="http://schemas.openxmlformats.org/officeDocument/2006/relationships/slideLayout" Id="rId1"/><Relationship Target="http://www.fing.edu.uy/inco/proyectos/butia/" Type="http://schemas.openxmlformats.org/officeDocument/2006/relationships/hyperlink" TargetMode="External" Id="rId4"/><Relationship Target="../media/image06.png" Type="http://schemas.openxmlformats.org/officeDocument/2006/relationships/image" Id="rId3"/></Relationships>
</file>

<file path=ppt/slides/_rels/slide30.xml.rels><?xml version="1.0" encoding="UTF-8" standalone="yes"?><Relationships xmlns="http://schemas.openxmlformats.org/package/2006/relationships"><Relationship Target="../notesSlides/notesSlide30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75.png" Type="http://schemas.openxmlformats.org/officeDocument/2006/relationships/image" Id="rId4"/><Relationship Target="../media/image61.png" Type="http://schemas.openxmlformats.org/officeDocument/2006/relationships/image" Id="rId3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1.png" Type="http://schemas.openxmlformats.org/officeDocument/2006/relationships/image" Id="rId4"/><Relationship Target="../media/image06.png" Type="http://schemas.openxmlformats.org/officeDocument/2006/relationships/image" Id="rId3"/><Relationship Target="http://www.fing.edu.uy/inco/proyectos/butia/" Type="http://schemas.openxmlformats.org/officeDocument/2006/relationships/hyperlink" TargetMode="External" Id="rId5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6.png" Type="http://schemas.openxmlformats.org/officeDocument/2006/relationships/image" Id="rId4"/><Relationship Target="../media/image05.png" Type="http://schemas.openxmlformats.org/officeDocument/2006/relationships/image" Id="rId3"/><Relationship Target="http://www.fing.edu.uy/inco/proyectos/butia/" Type="http://schemas.openxmlformats.org/officeDocument/2006/relationships/hyperlink" TargetMode="External" Id="rId6"/><Relationship Target="../media/image01.png" Type="http://schemas.openxmlformats.org/officeDocument/2006/relationships/image" Id="rId5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2.png" Type="http://schemas.openxmlformats.org/officeDocument/2006/relationships/image" Id="rId4"/><Relationship Target="../media/image09.png" Type="http://schemas.openxmlformats.org/officeDocument/2006/relationships/image" Id="rId3"/><Relationship Target="../media/image17.png" Type="http://schemas.openxmlformats.org/officeDocument/2006/relationships/image" Id="rId6"/><Relationship Target="../media/image04.png" Type="http://schemas.openxmlformats.org/officeDocument/2006/relationships/image" Id="rId5"/><Relationship Target="../media/image18.jpg" Type="http://schemas.openxmlformats.org/officeDocument/2006/relationships/image" Id="rId8"/><Relationship Target="../media/image08.jpg" Type="http://schemas.openxmlformats.org/officeDocument/2006/relationships/image" Id="rId7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3.png" Type="http://schemas.openxmlformats.org/officeDocument/2006/relationships/image" Id="rId4"/><Relationship Target="../media/image12.png" Type="http://schemas.openxmlformats.org/officeDocument/2006/relationships/image" Id="rId3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1.png" Type="http://schemas.openxmlformats.org/officeDocument/2006/relationships/image" Id="rId3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0.jpg" Type="http://schemas.openxmlformats.org/officeDocument/2006/relationships/image" Id="rId3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" name="Shape 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" name="Shape 23"/>
          <p:cNvSpPr/>
          <p:nvPr/>
        </p:nvSpPr>
        <p:spPr>
          <a:xfrm>
            <a:off y="3462000" x="0"/>
            <a:ext cy="1166399" cx="78513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4" name="Shape 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92600" x="8170550"/>
            <a:ext cy="809625" cx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02125" x="7255225"/>
            <a:ext cy="790575" cx="80962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 txBox="1"/>
          <p:nvPr/>
        </p:nvSpPr>
        <p:spPr>
          <a:xfrm>
            <a:off y="457200" x="304800"/>
            <a:ext cy="3000000" cx="8334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>
              <a:spcBef>
                <a:spcPts val="0"/>
              </a:spcBef>
              <a:buNone/>
            </a:pPr>
            <a:r>
              <a:rPr b="1" sz="3000" lang="es">
                <a:solidFill>
                  <a:srgbClr val="191919"/>
                </a:solidFill>
              </a:rPr>
              <a:t>Formación en</a:t>
            </a:r>
          </a:p>
          <a:p>
            <a:pPr rtl="0" lvl="0">
              <a:spcBef>
                <a:spcPts val="0"/>
              </a:spcBef>
              <a:buNone/>
            </a:pPr>
            <a:r>
              <a:rPr b="1" sz="3000" lang="es">
                <a:solidFill>
                  <a:srgbClr val="191919"/>
                </a:solidFill>
              </a:rPr>
              <a:t>                    ROBÓTICA EDUCATIVA</a:t>
            </a:r>
          </a:p>
          <a:p>
            <a:pPr rtl="0" lvl="0">
              <a:spcBef>
                <a:spcPts val="0"/>
              </a:spcBef>
              <a:buNone/>
            </a:pPr>
            <a:r>
              <a:rPr b="1" sz="3000" lang="es">
                <a:solidFill>
                  <a:srgbClr val="191919"/>
                </a:solidFill>
              </a:rPr>
              <a:t>                                        para educadores</a:t>
            </a:r>
          </a:p>
        </p:txBody>
      </p:sp>
      <p:sp>
        <p:nvSpPr>
          <p:cNvPr id="27" name="Shape 27"/>
          <p:cNvSpPr txBox="1"/>
          <p:nvPr/>
        </p:nvSpPr>
        <p:spPr>
          <a:xfrm>
            <a:off y="2514600" x="76200"/>
            <a:ext cy="3000000" cx="7696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b="1" sz="1800" lang="es">
                <a:solidFill>
                  <a:srgbClr val="CCCCCC"/>
                </a:solidFill>
              </a:rPr>
              <a:t>Curso de Actualización</a:t>
            </a:r>
          </a:p>
          <a:p>
            <a:pPr algn="ctr" rtl="0" lvl="0">
              <a:spcBef>
                <a:spcPts val="0"/>
              </a:spcBef>
              <a:buNone/>
            </a:pPr>
            <a:r>
              <a:rPr b="1" sz="1800" lang="es">
                <a:solidFill>
                  <a:srgbClr val="CCCCCC"/>
                </a:solidFill>
              </a:rPr>
              <a:t>Facultad de Ingeniería - Universidad de la República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2" name="Shape 102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243550" x="4066175"/>
            <a:ext cy="1528650" cx="494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y="3834350" x="408600"/>
            <a:ext cy="3000000" cx="8479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3000" lang="es"/>
              <a:t>Tamaño de la rueda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Diámetro - Velocidad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Diámetro: 82mm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Perímetro: 2·Pi·R (257,5mm)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Una vuelta recorre 0,26m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Velocidad del motor: 80RPM - Velocidad de Butiá: 20,8m/min (0,35m/s)</a:t>
            </a:r>
          </a:p>
        </p:txBody>
      </p:sp>
      <p:sp>
        <p:nvSpPr>
          <p:cNvPr id="105" name="Shape 105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Ruedas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y="1091150" x="408600"/>
            <a:ext cy="3000000" cx="8479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3000" lang="es"/>
              <a:t>Ruedas Motrices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Llanta de acrílico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Aro de goma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Tapas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Diámetro 82mm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Pisada 9mm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915075" x="2932925"/>
            <a:ext cy="2036975" cx="27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1601477" x="6181969"/>
            <a:ext cy="1766286" cx="2355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3" name="Shape 113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840875" x="4721075"/>
            <a:ext cy="2592599" cx="34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y="1564725" x="408600"/>
            <a:ext cy="1098600" cx="8479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3000" lang="es"/>
              <a:t>Rueda Loca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Apoyo y dirección.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554064" x="3360439"/>
            <a:ext cy="1607950" cx="24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3853653" x="914400"/>
            <a:ext cy="2567034" cx="34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Ruedas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318200" x="6774275"/>
            <a:ext cy="1185000" cx="211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655075" x="6468000"/>
            <a:ext cy="1873174" cx="250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4838562" x="6587237"/>
            <a:ext cy="1463500" cx="22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/>
          <p:nvPr/>
        </p:nvSpPr>
        <p:spPr>
          <a:xfrm>
            <a:off y="-18675" x="0"/>
            <a:ext cy="1185000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" name="Shape 127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Tornillos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y="1319750" x="408600"/>
            <a:ext cy="5393399" cx="8479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3000" lang="es"/>
              <a:t>Métricos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Diámetro: en milímetros (4 o 3 mm M4, M3)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Pase: cantidad de hilos por milímetros (4x0,7 - 3x0,5)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Largo: en milímetros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rPr b="1" sz="3000" lang="es">
                <a:solidFill>
                  <a:schemeClr val="dk1"/>
                </a:solidFill>
              </a:rPr>
              <a:t>Cabeza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Hexagonal, Plana, Philips, etc.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rPr b="1" sz="3000" lang="es">
                <a:solidFill>
                  <a:schemeClr val="dk1"/>
                </a:solidFill>
              </a:rPr>
              <a:t>Material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Acero, Hierro Galvanizado, Nylon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rPr b="1" sz="3000" lang="es">
                <a:solidFill>
                  <a:schemeClr val="dk1"/>
                </a:solidFill>
              </a:rPr>
              <a:t>Kit: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M4 20mm - Nylon c/tuercas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M4 16mm - Nylon c/tuercas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M4 40mm - Acero c/tuercas x3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M3 10mm - Acero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s"/>
              <a:t>M3 16mm - Acero c/tuercas x2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3" name="Shape 133"/>
          <p:cNvSpPr txBox="1"/>
          <p:nvPr>
            <p:ph idx="1" type="subTitle"/>
          </p:nvPr>
        </p:nvSpPr>
        <p:spPr>
          <a:xfrm>
            <a:off y="1288355" x="304800"/>
            <a:ext cy="4997699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b="1" sz="2400" lang="es">
                <a:solidFill>
                  <a:srgbClr val="000000"/>
                </a:solidFill>
              </a:rPr>
              <a:t>Soporte de motor                       </a:t>
            </a:r>
          </a:p>
          <a:p>
            <a:pPr algn="l" rtl="0" lv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b="1" sz="2400" lang="es">
                <a:solidFill>
                  <a:srgbClr val="000000"/>
                </a:solidFill>
              </a:rPr>
              <a:t>                                                        Baranda</a:t>
            </a: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rPr b="1" sz="2400" lang="es">
                <a:solidFill>
                  <a:srgbClr val="000000"/>
                </a:solidFill>
              </a:rPr>
              <a:t>Tope y Rueda Loca</a:t>
            </a:r>
          </a:p>
        </p:txBody>
      </p:sp>
      <p:sp>
        <p:nvSpPr>
          <p:cNvPr id="134" name="Shape 134"/>
          <p:cNvSpPr/>
          <p:nvPr/>
        </p:nvSpPr>
        <p:spPr>
          <a:xfrm>
            <a:off y="-18675" x="0"/>
            <a:ext cy="1185000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872575" x="685800"/>
            <a:ext cy="2233301" cx="297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253575" x="4601550"/>
            <a:ext cy="2896100" cx="385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4720275" x="1478575"/>
            <a:ext cy="1841499" cx="265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Armado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3" name="Shape 143"/>
          <p:cNvSpPr txBox="1"/>
          <p:nvPr>
            <p:ph idx="1" type="subTitle"/>
          </p:nvPr>
        </p:nvSpPr>
        <p:spPr>
          <a:xfrm>
            <a:off y="1245405" x="304800"/>
            <a:ext cy="4997699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spcBef>
                <a:spcPts val="0"/>
              </a:spcBef>
              <a:buNone/>
            </a:pPr>
            <a:r>
              <a:rPr b="1" lang="es">
                <a:solidFill>
                  <a:srgbClr val="000000"/>
                </a:solidFill>
              </a:rPr>
              <a:t>Motorreductores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1800" lang="es">
                <a:solidFill>
                  <a:srgbClr val="000000"/>
                </a:solidFill>
              </a:rPr>
              <a:t>Corriente continua, reducción.</a:t>
            </a: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rPr b="1" lang="es">
                <a:solidFill>
                  <a:schemeClr val="dk1"/>
                </a:solidFill>
              </a:rPr>
              <a:t>Reciclados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1800" lang="es">
                <a:solidFill>
                  <a:srgbClr val="000000"/>
                </a:solidFill>
              </a:rPr>
              <a:t>Otras opciones:</a:t>
            </a: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502549" x="2256674"/>
            <a:ext cy="1588149" cx="2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/>
          <p:nvPr/>
        </p:nvSpPr>
        <p:spPr>
          <a:xfrm>
            <a:off y="-34599" x="0"/>
            <a:ext cy="12008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6" name="Shape 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786400" x="5879325"/>
            <a:ext cy="2350424" cx="235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2323674" x="304800"/>
            <a:ext cy="1200950" cx="225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2131200" x="3191425"/>
            <a:ext cy="2257350" cx="22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y="5022350" x="6000025"/>
            <a:ext cy="1588150" cx="245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y="5834725" x="4229450"/>
            <a:ext cy="965999" cx="10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Motores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6" name="Shape 156"/>
          <p:cNvSpPr/>
          <p:nvPr/>
        </p:nvSpPr>
        <p:spPr>
          <a:xfrm>
            <a:off y="-18675" x="0"/>
            <a:ext cy="1185000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288850" x="3753975"/>
            <a:ext cy="2736875" cx="36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204900" x="5624675"/>
            <a:ext cy="2475399" cx="329882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>
            <p:ph idx="1" type="subTitle"/>
          </p:nvPr>
        </p:nvSpPr>
        <p:spPr>
          <a:xfrm>
            <a:off y="1288351" x="304800"/>
            <a:ext cy="3706199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b="1" sz="2400" lang="es">
                <a:solidFill>
                  <a:srgbClr val="000000"/>
                </a:solidFill>
              </a:rPr>
              <a:t>                                          Rueda en eje</a:t>
            </a: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b="1" sz="2400" lang="es">
                <a:solidFill>
                  <a:srgbClr val="000000"/>
                </a:solidFill>
              </a:rPr>
              <a:t>Motor en soporte      </a:t>
            </a: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rPr b="1" sz="2400" lang="es">
                <a:solidFill>
                  <a:srgbClr val="000000"/>
                </a:solidFill>
              </a:rPr>
              <a:t>                                                      </a:t>
            </a:r>
          </a:p>
        </p:txBody>
      </p:sp>
      <p:sp>
        <p:nvSpPr>
          <p:cNvPr id="160" name="Shape 160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Armado</a:t>
            </a:r>
          </a:p>
        </p:txBody>
      </p:sp>
      <p:pic>
        <p:nvPicPr>
          <p:cNvPr id="161" name="Shape 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2585200" x="395875"/>
            <a:ext cy="3542050" cx="25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" name="Shape 1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6" name="Shape 166"/>
          <p:cNvSpPr/>
          <p:nvPr/>
        </p:nvSpPr>
        <p:spPr>
          <a:xfrm>
            <a:off y="-18675" x="0"/>
            <a:ext cy="1185000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398575" x="70225"/>
            <a:ext cy="3494000" cx="513592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USB4Butiá</a:t>
            </a:r>
          </a:p>
        </p:txBody>
      </p:sp>
      <p:pic>
        <p:nvPicPr>
          <p:cNvPr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355850" x="5453625"/>
            <a:ext cy="2241050" cx="29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1348849" x="5077200"/>
            <a:ext cy="2793999" cx="3725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5" name="Shape 175"/>
          <p:cNvSpPr/>
          <p:nvPr/>
        </p:nvSpPr>
        <p:spPr>
          <a:xfrm>
            <a:off y="-18675" x="0"/>
            <a:ext cy="1185000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124550" x="218925"/>
            <a:ext cy="1969774" cx="512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585550" x="5687825"/>
            <a:ext cy="2023324" cx="30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4540900" x="1645000"/>
            <a:ext cy="2023324" cx="35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>
            <p:ph idx="1" type="subTitle"/>
          </p:nvPr>
        </p:nvSpPr>
        <p:spPr>
          <a:xfrm>
            <a:off y="1288350" x="304800"/>
            <a:ext cy="4463700" cx="8229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b="1" sz="2400" lang="es">
                <a:solidFill>
                  <a:srgbClr val="000000"/>
                </a:solidFill>
              </a:rPr>
              <a:t>                                </a:t>
            </a:r>
          </a:p>
          <a:p>
            <a:pPr algn="l" rtl="0" lv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b="1" sz="2400" lang="es">
                <a:solidFill>
                  <a:srgbClr val="000000"/>
                </a:solidFill>
              </a:rPr>
              <a:t>Enchufar Shield a Motores                                  </a:t>
            </a:r>
          </a:p>
          <a:p>
            <a:pPr algn="l" rtl="0" lv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b="1" sz="2400" lang="es">
                <a:solidFill>
                  <a:srgbClr val="000000"/>
                </a:solidFill>
              </a:rPr>
              <a:t>                                                               Motor USB4Butiá  </a:t>
            </a: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b="1" sz="2400" lang="es">
                <a:solidFill>
                  <a:schemeClr val="dk1"/>
                </a:solidFill>
              </a:rPr>
              <a:t>Motor Shield a USB4Butiá</a:t>
            </a:r>
            <a:r>
              <a:rPr b="1" sz="2400" lang="es">
                <a:solidFill>
                  <a:srgbClr val="000000"/>
                </a:solidFill>
              </a:rPr>
              <a:t>    </a:t>
            </a: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rPr b="1" sz="2400" lang="es">
                <a:solidFill>
                  <a:srgbClr val="000000"/>
                </a:solidFill>
              </a:rPr>
              <a:t>                                                         </a:t>
            </a:r>
          </a:p>
        </p:txBody>
      </p:sp>
      <p:sp>
        <p:nvSpPr>
          <p:cNvPr id="180" name="Shape 180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Armado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5" name="Shape 185"/>
          <p:cNvSpPr/>
          <p:nvPr/>
        </p:nvSpPr>
        <p:spPr>
          <a:xfrm>
            <a:off y="-18675" x="0"/>
            <a:ext cy="1185000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828025" x="371700"/>
            <a:ext cy="2043550" cx="839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444075" x="421200"/>
            <a:ext cy="1771650" cx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3979500" x="3678687"/>
            <a:ext cy="2495550" cx="269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>
            <p:ph idx="1" type="subTitle"/>
          </p:nvPr>
        </p:nvSpPr>
        <p:spPr>
          <a:xfrm>
            <a:off y="1288350" x="304800"/>
            <a:ext cy="4463700" cx="8229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b="1" sz="2400" lang="es">
                <a:solidFill>
                  <a:srgbClr val="000000"/>
                </a:solidFill>
              </a:rPr>
              <a:t>Montar chasis.                                  </a:t>
            </a:r>
          </a:p>
          <a:p>
            <a:pPr algn="l" rtl="0" lv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b="1" sz="2400" lang="es">
                <a:solidFill>
                  <a:srgbClr val="000000"/>
                </a:solidFill>
              </a:rPr>
              <a:t>                                                                </a:t>
            </a: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b="1" sz="2400" lang="es">
                <a:solidFill>
                  <a:schemeClr val="dk1"/>
                </a:solidFill>
              </a:rPr>
              <a:t>Montar portapilas y llave.</a:t>
            </a:r>
            <a:r>
              <a:rPr b="1" sz="2400" lang="es">
                <a:solidFill>
                  <a:srgbClr val="000000"/>
                </a:solidFill>
              </a:rPr>
              <a:t>    </a:t>
            </a: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rPr b="1" sz="2400" lang="es">
                <a:solidFill>
                  <a:srgbClr val="000000"/>
                </a:solidFill>
              </a:rPr>
              <a:t>                                                         </a:t>
            </a:r>
          </a:p>
        </p:txBody>
      </p:sp>
      <p:sp>
        <p:nvSpPr>
          <p:cNvPr id="190" name="Shape 190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Armado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4154400" x="6550600"/>
            <a:ext cy="2318050" cx="234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354216" x="307112"/>
            <a:ext cy="5503782" cx="852977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8" name="Shape 198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Armado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" name="Shape 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" name="Shape 32"/>
          <p:cNvSpPr/>
          <p:nvPr/>
        </p:nvSpPr>
        <p:spPr>
          <a:xfrm>
            <a:off y="1400900" x="1041375"/>
            <a:ext cy="5250900" cx="71646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" name="Shape 33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4" name="Shape 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510826" x="1153539"/>
            <a:ext cy="5031049" cx="694027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35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Taller de Mecánica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3" name="Shape 203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 txBox="1"/>
          <p:nvPr>
            <p:ph idx="1" type="subTitle"/>
          </p:nvPr>
        </p:nvSpPr>
        <p:spPr>
          <a:xfrm>
            <a:off y="1288349" x="304800"/>
            <a:ext cy="5306700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spcBef>
                <a:spcPts val="0"/>
              </a:spcBef>
              <a:buNone/>
            </a:pPr>
            <a:r>
              <a:rPr b="1" lang="es">
                <a:solidFill>
                  <a:srgbClr val="000000"/>
                </a:solidFill>
              </a:rPr>
              <a:t>Abrir TurtleBots</a:t>
            </a: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rPr sz="1800" lang="es">
                <a:solidFill>
                  <a:srgbClr val="000000"/>
                </a:solidFill>
              </a:rPr>
              <a:t>Barra de herramientas - Comandos de tortuga </a:t>
            </a:r>
          </a:p>
          <a:p>
            <a:pPr algn="l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algn="l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algn="l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algn="l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algn="l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algn="l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algn="l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rPr sz="1800" lang="es">
                <a:solidFill>
                  <a:schemeClr val="dk1"/>
                </a:solidFill>
              </a:rPr>
              <a:t>Paleta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b="1" sz="1800"/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532775" x="4046862"/>
            <a:ext cy="900250" cx="105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5192350" x="228600"/>
            <a:ext cy="346125" cx="8712998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Ejemplo</a:t>
            </a:r>
          </a:p>
        </p:txBody>
      </p:sp>
      <p:pic>
        <p:nvPicPr>
          <p:cNvPr id="208" name="Shape 2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5538475" x="240200"/>
            <a:ext cy="1025199" cx="541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3092050" x="228600"/>
            <a:ext cy="1223002" cx="871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" name="Shape 2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4" name="Shape 214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Paleta Butiá</a:t>
            </a:r>
          </a:p>
        </p:txBody>
      </p:sp>
      <p:sp>
        <p:nvSpPr>
          <p:cNvPr id="216" name="Shape 216"/>
          <p:cNvSpPr txBox="1"/>
          <p:nvPr>
            <p:ph idx="1" type="subTitle"/>
          </p:nvPr>
        </p:nvSpPr>
        <p:spPr>
          <a:xfrm>
            <a:off y="1013999" x="392600"/>
            <a:ext cy="3524700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>
              <a:spcBef>
                <a:spcPts val="0"/>
              </a:spcBef>
              <a:buNone/>
            </a:pPr>
            <a:r>
              <a:rPr b="1" sz="2400" lang="es">
                <a:solidFill>
                  <a:srgbClr val="000000"/>
                </a:solidFill>
              </a:rPr>
              <a:t>Detección - On/Off</a:t>
            </a:r>
          </a:p>
          <a:p>
            <a:pPr algn="l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algn="l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algn="l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rPr b="1" sz="2400" lang="es">
                <a:solidFill>
                  <a:srgbClr val="000000"/>
                </a:solidFill>
              </a:rPr>
              <a:t>Adelante, atrás...</a:t>
            </a: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b="1" sz="1800"/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804675" x="240200"/>
            <a:ext cy="1025199" cx="541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965724" x="3433628"/>
            <a:ext cy="1103399" cx="5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4359825" x="1455512"/>
            <a:ext cy="2324100" cx="606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4" name="Shape 224"/>
          <p:cNvSpPr txBox="1"/>
          <p:nvPr>
            <p:ph idx="1" type="subTitle"/>
          </p:nvPr>
        </p:nvSpPr>
        <p:spPr>
          <a:xfrm>
            <a:off y="1288355" x="304800"/>
            <a:ext cy="4997699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spcBef>
                <a:spcPts val="0"/>
              </a:spcBef>
              <a:buNone/>
            </a:pPr>
            <a:r>
              <a:rPr b="1" lang="es">
                <a:solidFill>
                  <a:srgbClr val="000000"/>
                </a:solidFill>
              </a:rPr>
              <a:t>Barra de encastre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1800" lang="es">
                <a:solidFill>
                  <a:srgbClr val="000000"/>
                </a:solidFill>
              </a:rPr>
              <a:t>Encastre firme con un solo tornillo</a:t>
            </a: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rPr sz="1800" lang="es">
                <a:solidFill>
                  <a:srgbClr val="000000"/>
                </a:solidFill>
              </a:rPr>
              <a:t>Compatible con otros kits</a:t>
            </a: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b="1" sz="1800"/>
          </a:p>
        </p:txBody>
      </p:sp>
      <p:sp>
        <p:nvSpPr>
          <p:cNvPr id="225" name="Shape 225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y="1074974" x="4756975"/>
            <a:ext cy="1773699" cx="134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559075" x="3283150"/>
            <a:ext cy="2058949" cx="278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y="1296462" x="7037912"/>
            <a:ext cy="1330724" cx="7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2774100" x="3018900"/>
            <a:ext cy="1442723" cx="187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y="2757299" x="5044550"/>
            <a:ext cy="1442723" cx="187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y="2742252" x="7066400"/>
            <a:ext cy="1442723" cx="187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y="2313587" x="390699"/>
            <a:ext cy="2058950" cx="229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Encastre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7" name="Shape 2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8" name="Shape 238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547325" x="4645500"/>
            <a:ext cy="2084375" cx="19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776677" x="152325"/>
            <a:ext cy="1855022" cx="204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2710541" x="6561025"/>
            <a:ext cy="1921158" cx="2116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 txBox="1"/>
          <p:nvPr/>
        </p:nvSpPr>
        <p:spPr>
          <a:xfrm>
            <a:off y="986525" x="329700"/>
            <a:ext cy="2197500" cx="5403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600"/>
              </a:spcBef>
              <a:buNone/>
            </a:pPr>
            <a:r>
              <a:rPr b="1" sz="3000" lang="es">
                <a:solidFill>
                  <a:srgbClr val="191919"/>
                </a:solidFill>
              </a:rPr>
              <a:t>Sensores</a:t>
            </a:r>
            <a:br>
              <a:rPr sz="3000" lang="es">
                <a:solidFill>
                  <a:srgbClr val="191919"/>
                </a:solidFill>
              </a:rPr>
            </a:br>
            <a:r>
              <a:rPr sz="2400" lang="es">
                <a:solidFill>
                  <a:srgbClr val="191919"/>
                </a:solidFill>
              </a:rPr>
              <a:t>Botón, luz, distancia, grises.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</p:txBody>
      </p:sp>
      <p:pic>
        <p:nvPicPr>
          <p:cNvPr id="243" name="Shape 2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2710541" x="2334448"/>
            <a:ext cy="1921158" cx="2116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Kit de sensores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" name="Shape 2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9" name="Shape 249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0" name="Shape 250"/>
          <p:cNvSpPr txBox="1"/>
          <p:nvPr/>
        </p:nvSpPr>
        <p:spPr>
          <a:xfrm>
            <a:off y="1404325" x="329700"/>
            <a:ext cy="4989900" cx="5403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>
              <a:spcBef>
                <a:spcPts val="600"/>
              </a:spcBef>
              <a:buNone/>
            </a:pPr>
            <a:r>
              <a:rPr b="1" sz="3000" lang="es">
                <a:solidFill>
                  <a:srgbClr val="191919"/>
                </a:solidFill>
              </a:rPr>
              <a:t>Paletas</a:t>
            </a:r>
            <a:br>
              <a:rPr sz="3000" lang="es">
                <a:solidFill>
                  <a:srgbClr val="191919"/>
                </a:solidFill>
              </a:rPr>
            </a:br>
            <a:r>
              <a:rPr sz="2400" lang="es">
                <a:solidFill>
                  <a:srgbClr val="191919"/>
                </a:solidFill>
              </a:rPr>
              <a:t>Operadores Numéricos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sz="2400" lang="es">
                <a:solidFill>
                  <a:srgbClr val="191919"/>
                </a:solidFill>
              </a:rPr>
              <a:t>Operadores de flujo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</p:txBody>
      </p:sp>
      <p:sp>
        <p:nvSpPr>
          <p:cNvPr id="251" name="Shape 251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Kit de sensores</a:t>
            </a:r>
          </a:p>
        </p:txBody>
      </p:sp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171225" x="152400"/>
            <a:ext cy="1263724" cx="891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549300" x="152400"/>
            <a:ext cy="1232794" cx="891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7" name="Shape 2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8" name="Shape 258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" name="Shape 259"/>
          <p:cNvSpPr txBox="1"/>
          <p:nvPr/>
        </p:nvSpPr>
        <p:spPr>
          <a:xfrm>
            <a:off y="1404325" x="329700"/>
            <a:ext cy="4989900" cx="5403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600"/>
              </a:spcBef>
              <a:buNone/>
            </a:pPr>
            <a:r>
              <a:rPr b="1" sz="3000" lang="es">
                <a:solidFill>
                  <a:srgbClr val="191919"/>
                </a:solidFill>
              </a:rPr>
              <a:t>Paletas</a:t>
            </a:r>
            <a:br>
              <a:rPr sz="3000" lang="es">
                <a:solidFill>
                  <a:srgbClr val="191919"/>
                </a:solidFill>
              </a:rPr>
            </a:br>
            <a:r>
              <a:rPr sz="2400" lang="es">
                <a:solidFill>
                  <a:srgbClr val="191919"/>
                </a:solidFill>
              </a:rPr>
              <a:t>Operadores Numéricos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2400" lang="es">
                <a:solidFill>
                  <a:srgbClr val="191919"/>
                </a:solidFill>
              </a:rPr>
              <a:t>Operadores de flujo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191919"/>
              </a:solidFill>
            </a:endParaRPr>
          </a:p>
        </p:txBody>
      </p:sp>
      <p:sp>
        <p:nvSpPr>
          <p:cNvPr id="260" name="Shape 260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Kit de sensores</a:t>
            </a:r>
          </a:p>
        </p:txBody>
      </p:sp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171225" x="152400"/>
            <a:ext cy="1263724" cx="891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549300" x="152400"/>
            <a:ext cy="1232794" cx="891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3434950" x="5583805"/>
            <a:ext cy="3350475" cx="3482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7" name="Shape 2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8" name="Shape 268"/>
          <p:cNvSpPr txBox="1"/>
          <p:nvPr>
            <p:ph idx="1" type="subTitle"/>
          </p:nvPr>
        </p:nvSpPr>
        <p:spPr>
          <a:xfrm>
            <a:off y="1288355" x="304800"/>
            <a:ext cy="4997699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rPr b="1" lang="es">
                <a:solidFill>
                  <a:srgbClr val="000000"/>
                </a:solidFill>
              </a:rPr>
              <a:t>Soporte de sensor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1800" lang="es">
                <a:solidFill>
                  <a:srgbClr val="000000"/>
                </a:solidFill>
              </a:rPr>
              <a:t>Tornillos, distanciador, sensor. </a:t>
            </a: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269" name="Shape 269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595920" x="281798"/>
            <a:ext cy="1572173" cx="212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595930" x="2478689"/>
            <a:ext cy="1572173" cx="223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4614845" x="4770603"/>
            <a:ext cy="1534336" cx="2231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4477974" x="7062489"/>
            <a:ext cy="1808065" cx="179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y="1528900" x="4486724"/>
            <a:ext cy="2343100" cx="333427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Encastre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9" name="Shape 2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0" name="Shape 280"/>
          <p:cNvSpPr txBox="1"/>
          <p:nvPr>
            <p:ph idx="1" type="subTitle"/>
          </p:nvPr>
        </p:nvSpPr>
        <p:spPr>
          <a:xfrm>
            <a:off y="1288355" x="304800"/>
            <a:ext cy="4997699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spcBef>
                <a:spcPts val="0"/>
              </a:spcBef>
              <a:buNone/>
            </a:pPr>
            <a:r>
              <a:rPr b="1" lang="es">
                <a:solidFill>
                  <a:srgbClr val="000000"/>
                </a:solidFill>
              </a:rPr>
              <a:t>Unión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1800" lang="es">
                <a:solidFill>
                  <a:srgbClr val="000000"/>
                </a:solidFill>
              </a:rPr>
              <a:t>Vertical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1800" lang="es">
                <a:solidFill>
                  <a:srgbClr val="000000"/>
                </a:solidFill>
              </a:rPr>
              <a:t>Horizontal </a:t>
            </a: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algn="l" rtl="0" lvl="0">
              <a:spcBef>
                <a:spcPts val="0"/>
              </a:spcBef>
              <a:buNone/>
            </a:pPr>
            <a:r>
              <a:rPr b="1" lang="es">
                <a:solidFill>
                  <a:srgbClr val="000000"/>
                </a:solidFill>
              </a:rPr>
              <a:t>Multiplicando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1800" lang="es">
                <a:solidFill>
                  <a:srgbClr val="000000"/>
                </a:solidFill>
              </a:rPr>
              <a:t>Más cerca, más lejos.</a:t>
            </a:r>
          </a:p>
        </p:txBody>
      </p:sp>
      <p:sp>
        <p:nvSpPr>
          <p:cNvPr id="281" name="Shape 281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802624" x="6333274"/>
            <a:ext cy="1906450" cx="257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585700" x="1987825"/>
            <a:ext cy="2434475" cx="19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y="2053889" x="4665964"/>
            <a:ext cy="1403900" cx="95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4439525" x="3590500"/>
            <a:ext cy="2181299" cx="284357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Encastre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1" name="Shape 291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314450" x="1105450"/>
            <a:ext cy="5165075" cx="686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Encastre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7" name="Shape 2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8" name="Shape 298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" name="Shape 299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Ejemplo</a:t>
            </a:r>
          </a:p>
        </p:txBody>
      </p:sp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17600" x="762000"/>
            <a:ext cy="3381374" cx="35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" name="Shape 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" name="Shape 40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" name="Shape 41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Lista de desarrollo</a:t>
            </a:r>
          </a:p>
        </p:txBody>
      </p:sp>
      <p:pic>
        <p:nvPicPr>
          <p:cNvPr id="42" name="Shape 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41100" x="236475"/>
            <a:ext cy="2364824" cx="418857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 txBox="1"/>
          <p:nvPr>
            <p:ph idx="1" type="subTitle"/>
          </p:nvPr>
        </p:nvSpPr>
        <p:spPr>
          <a:xfrm>
            <a:off y="1396350" x="172800"/>
            <a:ext cy="4065300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algn="l" rtl="0" lv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u="sng" sz="1800" lang="es">
                <a:solidFill>
                  <a:srgbClr val="000000"/>
                </a:solidFill>
                <a:hlinkClick r:id="rId4"/>
              </a:rPr>
              <a:t>http://www.fing.edu.uy/inco/proyectos/butia/</a:t>
            </a: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4" name="Shape 3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5" name="Shape 305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6" name="Shape 306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Ejemplo</a:t>
            </a: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17600" x="762000"/>
            <a:ext cy="3381374" cx="35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358450" x="4769100"/>
            <a:ext cy="4676774" cx="362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" name="Shape 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" name="Shape 48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" name="Shape 49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Lista de desarrollo</a:t>
            </a:r>
          </a:p>
        </p:txBody>
      </p:sp>
      <p:pic>
        <p:nvPicPr>
          <p:cNvPr id="50" name="Shape 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41100" x="236475"/>
            <a:ext cy="2364824" cx="418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Shape 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097701" x="2127750"/>
            <a:ext cy="2548474" cx="488850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/>
          <p:nvPr>
            <p:ph idx="1" type="subTitle"/>
          </p:nvPr>
        </p:nvSpPr>
        <p:spPr>
          <a:xfrm>
            <a:off y="1534375" x="304800"/>
            <a:ext cy="4065300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algn="l" rtl="0" lv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u="sng" sz="1800" lang="es">
                <a:solidFill>
                  <a:srgbClr val="000000"/>
                </a:solidFill>
                <a:hlinkClick r:id="rId5"/>
              </a:rPr>
              <a:t>http://www.fing.edu.uy/inco/proyectos/butia/</a:t>
            </a: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" name="Shape 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" name="Shape 57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" name="Shape 58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Lista de desarrollo</a:t>
            </a:r>
          </a:p>
        </p:txBody>
      </p:sp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41099" x="4682350"/>
            <a:ext cy="2364824" cx="418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441100" x="236475"/>
            <a:ext cy="2364824" cx="418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4097701" x="2127750"/>
            <a:ext cy="2548474" cx="488850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>
            <p:ph idx="1" type="subTitle"/>
          </p:nvPr>
        </p:nvSpPr>
        <p:spPr>
          <a:xfrm>
            <a:off y="1534375" x="304800"/>
            <a:ext cy="4065300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algn="l" rtl="0" lv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u="sng" sz="1800" lang="es">
                <a:solidFill>
                  <a:srgbClr val="000000"/>
                </a:solidFill>
                <a:hlinkClick r:id="rId6"/>
              </a:rPr>
              <a:t>http://www.fing.edu.uy/inco/proyectos/butia/</a:t>
            </a: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" name="Shape 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46775" x="3804850"/>
            <a:ext cy="2631400" cx="29633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" name="Shape 69"/>
          <p:cNvSpPr txBox="1"/>
          <p:nvPr>
            <p:ph idx="1" type="subTitle"/>
          </p:nvPr>
        </p:nvSpPr>
        <p:spPr>
          <a:xfrm>
            <a:off y="1288355" x="304800"/>
            <a:ext cy="4997699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spcBef>
                <a:spcPts val="0"/>
              </a:spcBef>
              <a:buNone/>
            </a:pPr>
            <a:r>
              <a:rPr b="1" lang="es">
                <a:solidFill>
                  <a:srgbClr val="000000"/>
                </a:solidFill>
              </a:rPr>
              <a:t>Plataforma, chasis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1800" lang="es">
                <a:solidFill>
                  <a:srgbClr val="000000"/>
                </a:solidFill>
              </a:rPr>
              <a:t>Acrílico 6mm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1800" lang="es">
                <a:solidFill>
                  <a:srgbClr val="000000"/>
                </a:solidFill>
              </a:rPr>
              <a:t>Otros: Madera, chapa, PVC</a:t>
            </a: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b="1" sz="1800"/>
          </a:p>
          <a:p>
            <a:pPr algn="l" rtl="0" lvl="0"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b="1" lang="es">
                <a:solidFill>
                  <a:srgbClr val="000000"/>
                </a:solidFill>
              </a:rPr>
              <a:t>Barandas</a:t>
            </a:r>
          </a:p>
          <a:p>
            <a:pPr algn="l" rtl="0" lv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sz="1800" lang="es">
                <a:solidFill>
                  <a:srgbClr val="000000"/>
                </a:solidFill>
              </a:rPr>
              <a:t>XO horizontal en la placa.</a:t>
            </a:r>
          </a:p>
          <a:p>
            <a:pPr algn="l" rtl="0" lv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sz="1800" lang="es">
                <a:solidFill>
                  <a:srgbClr val="000000"/>
                </a:solidFill>
              </a:rPr>
              <a:t>Otros más grandes sobre barandas.</a:t>
            </a:r>
          </a:p>
          <a:p>
            <a:pPr algn="l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548174" x="6492000"/>
            <a:ext cy="1845024" cx="220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4548175" x="3612925"/>
            <a:ext cy="1845024" cx="247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4548175" x="186050"/>
            <a:ext cy="1845024" cx="304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y="1977000" x="7040375"/>
            <a:ext cy="1471500" cx="19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y="6179825" x="2669400"/>
            <a:ext cy="498574" cx="70904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armado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Piezas espesor 6mm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0" name="Shape 80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" name="Shape 81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Butiá de madera reciclada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28875" x="453725"/>
            <a:ext cy="3561150" cx="557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482726" x="4222675"/>
            <a:ext cy="2946024" cx="44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" name="Shape 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8" name="Shape 88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" name="Shape 89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Otro ejemplo</a:t>
            </a:r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673750" x="1685338"/>
            <a:ext cy="4338224" cx="577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5" name="Shape 95"/>
          <p:cNvSpPr/>
          <p:nvPr/>
        </p:nvSpPr>
        <p:spPr>
          <a:xfrm>
            <a:off y="0" x="0"/>
            <a:ext cy="1166399" cx="9144000"/>
          </a:xfrm>
          <a:prstGeom prst="rect">
            <a:avLst/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" name="Shape 96"/>
          <p:cNvSpPr txBox="1"/>
          <p:nvPr>
            <p:ph type="ctrTitle"/>
          </p:nvPr>
        </p:nvSpPr>
        <p:spPr>
          <a:xfrm>
            <a:off y="31500" x="172800"/>
            <a:ext cy="1103399" cx="8798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sz="1800" lang="es">
                <a:solidFill>
                  <a:srgbClr val="FFFFFF"/>
                </a:solidFill>
              </a:rPr>
              <a:t>Aspectos mecánicos y mantenimiento del Robot Butiá</a:t>
            </a:r>
          </a:p>
          <a:p>
            <a:pPr algn="l" rtl="0" lvl="0">
              <a:spcBef>
                <a:spcPts val="0"/>
              </a:spcBef>
              <a:buNone/>
            </a:pPr>
            <a:r>
              <a:rPr sz="3000" lang="es">
                <a:solidFill>
                  <a:srgbClr val="FFFFFF"/>
                </a:solidFill>
              </a:rPr>
              <a:t>Butia 1.0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166400" x="1114625"/>
            <a:ext cy="5575299" cx="74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