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3.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292100" marL="457200">
              <a:lnSpc>
                <a:spcPct val="115000"/>
              </a:lnSpc>
              <a:spcBef>
                <a:spcPts val="0"/>
              </a:spcBef>
              <a:buClr>
                <a:srgbClr val="000000"/>
              </a:buClr>
              <a:buSzPct val="100000"/>
              <a:buFont typeface="Arial"/>
              <a:buChar char="●"/>
            </a:pPr>
            <a:r>
              <a:rPr b="1" sz="1000" lang="es"/>
              <a:t>En TortuBots se trabaja con la tortuga.</a:t>
            </a:r>
          </a:p>
          <a:p>
            <a:pPr rtl="0" lvl="0" indent="-292100" marL="457200">
              <a:lnSpc>
                <a:spcPct val="115000"/>
              </a:lnSpc>
              <a:spcBef>
                <a:spcPts val="0"/>
              </a:spcBef>
              <a:buClr>
                <a:srgbClr val="000000"/>
              </a:buClr>
              <a:buSzPct val="100000"/>
              <a:buFont typeface="Arial"/>
              <a:buChar char="●"/>
            </a:pPr>
            <a:r>
              <a:rPr b="1" sz="1000" lang="es"/>
              <a:t>Tiene una ubicación x e y en el plano y una orientación.</a:t>
            </a:r>
          </a:p>
          <a:p>
            <a:pPr rtl="0" lvl="0" indent="-292100" marL="457200">
              <a:lnSpc>
                <a:spcPct val="115000"/>
              </a:lnSpc>
              <a:spcBef>
                <a:spcPts val="0"/>
              </a:spcBef>
              <a:buClr>
                <a:srgbClr val="000000"/>
              </a:buClr>
              <a:buSzPct val="100000"/>
              <a:buFont typeface="Arial"/>
              <a:buChar char="●"/>
            </a:pPr>
            <a:r>
              <a:rPr b="1" sz="1000" lang="es"/>
              <a:t>Para la orientación el norte es el 0 y su valor crece en sentido horario.</a:t>
            </a:r>
          </a:p>
          <a:p>
            <a:pPr rtl="0" lvl="0" indent="-292100" marL="457200">
              <a:lnSpc>
                <a:spcPct val="115000"/>
              </a:lnSpc>
              <a:spcBef>
                <a:spcPts val="0"/>
              </a:spcBef>
              <a:buClr>
                <a:srgbClr val="000000"/>
              </a:buClr>
              <a:buSzPct val="100000"/>
              <a:buFont typeface="Arial"/>
              <a:buChar char="●"/>
            </a:pPr>
            <a:r>
              <a:rPr b="1" sz="1000" lang="es"/>
              <a:t>La tortuga es comandada por programas.</a:t>
            </a:r>
          </a:p>
          <a:p>
            <a:pPr rtl="0" lvl="0" indent="-292100" marL="457200">
              <a:lnSpc>
                <a:spcPct val="115000"/>
              </a:lnSpc>
              <a:spcBef>
                <a:spcPts val="0"/>
              </a:spcBef>
              <a:buClr>
                <a:srgbClr val="000000"/>
              </a:buClr>
              <a:buSzPct val="100000"/>
              <a:buFont typeface="Arial"/>
              <a:buChar char="●"/>
            </a:pPr>
            <a:r>
              <a:rPr b="1" sz="1000" lang="es"/>
              <a:t>Acepta comandos de desplazamiento, rotación y otros.</a:t>
            </a:r>
          </a:p>
          <a:p>
            <a:pPr rtl="0" lvl="0" indent="-292100" marL="457200">
              <a:lnSpc>
                <a:spcPct val="115000"/>
              </a:lnSpc>
              <a:spcBef>
                <a:spcPts val="0"/>
              </a:spcBef>
              <a:buClr>
                <a:srgbClr val="000000"/>
              </a:buClr>
              <a:buSzPct val="100000"/>
              <a:buFont typeface="Arial"/>
              <a:buChar char="●"/>
            </a:pPr>
            <a:r>
              <a:rPr b="1" sz="1000" lang="es"/>
              <a:t>Los bloques son los elementos con los que se construyen programas en TortuBots.</a:t>
            </a:r>
          </a:p>
          <a:p>
            <a:pPr rtl="0" lvl="0" indent="-292100" marL="457200">
              <a:lnSpc>
                <a:spcPct val="115000"/>
              </a:lnSpc>
              <a:spcBef>
                <a:spcPts val="0"/>
              </a:spcBef>
              <a:buClr>
                <a:srgbClr val="000000"/>
              </a:buClr>
              <a:buSzPct val="100000"/>
              <a:buFont typeface="Arial"/>
              <a:buChar char="●"/>
            </a:pPr>
            <a:r>
              <a:rPr b="1" sz="1000" lang="es"/>
              <a:t>Los bloques se encastran entre si.</a:t>
            </a:r>
          </a:p>
          <a:p>
            <a:pPr rtl="0" lvl="0" indent="-292100" marL="457200">
              <a:lnSpc>
                <a:spcPct val="115000"/>
              </a:lnSpc>
              <a:spcBef>
                <a:spcPts val="0"/>
              </a:spcBef>
              <a:buClr>
                <a:srgbClr val="000000"/>
              </a:buClr>
              <a:buSzPct val="100000"/>
              <a:buFont typeface="Arial"/>
              <a:buChar char="●"/>
            </a:pPr>
            <a:r>
              <a:rPr b="1" sz="1000" lang="es"/>
              <a:t>Existen diferentes tipos de bloque, siendo los principales los comandos, los valores y los de ejecución.</a:t>
            </a:r>
          </a:p>
          <a:p>
            <a:pPr rtl="0" lvl="0" indent="-292100" marL="457200">
              <a:lnSpc>
                <a:spcPct val="115000"/>
              </a:lnSpc>
              <a:spcBef>
                <a:spcPts val="0"/>
              </a:spcBef>
              <a:buClr>
                <a:srgbClr val="000000"/>
              </a:buClr>
              <a:buSzPct val="100000"/>
              <a:buFont typeface="Arial"/>
              <a:buChar char="●"/>
            </a:pPr>
            <a:r>
              <a:rPr b="1" sz="1000" lang="es"/>
              <a:t>No se pueden encastrar dos bloques que no calzan.</a:t>
            </a:r>
          </a:p>
          <a:p>
            <a:pPr rtl="0" lvl="0" indent="-292100" marL="457200">
              <a:lnSpc>
                <a:spcPct val="115000"/>
              </a:lnSpc>
              <a:spcBef>
                <a:spcPts val="0"/>
              </a:spcBef>
              <a:buClr>
                <a:srgbClr val="000000"/>
              </a:buClr>
              <a:buSzPct val="100000"/>
              <a:buFont typeface="Arial"/>
              <a:buChar char="●"/>
            </a:pPr>
            <a:r>
              <a:rPr b="1" sz="1000" lang="es"/>
              <a:t>Los bloques reducen los errores de tipo al programar.</a:t>
            </a:r>
          </a:p>
          <a:p>
            <a:pPr rtl="0" lvl="0" indent="-292100" marL="457200">
              <a:lnSpc>
                <a:spcPct val="115000"/>
              </a:lnSpc>
              <a:spcBef>
                <a:spcPts val="0"/>
              </a:spcBef>
              <a:buClr>
                <a:srgbClr val="000000"/>
              </a:buClr>
              <a:buSzPct val="100000"/>
              <a:buFont typeface="Arial"/>
              <a:buChar char="●"/>
            </a:pPr>
            <a:r>
              <a:rPr b="1" sz="1000" lang="es"/>
              <a:t>Facilitan la comprensión del código.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6" name="Shape 136"/>
        <p:cNvGrpSpPr/>
        <p:nvPr/>
      </p:nvGrpSpPr>
      <p:grpSpPr>
        <a:xfrm>
          <a:off y="0" x="0"/>
          <a:ext cy="0" cx="0"/>
          <a:chOff y="0" x="0"/>
          <a:chExt cy="0" cx="0"/>
        </a:xfrm>
      </p:grpSpPr>
      <p:sp>
        <p:nvSpPr>
          <p:cNvPr id="137" name="Shape 13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8" name="Shape 13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txBox="1"/>
          <p:nvPr>
            <p:ph idx="1" type="body"/>
          </p:nvPr>
        </p:nvSpPr>
        <p:spPr>
          <a:xfrm>
            <a:off y="4343386" x="685786"/>
            <a:ext cy="4114800" cx="5486399"/>
          </a:xfrm>
          <a:prstGeom prst="rect">
            <a:avLst/>
          </a:prstGeom>
        </p:spPr>
        <p:txBody>
          <a:bodyPr bIns="81475" rIns="81475" lIns="81475" tIns="81475" anchor="ctr" anchorCtr="0">
            <a:noAutofit/>
          </a:bodyPr>
          <a:lstStyle/>
          <a:p>
            <a:pPr>
              <a:spcBef>
                <a:spcPts val="0"/>
              </a:spcBef>
              <a:buNone/>
            </a:pPr>
            <a:r>
              <a:t/>
            </a:r>
            <a:endParaRPr/>
          </a:p>
        </p:txBody>
      </p:sp>
      <p:sp>
        <p:nvSpPr>
          <p:cNvPr id="157" name="Shape 157"/>
          <p:cNvSpPr/>
          <p:nvPr>
            <p:ph idx="2" type="sldImg"/>
          </p:nvPr>
        </p:nvSpPr>
        <p:spPr>
          <a:xfrm>
            <a:off y="685795" x="1143460"/>
            <a:ext cy="3429000" cx="4571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txBox="1"/>
          <p:nvPr>
            <p:ph idx="1" type="body"/>
          </p:nvPr>
        </p:nvSpPr>
        <p:spPr>
          <a:xfrm>
            <a:off y="4343386" x="685786"/>
            <a:ext cy="4114800" cx="5486399"/>
          </a:xfrm>
          <a:prstGeom prst="rect">
            <a:avLst/>
          </a:prstGeom>
        </p:spPr>
        <p:txBody>
          <a:bodyPr bIns="81475" rIns="81475" lIns="81475" tIns="81475" anchor="ctr" anchorCtr="0">
            <a:noAutofit/>
          </a:bodyPr>
          <a:lstStyle/>
          <a:p>
            <a:pPr>
              <a:spcBef>
                <a:spcPts val="0"/>
              </a:spcBef>
              <a:buNone/>
            </a:pPr>
            <a:r>
              <a:t/>
            </a:r>
            <a:endParaRPr/>
          </a:p>
        </p:txBody>
      </p:sp>
      <p:sp>
        <p:nvSpPr>
          <p:cNvPr id="172" name="Shape 172"/>
          <p:cNvSpPr/>
          <p:nvPr>
            <p:ph idx="2" type="sldImg"/>
          </p:nvPr>
        </p:nvSpPr>
        <p:spPr>
          <a:xfrm>
            <a:off y="685795" x="1143460"/>
            <a:ext cy="3429000" cx="45717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6" name="Shape 1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2" name="Shape 1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9" name="Shape 199"/>
        <p:cNvGrpSpPr/>
        <p:nvPr/>
      </p:nvGrpSpPr>
      <p:grpSpPr>
        <a:xfrm>
          <a:off y="0" x="0"/>
          <a:ext cy="0" cx="0"/>
          <a:chOff y="0" x="0"/>
          <a:chExt cy="0" cx="0"/>
        </a:xfrm>
      </p:grpSpPr>
      <p:sp>
        <p:nvSpPr>
          <p:cNvPr id="200" name="Shape 2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1" name="Shape 20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5" name="Shape 205"/>
        <p:cNvGrpSpPr/>
        <p:nvPr/>
      </p:nvGrpSpPr>
      <p:grpSpPr>
        <a:xfrm>
          <a:off y="0" x="0"/>
          <a:ext cy="0" cx="0"/>
          <a:chOff y="0" x="0"/>
          <a:chExt cy="0" cx="0"/>
        </a:xfrm>
      </p:grpSpPr>
      <p:sp>
        <p:nvSpPr>
          <p:cNvPr id="206" name="Shape 20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7" name="Shape 20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5" name="Shape 21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1" name="Shape 221"/>
        <p:cNvGrpSpPr/>
        <p:nvPr/>
      </p:nvGrpSpPr>
      <p:grpSpPr>
        <a:xfrm>
          <a:off y="0" x="0"/>
          <a:ext cy="0" cx="0"/>
          <a:chOff y="0" x="0"/>
          <a:chExt cy="0" cx="0"/>
        </a:xfrm>
      </p:grpSpPr>
      <p:sp>
        <p:nvSpPr>
          <p:cNvPr id="222" name="Shape 2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3" name="Shape 22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0" name="Shape 230"/>
        <p:cNvGrpSpPr/>
        <p:nvPr/>
      </p:nvGrpSpPr>
      <p:grpSpPr>
        <a:xfrm>
          <a:off y="0" x="0"/>
          <a:ext cy="0" cx="0"/>
          <a:chOff y="0" x="0"/>
          <a:chExt cy="0" cx="0"/>
        </a:xfrm>
      </p:grpSpPr>
      <p:sp>
        <p:nvSpPr>
          <p:cNvPr id="231" name="Shape 23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2" name="Shape 23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6" name="Shape 236"/>
        <p:cNvGrpSpPr/>
        <p:nvPr/>
      </p:nvGrpSpPr>
      <p:grpSpPr>
        <a:xfrm>
          <a:off y="0" x="0"/>
          <a:ext cy="0" cx="0"/>
          <a:chOff y="0" x="0"/>
          <a:chExt cy="0" cx="0"/>
        </a:xfrm>
      </p:grpSpPr>
      <p:sp>
        <p:nvSpPr>
          <p:cNvPr id="237" name="Shape 23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8" name="Shape 23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2" name="Shape 242"/>
        <p:cNvGrpSpPr/>
        <p:nvPr/>
      </p:nvGrpSpPr>
      <p:grpSpPr>
        <a:xfrm>
          <a:off y="0" x="0"/>
          <a:ext cy="0" cx="0"/>
          <a:chOff y="0" x="0"/>
          <a:chExt cy="0" cx="0"/>
        </a:xfrm>
      </p:grpSpPr>
      <p:sp>
        <p:nvSpPr>
          <p:cNvPr id="243" name="Shape 24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44" name="Shape 24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9" name="Shape 249"/>
        <p:cNvGrpSpPr/>
        <p:nvPr/>
      </p:nvGrpSpPr>
      <p:grpSpPr>
        <a:xfrm>
          <a:off y="0" x="0"/>
          <a:ext cy="0" cx="0"/>
          <a:chOff y="0" x="0"/>
          <a:chExt cy="0" cx="0"/>
        </a:xfrm>
      </p:grpSpPr>
      <p:sp>
        <p:nvSpPr>
          <p:cNvPr id="250" name="Shape 250"/>
          <p:cNvSpPr/>
          <p:nvPr>
            <p:ph idx="2" type="sldImg"/>
          </p:nvPr>
        </p:nvSpPr>
        <p:spPr>
          <a:xfrm>
            <a:off y="685800" x="1143225"/>
            <a:ext cy="3429000" cx="457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1" name="Shape 25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5" name="Shape 255"/>
        <p:cNvGrpSpPr/>
        <p:nvPr/>
      </p:nvGrpSpPr>
      <p:grpSpPr>
        <a:xfrm>
          <a:off y="0" x="0"/>
          <a:ext cy="0" cx="0"/>
          <a:chOff y="0" x="0"/>
          <a:chExt cy="0" cx="0"/>
        </a:xfrm>
      </p:grpSpPr>
      <p:sp>
        <p:nvSpPr>
          <p:cNvPr id="256" name="Shape 25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7" name="Shape 2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b="1" sz="3600" lang="es">
                <a:solidFill>
                  <a:schemeClr val="lt1"/>
                </a:solidFill>
              </a:rPr>
              <a:t>Debug como herramienta de aprendizaje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1" name="Shape 261"/>
        <p:cNvGrpSpPr/>
        <p:nvPr/>
      </p:nvGrpSpPr>
      <p:grpSpPr>
        <a:xfrm>
          <a:off y="0" x="0"/>
          <a:ext cy="0" cx="0"/>
          <a:chOff y="0" x="0"/>
          <a:chExt cy="0" cx="0"/>
        </a:xfrm>
      </p:grpSpPr>
      <p:sp>
        <p:nvSpPr>
          <p:cNvPr id="262" name="Shape 2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3" name="Shape 26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7" name="Shape 267"/>
        <p:cNvGrpSpPr/>
        <p:nvPr/>
      </p:nvGrpSpPr>
      <p:grpSpPr>
        <a:xfrm>
          <a:off y="0" x="0"/>
          <a:ext cy="0" cx="0"/>
          <a:chOff y="0" x="0"/>
          <a:chExt cy="0" cx="0"/>
        </a:xfrm>
      </p:grpSpPr>
      <p:sp>
        <p:nvSpPr>
          <p:cNvPr id="268" name="Shape 26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9" name="Shape 2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4" name="Shape 6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0" marL="0">
              <a:lnSpc>
                <a:spcPct val="115000"/>
              </a:lnSpc>
              <a:spcBef>
                <a:spcPts val="0"/>
              </a:spcBef>
              <a:buNone/>
            </a:pPr>
            <a:r>
              <a:rPr sz="1000" lang="es"/>
              <a:t>- Las raices de Tortugarte están en Logo, el primer lenguaje de programación para niños, creado por Seymour Papert, Wally Feurzeig, Daniel Bobrow y Cynthia Salomón en 1967.</a:t>
            </a:r>
          </a:p>
          <a:p>
            <a:pPr rtl="0" lvl="0" indent="0" marL="0">
              <a:lnSpc>
                <a:spcPct val="115000"/>
              </a:lnSpc>
              <a:spcBef>
                <a:spcPts val="0"/>
              </a:spcBef>
              <a:buNone/>
            </a:pPr>
            <a:r>
              <a:rPr sz="1000" lang="es"/>
              <a:t>- "El lenguaje de programación “Logo” fue diseñado para ser “el mundo de las matemáticas”.</a:t>
            </a:r>
          </a:p>
          <a:p>
            <a:pPr rtl="0" lvl="0">
              <a:lnSpc>
                <a:spcPct val="115000"/>
              </a:lnSpc>
              <a:spcBef>
                <a:spcPts val="0"/>
              </a:spcBef>
              <a:buClr>
                <a:schemeClr val="dk1"/>
              </a:buClr>
              <a:buSzPct val="100000"/>
              <a:buFont typeface="Arial"/>
              <a:buNone/>
            </a:pPr>
            <a:r>
              <a:rPr lang="es">
                <a:solidFill>
                  <a:schemeClr val="dk1"/>
                </a:solidFill>
              </a:rPr>
              <a:t>-</a:t>
            </a:r>
            <a:r>
              <a:rPr sz="1000" lang="es">
                <a:solidFill>
                  <a:schemeClr val="dk1"/>
                </a:solidFill>
              </a:rPr>
              <a:t> Tortugarte es el “mundo del Arte”", dice Artemis Papert, co -creador de Tortugarte.</a:t>
            </a:r>
          </a:p>
          <a:p>
            <a:pPr rtl="0" lvl="0">
              <a:lnSpc>
                <a:spcPct val="115000"/>
              </a:lnSpc>
              <a:spcBef>
                <a:spcPts val="0"/>
              </a:spcBef>
              <a:buClr>
                <a:schemeClr val="dk1"/>
              </a:buClr>
              <a:buSzPct val="110000"/>
              <a:buFont typeface="Arial"/>
              <a:buNone/>
            </a:pPr>
            <a:r>
              <a:rPr sz="1000" lang="es">
                <a:solidFill>
                  <a:schemeClr val="dk1"/>
                </a:solidFill>
              </a:rPr>
              <a:t>- "El lenguaje de programación “Logo” fue diseñado para ser “el mundo de las matemáticas” ; Tortugarte es el “mundo del Arte”", dice Artemis Papert, co -creador de Tortugarte. "Nos permite reunir el arte y la programación. Mientras uno hace arte, también hace programación, matemáticas y geometría - las herramientas que se necesitan mientras se centra en hacer arte. Hemos observado que los artistas se sienten más cómodos con la programación y los programadores se sienten más cómodos con el arte cuando utilizan Tortugarte."</a:t>
            </a:r>
          </a:p>
          <a:p>
            <a:pPr rtl="0" lvl="0">
              <a:lnSpc>
                <a:spcPct val="115000"/>
              </a:lnSpc>
              <a:spcBef>
                <a:spcPts val="0"/>
              </a:spcBef>
              <a:buClr>
                <a:schemeClr val="dk1"/>
              </a:buClr>
              <a:buSzPct val="110000"/>
              <a:buFont typeface="Arial"/>
              <a:buNone/>
            </a:pPr>
            <a:r>
              <a:rPr sz="1000" lang="es">
                <a:solidFill>
                  <a:schemeClr val="dk1"/>
                </a:solidFill>
              </a:rPr>
              <a:t>- Brian Silverman, co -creador de Tortugaret, observó: "Me quedé sorprendido por la pasión de los niños que vinieron a Dia de Tortugarte en que fueron salvajemente entusiastas y mantuvieron su atención durante seis horas, llegaron al evento después de haber tenido sólo la experiencia rudimentaria con Tortugarte y se fueron teniendo más conocimiento acerca de su potencial artístico."</a:t>
            </a:r>
          </a:p>
          <a:p>
            <a:pPr rtl="0" lvl="0">
              <a:lnSpc>
                <a:spcPct val="115000"/>
              </a:lnSpc>
              <a:spcBef>
                <a:spcPts val="0"/>
              </a:spcBef>
              <a:buClr>
                <a:schemeClr val="dk1"/>
              </a:buClr>
              <a:buSzPct val="110000"/>
              <a:buFont typeface="Arial"/>
              <a:buNone/>
            </a:pPr>
            <a:r>
              <a:rPr sz="1000" lang="es">
                <a:solidFill>
                  <a:schemeClr val="dk1"/>
                </a:solidFill>
              </a:rPr>
              <a:t>- Claudia Urrea, educadora y miembro de la Junta de Supervisión de Sugar Labs, dijo: "Con Tortugarte, los niños disfrutaron de la programación de los robots y el uso de sensores, la creación de imágenes artísticas, con la participación en el uso concreto de los conceptos matemáticos como variables y números aleatorios, comprendiendo la rapidez del ritmo de su aprendizaje evolucionado, y el descubrimiento de las múltiples aplicaciones de la tecnología computacional."</a:t>
            </a:r>
            <a:br>
              <a:rPr sz="1000" lang="es">
                <a:solidFill>
                  <a:schemeClr val="dk1"/>
                </a:solidFill>
              </a:rPr>
            </a:br>
            <a:r>
              <a:rPr sz="1000" lang="es">
                <a:solidFill>
                  <a:schemeClr val="dk1"/>
                </a:solidFill>
              </a:rPr>
              <a:t>- Andres Aguirre del proyecto Butia, un robot programado con Tortugarte, dijo: "A pesar de que había limitado tiempo para usar los robots, los niños fueron capaces de experimentar con algunos conceptos de programación de alto nivel, tales como condicionales y estructuras de control."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 name="Shape 68"/>
        <p:cNvGrpSpPr/>
        <p:nvPr/>
      </p:nvGrpSpPr>
      <p:grpSpPr>
        <a:xfrm>
          <a:off y="0" x="0"/>
          <a:ext cy="0" cx="0"/>
          <a:chOff y="0" x="0"/>
          <a:chExt cy="0" cx="0"/>
        </a:xfrm>
      </p:grpSpPr>
      <p:sp>
        <p:nvSpPr>
          <p:cNvPr id="69" name="Shape 6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0" name="Shape 7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sz="1000" lang="es"/>
              <a:t>-ser maestro en el software, el niño crea sus programas y con esa creación viene la responsabilidad por lo que hizo, la responsabilidad de mantenerlo y de enseñarlo a los demás.</a:t>
            </a:r>
          </a:p>
          <a:p>
            <a:pPr rtl="0" lvl="0">
              <a:spcBef>
                <a:spcPts val="0"/>
              </a:spcBef>
              <a:buNone/>
            </a:pPr>
            <a:r>
              <a:t/>
            </a:r>
            <a:endParaRPr sz="1000"/>
          </a:p>
          <a:p>
            <a:pPr rtl="0" lvl="0">
              <a:spcBef>
                <a:spcPts val="0"/>
              </a:spcBef>
              <a:buNone/>
            </a:pPr>
            <a:r>
              <a:rPr sz="1000" lang="es"/>
              <a:t>- Aqui tenemos algunas frases que me gustaria destacar de Walter bender donde se reflejan sus pensamientos e ideas para tortubloks. Donde tortubloks tiene un piso muy bajo para que todos puedan entrar (sin necesidad de conocimientos previos de programacion, sino que este sirva como un primer lenguaje de programacion al momento de iniciarse en la tematica), nosotros (equipo de butia) hemos comprobado con nuestra propia experiencia con niños de distintas escuelas del Uruguay y liceos )centros de enseñanza media= los resultados de esta herramienta en cuanto a esta idea: Comentar la experiencia del butia bailarin, los desafios del sumo, mostrar videos.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0" marL="0">
              <a:lnSpc>
                <a:spcPct val="115000"/>
              </a:lnSpc>
              <a:spcBef>
                <a:spcPts val="0"/>
              </a:spcBef>
              <a:buClr>
                <a:schemeClr val="dk1"/>
              </a:buClr>
              <a:buSzPct val="110000"/>
              <a:buFont typeface="Arial"/>
              <a:buNone/>
            </a:pPr>
            <a:r>
              <a:rPr sz="1000" lang="es"/>
              <a:t>-más extensible </a:t>
            </a:r>
          </a:p>
          <a:p>
            <a:pPr rtl="0" lvl="0" indent="0" marL="0">
              <a:lnSpc>
                <a:spcPct val="115000"/>
              </a:lnSpc>
              <a:spcBef>
                <a:spcPts val="0"/>
              </a:spcBef>
              <a:buClr>
                <a:schemeClr val="dk1"/>
              </a:buClr>
              <a:buSzPct val="110000"/>
              <a:buFont typeface="Arial"/>
              <a:buNone/>
            </a:pPr>
            <a:r>
              <a:rPr sz="1000" lang="es"/>
              <a:t>-La gran diferencia entre tortlebloks es la facilidad que le da al usuario de realizar modificaciones y agregar nuevos módulos.</a:t>
            </a:r>
          </a:p>
          <a:p>
            <a:pPr rtl="0" lvl="0" indent="0" marL="0">
              <a:lnSpc>
                <a:spcPct val="115000"/>
              </a:lnSpc>
              <a:spcBef>
                <a:spcPts val="0"/>
              </a:spcBef>
              <a:buClr>
                <a:schemeClr val="dk1"/>
              </a:buClr>
              <a:buFont typeface="Arial"/>
              <a:buNone/>
            </a:pPr>
            <a:r>
              <a:t/>
            </a:r>
            <a:endParaRPr sz="1000"/>
          </a:p>
          <a:p>
            <a:pPr rtl="0" lvl="0" indent="0" marL="0">
              <a:lnSpc>
                <a:spcPct val="115000"/>
              </a:lnSpc>
              <a:spcBef>
                <a:spcPts val="0"/>
              </a:spcBef>
              <a:buClr>
                <a:schemeClr val="dk1"/>
              </a:buClr>
              <a:buSzPct val="110000"/>
              <a:buFont typeface="Arial"/>
              <a:buNone/>
            </a:pPr>
            <a:r>
              <a:rPr sz="1000" lang="es"/>
              <a:t>- Contar anécdota de la maestra que quería la raíz cuadrada</a:t>
            </a:r>
          </a:p>
          <a:p>
            <a:pPr rtl="0" lvl="0" indent="0" marL="0">
              <a:lnSpc>
                <a:spcPct val="115000"/>
              </a:lnSpc>
              <a:spcBef>
                <a:spcPts val="0"/>
              </a:spcBef>
              <a:buClr>
                <a:schemeClr val="dk1"/>
              </a:buClr>
              <a:buFont typeface="Arial"/>
              <a:buNone/>
            </a:pPr>
            <a:r>
              <a:t/>
            </a:r>
            <a:endParaRPr sz="1000"/>
          </a:p>
          <a:p>
            <a:pPr rtl="0" lvl="0" indent="0" marL="0">
              <a:lnSpc>
                <a:spcPct val="115000"/>
              </a:lnSpc>
              <a:spcBef>
                <a:spcPts val="0"/>
              </a:spcBef>
              <a:buClr>
                <a:schemeClr val="dk1"/>
              </a:buClr>
              <a:buSzPct val="110000"/>
              <a:buFont typeface="Arial"/>
              <a:buNone/>
            </a:pPr>
            <a:r>
              <a:rPr sz="1000" lang="es"/>
              <a:t>Perhaps the biggest difference between Turtle Art and Turtle Blocks is the facility with which the end-user can make modifications to the language itself. The initial motivation for extensibility was a request by a Uruguayan teacher for a “square root” block to use in teaching the Pythagorean theorem. We were going to respond, “Turtle Art is Free Software: you have access to the source, so add it yourself”, but this was asking too much of our users: Turtle Art, although licensed to permit end-user modifications, was not written with end-user modifications in mind. We forked Turtle Art and begin a series of refactoring it to make it easier to add new blocks: first through inline extensions and ultimately through a plug-in mechanism. The result has been numerous extensions (Butia, LEGO WeDo®, LEGO NxT®, ExpEyes®, Arduino®, currency, nutrition, Box2D physics, binary logic, trigonometry, etc.) by users who are pursuing goals other than those envisioned by the authors. By giving our users not just the license but also the means to make modifications, they have taken responsibility for shaping their own learning environments.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2" name="Shape 8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8" name="Shape 8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4" name="Shape 9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4124512" x="0"/>
            <a:ext cy="949799" cx="84582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9" name="Shape 9"/>
          <p:cNvSpPr txBox="1"/>
          <p:nvPr>
            <p:ph type="ctrTitle"/>
          </p:nvPr>
        </p:nvSpPr>
        <p:spPr>
          <a:xfrm>
            <a:off y="1734342" x="685800"/>
            <a:ext cy="2245499" cx="7772400"/>
          </a:xfrm>
          <a:prstGeom prst="rect">
            <a:avLst/>
          </a:prstGeom>
        </p:spPr>
        <p:txBody>
          <a:bodyPr bIns="91425" rIns="91425" lIns="91425" tIns="91425" anchor="b" anchorCtr="0"/>
          <a:lstStyle>
            <a:lvl1pPr rtl="0">
              <a:spcBef>
                <a:spcPts val="0"/>
              </a:spcBef>
              <a:buClr>
                <a:schemeClr val="dk2"/>
              </a:buClr>
              <a:buSzPct val="100000"/>
              <a:defRPr sz="7200">
                <a:solidFill>
                  <a:schemeClr val="dk2"/>
                </a:solidFill>
              </a:defRPr>
            </a:lvl1pPr>
            <a:lvl2pPr rtl="0">
              <a:spcBef>
                <a:spcPts val="0"/>
              </a:spcBef>
              <a:buClr>
                <a:schemeClr val="dk2"/>
              </a:buClr>
              <a:buSzPct val="100000"/>
              <a:defRPr sz="7200">
                <a:solidFill>
                  <a:schemeClr val="dk2"/>
                </a:solidFill>
              </a:defRPr>
            </a:lvl2pPr>
            <a:lvl3pPr rtl="0">
              <a:spcBef>
                <a:spcPts val="0"/>
              </a:spcBef>
              <a:buClr>
                <a:schemeClr val="dk2"/>
              </a:buClr>
              <a:buSzPct val="100000"/>
              <a:defRPr sz="7200">
                <a:solidFill>
                  <a:schemeClr val="dk2"/>
                </a:solidFill>
              </a:defRPr>
            </a:lvl3pPr>
            <a:lvl4pPr rtl="0">
              <a:spcBef>
                <a:spcPts val="0"/>
              </a:spcBef>
              <a:buClr>
                <a:schemeClr val="dk2"/>
              </a:buClr>
              <a:buSzPct val="100000"/>
              <a:defRPr sz="7200">
                <a:solidFill>
                  <a:schemeClr val="dk2"/>
                </a:solidFill>
              </a:defRPr>
            </a:lvl4pPr>
            <a:lvl5pPr rtl="0">
              <a:spcBef>
                <a:spcPts val="0"/>
              </a:spcBef>
              <a:buClr>
                <a:schemeClr val="dk2"/>
              </a:buClr>
              <a:buSzPct val="100000"/>
              <a:defRPr sz="7200">
                <a:solidFill>
                  <a:schemeClr val="dk2"/>
                </a:solidFill>
              </a:defRPr>
            </a:lvl5pPr>
            <a:lvl6pPr rtl="0">
              <a:spcBef>
                <a:spcPts val="0"/>
              </a:spcBef>
              <a:buClr>
                <a:schemeClr val="dk2"/>
              </a:buClr>
              <a:buSzPct val="100000"/>
              <a:defRPr sz="7200">
                <a:solidFill>
                  <a:schemeClr val="dk2"/>
                </a:solidFill>
              </a:defRPr>
            </a:lvl6pPr>
            <a:lvl7pPr rtl="0">
              <a:spcBef>
                <a:spcPts val="0"/>
              </a:spcBef>
              <a:buClr>
                <a:schemeClr val="dk2"/>
              </a:buClr>
              <a:buSzPct val="100000"/>
              <a:defRPr sz="7200">
                <a:solidFill>
                  <a:schemeClr val="dk2"/>
                </a:solidFill>
              </a:defRPr>
            </a:lvl7pPr>
            <a:lvl8pPr rtl="0">
              <a:spcBef>
                <a:spcPts val="0"/>
              </a:spcBef>
              <a:buClr>
                <a:schemeClr val="dk2"/>
              </a:buClr>
              <a:buSzPct val="100000"/>
              <a:defRPr sz="7200">
                <a:solidFill>
                  <a:schemeClr val="dk2"/>
                </a:solidFill>
              </a:defRPr>
            </a:lvl8pPr>
            <a:lvl9pPr rtl="0">
              <a:spcBef>
                <a:spcPts val="0"/>
              </a:spcBef>
              <a:buClr>
                <a:schemeClr val="dk2"/>
              </a:buClr>
              <a:buSzPct val="100000"/>
              <a:defRPr sz="7200">
                <a:solidFill>
                  <a:schemeClr val="dk2"/>
                </a:solidFill>
              </a:defRPr>
            </a:lvl9pPr>
          </a:lstStyle>
          <a:p/>
        </p:txBody>
      </p:sp>
      <p:sp>
        <p:nvSpPr>
          <p:cNvPr id="10" name="Shape 10"/>
          <p:cNvSpPr txBox="1"/>
          <p:nvPr>
            <p:ph idx="1" type="subTitle"/>
          </p:nvPr>
        </p:nvSpPr>
        <p:spPr>
          <a:xfrm>
            <a:off y="4124476" x="685800"/>
            <a:ext cy="949799" cx="7772400"/>
          </a:xfrm>
          <a:prstGeom prst="rect">
            <a:avLst/>
          </a:prstGeom>
        </p:spPr>
        <p:txBody>
          <a:bodyPr bIns="91425" rIns="91425" lIns="91425" tIns="91425" anchor="ctr" anchorCtr="0"/>
          <a:lstStyle>
            <a:lvl1pPr rtl="0">
              <a:spcBef>
                <a:spcPts val="0"/>
              </a:spcBef>
              <a:buClr>
                <a:schemeClr val="lt2"/>
              </a:buClr>
              <a:buNone/>
              <a:defRPr b="1">
                <a:solidFill>
                  <a:schemeClr val="lt2"/>
                </a:solidFill>
              </a:defRPr>
            </a:lvl1pPr>
            <a:lvl2pPr rtl="0">
              <a:spcBef>
                <a:spcPts val="0"/>
              </a:spcBef>
              <a:buClr>
                <a:schemeClr val="lt2"/>
              </a:buClr>
              <a:buSzPct val="100000"/>
              <a:buNone/>
              <a:defRPr b="1" sz="3000">
                <a:solidFill>
                  <a:schemeClr val="lt2"/>
                </a:solidFill>
              </a:defRPr>
            </a:lvl2pPr>
            <a:lvl3pPr rtl="0">
              <a:spcBef>
                <a:spcPts val="0"/>
              </a:spcBef>
              <a:buClr>
                <a:schemeClr val="lt2"/>
              </a:buClr>
              <a:buSzPct val="100000"/>
              <a:buNone/>
              <a:defRPr b="1" sz="3000">
                <a:solidFill>
                  <a:schemeClr val="lt2"/>
                </a:solidFill>
              </a:defRPr>
            </a:lvl3pPr>
            <a:lvl4pPr rtl="0">
              <a:spcBef>
                <a:spcPts val="0"/>
              </a:spcBef>
              <a:buClr>
                <a:schemeClr val="lt2"/>
              </a:buClr>
              <a:buSzPct val="100000"/>
              <a:buNone/>
              <a:defRPr b="1" sz="3000">
                <a:solidFill>
                  <a:schemeClr val="lt2"/>
                </a:solidFill>
              </a:defRPr>
            </a:lvl4pPr>
            <a:lvl5pPr rtl="0">
              <a:spcBef>
                <a:spcPts val="0"/>
              </a:spcBef>
              <a:buClr>
                <a:schemeClr val="lt2"/>
              </a:buClr>
              <a:buSzPct val="100000"/>
              <a:buNone/>
              <a:defRPr b="1" sz="3000">
                <a:solidFill>
                  <a:schemeClr val="lt2"/>
                </a:solidFill>
              </a:defRPr>
            </a:lvl5pPr>
            <a:lvl6pPr rtl="0">
              <a:spcBef>
                <a:spcPts val="0"/>
              </a:spcBef>
              <a:buClr>
                <a:schemeClr val="lt2"/>
              </a:buClr>
              <a:buSzPct val="100000"/>
              <a:buNone/>
              <a:defRPr b="1" sz="3000">
                <a:solidFill>
                  <a:schemeClr val="lt2"/>
                </a:solidFill>
              </a:defRPr>
            </a:lvl6pPr>
            <a:lvl7pPr rtl="0">
              <a:spcBef>
                <a:spcPts val="0"/>
              </a:spcBef>
              <a:buClr>
                <a:schemeClr val="lt2"/>
              </a:buClr>
              <a:buSzPct val="100000"/>
              <a:buNone/>
              <a:defRPr b="1" sz="3000">
                <a:solidFill>
                  <a:schemeClr val="lt2"/>
                </a:solidFill>
              </a:defRPr>
            </a:lvl7pPr>
            <a:lvl8pPr rtl="0">
              <a:spcBef>
                <a:spcPts val="0"/>
              </a:spcBef>
              <a:buClr>
                <a:schemeClr val="lt2"/>
              </a:buClr>
              <a:buSzPct val="100000"/>
              <a:buNone/>
              <a:defRPr b="1" sz="3000">
                <a:solidFill>
                  <a:schemeClr val="lt2"/>
                </a:solidFill>
              </a:defRPr>
            </a:lvl8pPr>
            <a:lvl9pPr rtl="0">
              <a:spcBef>
                <a:spcPts val="0"/>
              </a:spcBef>
              <a:buClr>
                <a:schemeClr val="lt2"/>
              </a:buClr>
              <a:buSzPct val="100000"/>
              <a:buNone/>
              <a:defRPr b="1" sz="30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y="0" x="0"/>
          <a:ext cy="0" cx="0"/>
          <a:chOff y="0" x="0"/>
          <a:chExt cy="0" cx="0"/>
        </a:xfrm>
      </p:grpSpPr>
      <p:sp>
        <p:nvSpPr>
          <p:cNvPr id="12" name="Shape 12"/>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13" name="Shape 13"/>
          <p:cNvSpPr txBox="1"/>
          <p:nvPr>
            <p:ph type="title"/>
          </p:nvPr>
        </p:nvSpPr>
        <p:spPr>
          <a:xfrm>
            <a:off y="274637" x="457200"/>
            <a:ext cy="1522199"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4" name="Shape 14"/>
          <p:cNvSpPr txBox="1"/>
          <p:nvPr>
            <p:ph idx="1" type="body"/>
          </p:nvPr>
        </p:nvSpPr>
        <p:spPr>
          <a:xfrm>
            <a:off y="1947332" x="457200"/>
            <a:ext cy="4620299" cx="82296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5" name="Shape 15"/>
        <p:cNvGrpSpPr/>
        <p:nvPr/>
      </p:nvGrpSpPr>
      <p:grpSpPr>
        <a:xfrm>
          <a:off y="0" x="0"/>
          <a:ext cy="0" cx="0"/>
          <a:chOff y="0" x="0"/>
          <a:chExt cy="0" cx="0"/>
        </a:xfrm>
      </p:grpSpPr>
      <p:sp>
        <p:nvSpPr>
          <p:cNvPr id="16" name="Shape 16"/>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type="title"/>
          </p:nvPr>
        </p:nvSpPr>
        <p:spPr>
          <a:xfrm>
            <a:off y="274637" x="457200"/>
            <a:ext cy="1522199"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txBox="1"/>
          <p:nvPr>
            <p:ph idx="1" type="body"/>
          </p:nvPr>
        </p:nvSpPr>
        <p:spPr>
          <a:xfrm>
            <a:off y="1947332" x="457200"/>
            <a:ext cy="4620299" cx="40302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9" name="Shape 19"/>
          <p:cNvSpPr txBox="1"/>
          <p:nvPr>
            <p:ph idx="2" type="body"/>
          </p:nvPr>
        </p:nvSpPr>
        <p:spPr>
          <a:xfrm>
            <a:off y="1949211" x="4656667"/>
            <a:ext cy="4620299" cx="40302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0" name="Shape 20"/>
        <p:cNvGrpSpPr/>
        <p:nvPr/>
      </p:nvGrpSpPr>
      <p:grpSpPr>
        <a:xfrm>
          <a:off y="0" x="0"/>
          <a:ext cy="0" cx="0"/>
          <a:chOff y="0" x="0"/>
          <a:chExt cy="0" cx="0"/>
        </a:xfrm>
      </p:grpSpPr>
      <p:sp>
        <p:nvSpPr>
          <p:cNvPr id="21" name="Shape 21"/>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74637" x="457200"/>
            <a:ext cy="1522199"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3" name="Shape 23"/>
        <p:cNvGrpSpPr/>
        <p:nvPr/>
      </p:nvGrpSpPr>
      <p:grpSpPr>
        <a:xfrm>
          <a:off y="0" x="0"/>
          <a:ext cy="0" cx="0"/>
          <a:chOff y="0" x="0"/>
          <a:chExt cy="0" cx="0"/>
        </a:xfrm>
      </p:grpSpPr>
      <p:sp>
        <p:nvSpPr>
          <p:cNvPr id="24" name="Shape 24"/>
          <p:cNvSpPr/>
          <p:nvPr/>
        </p:nvSpPr>
        <p:spPr>
          <a:xfrm>
            <a:off y="5875078" x="0"/>
            <a:ext cy="6927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idx="1" type="body"/>
          </p:nvPr>
        </p:nvSpPr>
        <p:spPr>
          <a:xfrm>
            <a:off y="5875078" x="457200"/>
            <a:ext cy="692700" cx="8229600"/>
          </a:xfrm>
          <a:prstGeom prst="rect">
            <a:avLst/>
          </a:prstGeom>
        </p:spPr>
        <p:txBody>
          <a:bodyPr bIns="91425" rIns="91425" lIns="91425" tIns="91425" anchor="ctr" anchorCtr="0"/>
          <a:lstStyle>
            <a:lvl1pPr rtl="0">
              <a:spcBef>
                <a:spcPts val="0"/>
              </a:spcBef>
              <a:buClr>
                <a:schemeClr val="lt1"/>
              </a:buClr>
              <a:buSzPct val="100000"/>
              <a:buNone/>
              <a:defRPr b="1" sz="2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6" name="Shape 26"/>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Content">
    <p:spTree>
      <p:nvGrpSpPr>
        <p:cNvPr id="27" name="Shape 27"/>
        <p:cNvGrpSpPr/>
        <p:nvPr/>
      </p:nvGrpSpPr>
      <p:grpSpPr>
        <a:xfrm>
          <a:off y="0" x="0"/>
          <a:ext cy="0" cx="0"/>
          <a:chOff y="0" x="0"/>
          <a:chExt cy="0" cx="0"/>
        </a:xfrm>
      </p:grpSpPr>
      <p:sp>
        <p:nvSpPr>
          <p:cNvPr id="28" name="Shape 28"/>
          <p:cNvSpPr txBox="1"/>
          <p:nvPr>
            <p:ph type="title"/>
          </p:nvPr>
        </p:nvSpPr>
        <p:spPr>
          <a:xfrm>
            <a:off y="599937" x="457171"/>
            <a:ext cy="1145399" cx="8228699"/>
          </a:xfrm>
          <a:prstGeom prst="rect">
            <a:avLst/>
          </a:prstGeom>
          <a:noFill/>
          <a:ln>
            <a:noFill/>
          </a:ln>
        </p:spPr>
        <p:txBody>
          <a:bodyPr bIns="91425" rIns="91425" lIns="91425" tIns="91425" anchor="b" anchorCtr="0"/>
          <a:lstStyle>
            <a:lvl1pPr>
              <a:spcBef>
                <a:spcPts val="0"/>
              </a:spcBef>
              <a:buNone/>
              <a:defRPr/>
            </a:lvl1pPr>
          </a:lstStyle>
          <a:p/>
        </p:txBody>
      </p:sp>
      <p:sp>
        <p:nvSpPr>
          <p:cNvPr id="29" name="Shape 29"/>
          <p:cNvSpPr txBox="1"/>
          <p:nvPr>
            <p:ph idx="1" type="body"/>
          </p:nvPr>
        </p:nvSpPr>
        <p:spPr>
          <a:xfrm>
            <a:off y="1833450" x="457171"/>
            <a:ext cy="3977699" cx="8228699"/>
          </a:xfrm>
          <a:prstGeom prst="rect">
            <a:avLst/>
          </a:prstGeom>
          <a:noFill/>
          <a:ln>
            <a:noFill/>
          </a:ln>
        </p:spPr>
        <p:txBody>
          <a:bodyPr bIns="91425" rIns="91425" lIns="91425" tIns="91425" anchor="t" anchorCtr="0"/>
          <a:lstStyle>
            <a:lvl1pPr>
              <a:spcBef>
                <a:spcPts val="0"/>
              </a:spcBef>
              <a:buNone/>
              <a:defRPr/>
            </a:lvl1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entered Text">
    <p:spTree>
      <p:nvGrpSpPr>
        <p:cNvPr id="30" name="Shape 30"/>
        <p:cNvGrpSpPr/>
        <p:nvPr/>
      </p:nvGrpSpPr>
      <p:grpSpPr>
        <a:xfrm>
          <a:off y="0" x="0"/>
          <a:ext cy="0" cx="0"/>
          <a:chOff y="0" x="0"/>
          <a:chExt cy="0" cx="0"/>
        </a:xfrm>
      </p:grpSpPr>
      <p:sp>
        <p:nvSpPr>
          <p:cNvPr id="31" name="Shape 31"/>
          <p:cNvSpPr txBox="1"/>
          <p:nvPr>
            <p:ph idx="1" type="subTitle"/>
          </p:nvPr>
        </p:nvSpPr>
        <p:spPr>
          <a:xfrm>
            <a:off y="599937" x="457171"/>
            <a:ext cy="5211300" cx="82286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itle, 2 Content">
    <p:spTree>
      <p:nvGrpSpPr>
        <p:cNvPr id="32" name="Shape 32"/>
        <p:cNvGrpSpPr/>
        <p:nvPr/>
      </p:nvGrpSpPr>
      <p:grpSpPr>
        <a:xfrm>
          <a:off y="0" x="0"/>
          <a:ext cy="0" cx="0"/>
          <a:chOff y="0" x="0"/>
          <a:chExt cy="0" cx="0"/>
        </a:xfrm>
      </p:grpSpPr>
      <p:sp>
        <p:nvSpPr>
          <p:cNvPr id="33" name="Shape 33"/>
          <p:cNvSpPr txBox="1"/>
          <p:nvPr>
            <p:ph type="title"/>
          </p:nvPr>
        </p:nvSpPr>
        <p:spPr>
          <a:xfrm>
            <a:off y="599937" x="457171"/>
            <a:ext cy="1145399" cx="8228699"/>
          </a:xfrm>
          <a:prstGeom prst="rect">
            <a:avLst/>
          </a:prstGeom>
          <a:noFill/>
          <a:ln>
            <a:noFill/>
          </a:ln>
        </p:spPr>
        <p:txBody>
          <a:bodyPr bIns="91425" rIns="91425" lIns="91425" tIns="91425" anchor="b" anchorCtr="0"/>
          <a:lstStyle>
            <a:lvl1pPr>
              <a:spcBef>
                <a:spcPts val="0"/>
              </a:spcBef>
              <a:buNone/>
              <a:defRPr/>
            </a:lvl1pPr>
          </a:lstStyle>
          <a:p/>
        </p:txBody>
      </p:sp>
      <p:sp>
        <p:nvSpPr>
          <p:cNvPr id="34" name="Shape 34"/>
          <p:cNvSpPr txBox="1"/>
          <p:nvPr>
            <p:ph idx="1" type="body"/>
          </p:nvPr>
        </p:nvSpPr>
        <p:spPr>
          <a:xfrm>
            <a:off y="1833450" x="457171"/>
            <a:ext cy="3977699" cx="4015200"/>
          </a:xfrm>
          <a:prstGeom prst="rect">
            <a:avLst/>
          </a:prstGeom>
          <a:noFill/>
          <a:ln>
            <a:noFill/>
          </a:ln>
        </p:spPr>
        <p:txBody>
          <a:bodyPr bIns="91425" rIns="91425" lIns="91425" tIns="91425" anchor="t" anchorCtr="0"/>
          <a:lstStyle>
            <a:lvl1pPr>
              <a:spcBef>
                <a:spcPts val="0"/>
              </a:spcBef>
              <a:buNone/>
              <a:defRPr/>
            </a:lvl1pPr>
          </a:lstStyle>
          <a:p/>
        </p:txBody>
      </p:sp>
      <p:sp>
        <p:nvSpPr>
          <p:cNvPr id="35" name="Shape 35"/>
          <p:cNvSpPr txBox="1"/>
          <p:nvPr>
            <p:ph idx="2" type="body"/>
          </p:nvPr>
        </p:nvSpPr>
        <p:spPr>
          <a:xfrm>
            <a:off y="1833450" x="4673274"/>
            <a:ext cy="3977699" cx="4015200"/>
          </a:xfrm>
          <a:prstGeom prst="rect">
            <a:avLst/>
          </a:prstGeom>
          <a:noFill/>
          <a:ln>
            <a:noFill/>
          </a:ln>
        </p:spPr>
        <p:txBody>
          <a:bodyPr bIns="91425" rIns="91425" lIns="91425" tIns="91425" anchor="t" anchorCtr="0"/>
          <a:lstStyle>
            <a:lvl1pPr>
              <a:spcBef>
                <a:spcPts val="0"/>
              </a:spcBef>
              <a:buNone/>
              <a:defRPr/>
            </a:lvl1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theme/theme1.xml" Type="http://schemas.openxmlformats.org/officeDocument/2006/relationships/theme" Id="rId10"/><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522199" cx="8229600"/>
          </a:xfrm>
          <a:prstGeom prst="rect">
            <a:avLst/>
          </a:prstGeom>
          <a:noFill/>
          <a:ln>
            <a:noFill/>
          </a:ln>
        </p:spPr>
        <p:txBody>
          <a:bodyPr bIns="91425" rIns="91425" lIns="91425" tIns="91425" anchor="b" anchorCtr="0"/>
          <a:lstStyle>
            <a:lvl1pPr rtl="0">
              <a:spcBef>
                <a:spcPts val="0"/>
              </a:spcBef>
              <a:buClr>
                <a:schemeClr val="lt1"/>
              </a:buClr>
              <a:buSzPct val="100000"/>
              <a:buNone/>
              <a:defRPr b="1" sz="4800">
                <a:solidFill>
                  <a:schemeClr val="lt1"/>
                </a:solidFill>
              </a:defRPr>
            </a:lvl1pPr>
            <a:lvl2pPr rtl="0">
              <a:spcBef>
                <a:spcPts val="0"/>
              </a:spcBef>
              <a:buClr>
                <a:schemeClr val="lt1"/>
              </a:buClr>
              <a:buSzPct val="100000"/>
              <a:buNone/>
              <a:defRPr b="1" sz="4800">
                <a:solidFill>
                  <a:schemeClr val="lt1"/>
                </a:solidFill>
              </a:defRPr>
            </a:lvl2pPr>
            <a:lvl3pPr rtl="0">
              <a:spcBef>
                <a:spcPts val="0"/>
              </a:spcBef>
              <a:buClr>
                <a:schemeClr val="lt1"/>
              </a:buClr>
              <a:buSzPct val="100000"/>
              <a:buNone/>
              <a:defRPr b="1" sz="4800">
                <a:solidFill>
                  <a:schemeClr val="lt1"/>
                </a:solidFill>
              </a:defRPr>
            </a:lvl3pPr>
            <a:lvl4pPr rtl="0">
              <a:spcBef>
                <a:spcPts val="0"/>
              </a:spcBef>
              <a:buClr>
                <a:schemeClr val="lt1"/>
              </a:buClr>
              <a:buSzPct val="100000"/>
              <a:buNone/>
              <a:defRPr b="1" sz="4800">
                <a:solidFill>
                  <a:schemeClr val="lt1"/>
                </a:solidFill>
              </a:defRPr>
            </a:lvl4pPr>
            <a:lvl5pPr rtl="0">
              <a:spcBef>
                <a:spcPts val="0"/>
              </a:spcBef>
              <a:buClr>
                <a:schemeClr val="lt1"/>
              </a:buClr>
              <a:buSzPct val="100000"/>
              <a:buNone/>
              <a:defRPr b="1" sz="4800">
                <a:solidFill>
                  <a:schemeClr val="lt1"/>
                </a:solidFill>
              </a:defRPr>
            </a:lvl5pPr>
            <a:lvl6pPr rtl="0">
              <a:spcBef>
                <a:spcPts val="0"/>
              </a:spcBef>
              <a:buClr>
                <a:schemeClr val="lt1"/>
              </a:buClr>
              <a:buSzPct val="100000"/>
              <a:buNone/>
              <a:defRPr b="1" sz="4800">
                <a:solidFill>
                  <a:schemeClr val="lt1"/>
                </a:solidFill>
              </a:defRPr>
            </a:lvl6pPr>
            <a:lvl7pPr rtl="0">
              <a:spcBef>
                <a:spcPts val="0"/>
              </a:spcBef>
              <a:buClr>
                <a:schemeClr val="lt1"/>
              </a:buClr>
              <a:buSzPct val="100000"/>
              <a:buNone/>
              <a:defRPr b="1" sz="4800">
                <a:solidFill>
                  <a:schemeClr val="lt1"/>
                </a:solidFill>
              </a:defRPr>
            </a:lvl7pPr>
            <a:lvl8pPr rtl="0">
              <a:spcBef>
                <a:spcPts val="0"/>
              </a:spcBef>
              <a:buClr>
                <a:schemeClr val="lt1"/>
              </a:buClr>
              <a:buSzPct val="100000"/>
              <a:buNone/>
              <a:defRPr b="1" sz="4800">
                <a:solidFill>
                  <a:schemeClr val="lt1"/>
                </a:solidFill>
              </a:defRPr>
            </a:lvl8pPr>
            <a:lvl9pPr rtl="0">
              <a:spcBef>
                <a:spcPts val="0"/>
              </a:spcBef>
              <a:buClr>
                <a:schemeClr val="lt1"/>
              </a:buClr>
              <a:buSzPct val="100000"/>
              <a:buNone/>
              <a:defRPr b="1" sz="4800">
                <a:solidFill>
                  <a:schemeClr val="lt1"/>
                </a:solidFill>
              </a:defRPr>
            </a:lvl9pPr>
          </a:lstStyle>
          <a:p/>
        </p:txBody>
      </p:sp>
      <p:sp>
        <p:nvSpPr>
          <p:cNvPr id="6" name="Shape 6"/>
          <p:cNvSpPr txBox="1"/>
          <p:nvPr>
            <p:ph idx="1" type="body"/>
          </p:nvPr>
        </p:nvSpPr>
        <p:spPr>
          <a:xfrm>
            <a:off y="1947332" x="457200"/>
            <a:ext cy="4620299" cx="8229600"/>
          </a:xfrm>
          <a:prstGeom prst="rect">
            <a:avLst/>
          </a:prstGeom>
          <a:noFill/>
          <a:ln>
            <a:noFill/>
          </a:ln>
        </p:spPr>
        <p:txBody>
          <a:bodyPr bIns="91425" rIns="91425" lIns="91425" tIns="91425" anchor="t" anchorCtr="0"/>
          <a:lstStyle>
            <a:lvl1pPr rtl="0">
              <a:spcBef>
                <a:spcPts val="600"/>
              </a:spcBef>
              <a:buClr>
                <a:schemeClr val="dk2"/>
              </a:buClr>
              <a:buSzPct val="100000"/>
              <a:defRPr sz="3000">
                <a:solidFill>
                  <a:schemeClr val="dk2"/>
                </a:solidFill>
              </a:defRPr>
            </a:lvl1pPr>
            <a:lvl2pPr rtl="0">
              <a:spcBef>
                <a:spcPts val="480"/>
              </a:spcBef>
              <a:buClr>
                <a:schemeClr val="dk2"/>
              </a:buClr>
              <a:buSzPct val="100000"/>
              <a:defRPr sz="2400">
                <a:solidFill>
                  <a:schemeClr val="dk2"/>
                </a:solidFill>
              </a:defRPr>
            </a:lvl2pPr>
            <a:lvl3pPr rtl="0">
              <a:spcBef>
                <a:spcPts val="480"/>
              </a:spcBef>
              <a:buClr>
                <a:schemeClr val="dk2"/>
              </a:buClr>
              <a:buSzPct val="100000"/>
              <a:defRPr sz="2400">
                <a:solidFill>
                  <a:schemeClr val="dk2"/>
                </a:solidFill>
              </a:defRPr>
            </a:lvl3pPr>
            <a:lvl4pPr rtl="0">
              <a:spcBef>
                <a:spcPts val="360"/>
              </a:spcBef>
              <a:buClr>
                <a:schemeClr val="dk2"/>
              </a:buClr>
              <a:buSzPct val="100000"/>
              <a:defRPr sz="1800">
                <a:solidFill>
                  <a:schemeClr val="dk2"/>
                </a:solidFill>
              </a:defRPr>
            </a:lvl4pPr>
            <a:lvl5pPr rtl="0">
              <a:spcBef>
                <a:spcPts val="360"/>
              </a:spcBef>
              <a:buClr>
                <a:schemeClr val="dk2"/>
              </a:buClr>
              <a:buSzPct val="100000"/>
              <a:defRPr sz="1800">
                <a:solidFill>
                  <a:schemeClr val="dk2"/>
                </a:solidFill>
              </a:defRPr>
            </a:lvl5pPr>
            <a:lvl6pPr rtl="0">
              <a:spcBef>
                <a:spcPts val="360"/>
              </a:spcBef>
              <a:buClr>
                <a:schemeClr val="dk2"/>
              </a:buClr>
              <a:buSzPct val="100000"/>
              <a:defRPr sz="1800">
                <a:solidFill>
                  <a:schemeClr val="dk2"/>
                </a:solidFill>
              </a:defRPr>
            </a:lvl6pPr>
            <a:lvl7pPr rtl="0">
              <a:spcBef>
                <a:spcPts val="360"/>
              </a:spcBef>
              <a:buClr>
                <a:schemeClr val="dk2"/>
              </a:buClr>
              <a:buSzPct val="100000"/>
              <a:defRPr sz="1800">
                <a:solidFill>
                  <a:schemeClr val="dk2"/>
                </a:solidFill>
              </a:defRPr>
            </a:lvl7pPr>
            <a:lvl8pPr rtl="0">
              <a:spcBef>
                <a:spcPts val="360"/>
              </a:spcBef>
              <a:buClr>
                <a:schemeClr val="dk2"/>
              </a:buClr>
              <a:buSzPct val="100000"/>
              <a:defRPr sz="1800">
                <a:solidFill>
                  <a:schemeClr val="dk2"/>
                </a:solidFill>
              </a:defRPr>
            </a:lvl8pPr>
            <a:lvl9pPr rtl="0">
              <a:spcBef>
                <a:spcPts val="360"/>
              </a:spcBef>
              <a:buClr>
                <a:schemeClr val="dk2"/>
              </a:buClr>
              <a:buSzPct val="100000"/>
              <a:defRPr sz="1800">
                <a:solidFill>
                  <a:schemeClr val="dk2"/>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7.png" Type="http://schemas.openxmlformats.org/officeDocument/2006/relationships/image" Id="rId3"/><Relationship Target="../media/image00.png" Type="http://schemas.openxmlformats.org/officeDocument/2006/relationships/image" Id="rId5"/></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4"/><Relationship Target="../media/image03.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4"/><Relationship Target="../media/image04.png" Type="http://schemas.openxmlformats.org/officeDocument/2006/relationships/image" Id="rId3"/><Relationship Target="../media/image18.png" Type="http://schemas.openxmlformats.org/officeDocument/2006/relationships/image" Id="rId6"/><Relationship Target="../media/image09.png" Type="http://schemas.openxmlformats.org/officeDocument/2006/relationships/image" Id="rId5"/></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10.png" Type="http://schemas.openxmlformats.org/officeDocument/2006/relationships/image" Id="rId4"/><Relationship Target="../media/image13.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 Target="../media/image15.png" Type="http://schemas.openxmlformats.org/officeDocument/2006/relationships/image" Id="rId4"/><Relationship Target="../media/image14.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 Target="../media/image08.jp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3.xml" Type="http://schemas.openxmlformats.org/officeDocument/2006/relationships/slideLayout" Id="rId1"/><Relationship Target="../media/image20.png" Type="http://schemas.openxmlformats.org/officeDocument/2006/relationships/image" Id="rId4"/><Relationship Target="../media/image17.png" Type="http://schemas.openxmlformats.org/officeDocument/2006/relationships/image" Id="rId3"/><Relationship Target="../media/image16.png" Type="http://schemas.openxmlformats.org/officeDocument/2006/relationships/image" Id="rId5"/></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media/image27.png" Type="http://schemas.openxmlformats.org/officeDocument/2006/relationships/image" Id="rId4"/><Relationship Target="../media/image22.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 Target="../media/image21.png" Type="http://schemas.openxmlformats.org/officeDocument/2006/relationships/image" Id="rId4"/><Relationship Target="../media/image19.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 Target="../media/image27.png" Type="http://schemas.openxmlformats.org/officeDocument/2006/relationships/image" Id="rId4"/><Relationship Target="../media/image24.png" Type="http://schemas.openxmlformats.org/officeDocument/2006/relationships/image" Id="rId3"/><Relationship Target="../media/image25.png" Type="http://schemas.openxmlformats.org/officeDocument/2006/relationships/image" Id="rId5"/></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 Target="../media/image23.png" Type="http://schemas.openxmlformats.org/officeDocument/2006/relationships/image" Id="rId4"/><Relationship Target="../media/image26.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 Target="http://download.sugarlabs.org/sources/sucrose/fructose/TurtleArt/" Type="http://schemas.openxmlformats.org/officeDocument/2006/relationships/hyperlink" TargetMode="External" Id="rId4"/><Relationship Target="http://constructingmodernknowledge.com/tcbook.pdf" Type="http://schemas.openxmlformats.org/officeDocument/2006/relationships/hyperlink" TargetMode="External" Id="rId3"/><Relationship Target="http://wiki.sugarlabs.org/images/1/13/Turtle_sensors.pdf" Type="http://schemas.openxmlformats.org/officeDocument/2006/relationships/hyperlink" TargetMode="External" Id="rId5"/></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 Target="../media/image28.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ctrTitle"/>
          </p:nvPr>
        </p:nvSpPr>
        <p:spPr>
          <a:xfrm>
            <a:off y="1421400" x="244925"/>
            <a:ext cy="2245499" cx="8213399"/>
          </a:xfrm>
          <a:prstGeom prst="rect">
            <a:avLst/>
          </a:prstGeom>
        </p:spPr>
        <p:txBody>
          <a:bodyPr bIns="91425" rIns="91425" lIns="91425" tIns="91425" anchor="b" anchorCtr="0">
            <a:noAutofit/>
          </a:bodyPr>
          <a:lstStyle/>
          <a:p>
            <a:pPr rtl="0" lvl="0">
              <a:spcBef>
                <a:spcPts val="0"/>
              </a:spcBef>
              <a:buClr>
                <a:schemeClr val="dk1"/>
              </a:buClr>
              <a:buSzPct val="32352"/>
              <a:buFont typeface="Arial"/>
              <a:buNone/>
            </a:pPr>
            <a:r>
              <a:rPr sz="3400" lang="es"/>
              <a:t>Formación en</a:t>
            </a:r>
          </a:p>
          <a:p>
            <a:pPr rtl="0" lvl="0">
              <a:spcBef>
                <a:spcPts val="0"/>
              </a:spcBef>
              <a:buClr>
                <a:schemeClr val="dk1"/>
              </a:buClr>
              <a:buSzPct val="32352"/>
              <a:buFont typeface="Arial"/>
              <a:buNone/>
            </a:pPr>
            <a:r>
              <a:rPr sz="3400" lang="es"/>
              <a:t>                  	ROBÓTICA EDUCATIVA</a:t>
            </a:r>
          </a:p>
          <a:p>
            <a:pPr>
              <a:spcBef>
                <a:spcPts val="0"/>
              </a:spcBef>
              <a:buNone/>
            </a:pPr>
            <a:r>
              <a:rPr sz="3400" lang="es"/>
              <a:t>                                      	para docentes</a:t>
            </a:r>
          </a:p>
        </p:txBody>
      </p:sp>
      <p:sp>
        <p:nvSpPr>
          <p:cNvPr id="38" name="Shape 38"/>
          <p:cNvSpPr txBox="1"/>
          <p:nvPr>
            <p:ph idx="1" type="subTitle"/>
          </p:nvPr>
        </p:nvSpPr>
        <p:spPr>
          <a:xfrm>
            <a:off y="4124476" x="685800"/>
            <a:ext cy="949799" cx="7772400"/>
          </a:xfrm>
          <a:prstGeom prst="rect">
            <a:avLst/>
          </a:prstGeom>
        </p:spPr>
        <p:txBody>
          <a:bodyPr bIns="91425" rIns="91425" lIns="91425" tIns="91425" anchor="ctr" anchorCtr="0">
            <a:noAutofit/>
          </a:bodyPr>
          <a:lstStyle/>
          <a:p>
            <a:pPr algn="ctr" rtl="0" lvl="0">
              <a:spcBef>
                <a:spcPts val="0"/>
              </a:spcBef>
              <a:buClr>
                <a:schemeClr val="dk1"/>
              </a:buClr>
              <a:buSzPct val="45833"/>
              <a:buFont typeface="Arial"/>
              <a:buNone/>
            </a:pPr>
            <a:r>
              <a:rPr sz="2400" lang="es"/>
              <a:t>Curso de Formación</a:t>
            </a:r>
          </a:p>
          <a:p>
            <a:pPr>
              <a:spcBef>
                <a:spcPts val="0"/>
              </a:spcBef>
              <a:buNone/>
            </a:pPr>
            <a:r>
              <a:rPr sz="2400" lang="es"/>
              <a:t>Facultad de Ingeniería - Universidad de la República</a:t>
            </a:r>
          </a:p>
        </p:txBody>
      </p:sp>
      <p:pic>
        <p:nvPicPr>
          <p:cNvPr id="39" name="Shape 39"/>
          <p:cNvPicPr preferRelativeResize="0"/>
          <p:nvPr/>
        </p:nvPicPr>
        <p:blipFill>
          <a:blip r:embed="rId3">
            <a:alphaModFix/>
          </a:blip>
          <a:stretch>
            <a:fillRect/>
          </a:stretch>
        </p:blipFill>
        <p:spPr>
          <a:xfrm>
            <a:off y="94350" x="6667425"/>
            <a:ext cy="1327050" cx="2457500"/>
          </a:xfrm>
          <a:prstGeom prst="rect">
            <a:avLst/>
          </a:prstGeom>
          <a:noFill/>
          <a:ln>
            <a:noFill/>
          </a:ln>
        </p:spPr>
      </p:pic>
      <p:sp>
        <p:nvSpPr>
          <p:cNvPr id="40" name="Shape 40"/>
          <p:cNvSpPr txBox="1"/>
          <p:nvPr/>
        </p:nvSpPr>
        <p:spPr>
          <a:xfrm>
            <a:off y="5648950" x="2585400"/>
            <a:ext cy="830099" cx="3973199"/>
          </a:xfrm>
          <a:prstGeom prst="rect">
            <a:avLst/>
          </a:prstGeom>
          <a:noFill/>
          <a:ln>
            <a:noFill/>
          </a:ln>
        </p:spPr>
        <p:txBody>
          <a:bodyPr bIns="91425" rIns="91425" lIns="91425" tIns="91425" anchor="t" anchorCtr="0">
            <a:noAutofit/>
          </a:bodyPr>
          <a:lstStyle/>
          <a:p>
            <a:pPr algn="ctr">
              <a:spcBef>
                <a:spcPts val="0"/>
              </a:spcBef>
              <a:buNone/>
            </a:pPr>
            <a:r>
              <a:rPr b="1" sz="1800" lang="es"/>
              <a:t>noviembre 2014</a:t>
            </a:r>
          </a:p>
        </p:txBody>
      </p:sp>
      <p:pic>
        <p:nvPicPr>
          <p:cNvPr id="41" name="Shape 41"/>
          <p:cNvPicPr preferRelativeResize="0"/>
          <p:nvPr/>
        </p:nvPicPr>
        <p:blipFill>
          <a:blip r:embed="rId4">
            <a:alphaModFix/>
          </a:blip>
          <a:stretch>
            <a:fillRect/>
          </a:stretch>
        </p:blipFill>
        <p:spPr>
          <a:xfrm>
            <a:off y="235400" x="4223625"/>
            <a:ext cy="590550" cx="914400"/>
          </a:xfrm>
          <a:prstGeom prst="rect">
            <a:avLst/>
          </a:prstGeom>
          <a:noFill/>
          <a:ln>
            <a:noFill/>
          </a:ln>
        </p:spPr>
      </p:pic>
      <p:pic>
        <p:nvPicPr>
          <p:cNvPr id="42" name="Shape 42"/>
          <p:cNvPicPr preferRelativeResize="0"/>
          <p:nvPr/>
        </p:nvPicPr>
        <p:blipFill>
          <a:blip r:embed="rId5">
            <a:alphaModFix/>
          </a:blip>
          <a:stretch>
            <a:fillRect/>
          </a:stretch>
        </p:blipFill>
        <p:spPr>
          <a:xfrm>
            <a:off y="240150" x="5229137"/>
            <a:ext cy="581025" cx="143827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type="title"/>
          </p:nvPr>
        </p:nvSpPr>
        <p:spPr>
          <a:xfrm>
            <a:off y="274637" x="457200"/>
            <a:ext cy="1521900" cx="8229600"/>
          </a:xfrm>
          <a:prstGeom prst="rect">
            <a:avLst/>
          </a:prstGeom>
        </p:spPr>
        <p:txBody>
          <a:bodyPr bIns="91425" rIns="91425" lIns="91425" tIns="91425" anchor="b" anchorCtr="0">
            <a:noAutofit/>
          </a:bodyPr>
          <a:lstStyle/>
          <a:p>
            <a:pPr rtl="0" lvl="0">
              <a:spcBef>
                <a:spcPts val="0"/>
              </a:spcBef>
              <a:buNone/>
            </a:pPr>
            <a:r>
              <a:rPr lang="es"/>
              <a:t>Una primera impresión Sugar</a:t>
            </a:r>
          </a:p>
        </p:txBody>
      </p:sp>
      <p:pic>
        <p:nvPicPr>
          <p:cNvPr id="97" name="Shape 97"/>
          <p:cNvPicPr preferRelativeResize="0"/>
          <p:nvPr/>
        </p:nvPicPr>
        <p:blipFill>
          <a:blip r:embed="rId3">
            <a:alphaModFix/>
          </a:blip>
          <a:stretch>
            <a:fillRect/>
          </a:stretch>
        </p:blipFill>
        <p:spPr>
          <a:xfrm>
            <a:off y="1978800" x="309775"/>
            <a:ext cy="4795035" cx="8524449"/>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7"/>
                                        </p:tgtEl>
                                        <p:attrNameLst>
                                          <p:attrName>style.visibility</p:attrName>
                                        </p:attrNameLst>
                                      </p:cBhvr>
                                      <p:to>
                                        <p:strVal val="visible"/>
                                      </p:to>
                                    </p:set>
                                    <p:animEffect transition="in" filter="fade">
                                      <p:cBhvr>
                                        <p:cTn dur="1000"/>
                                        <p:tgtEl>
                                          <p:spTgt spid="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274637" x="457200"/>
            <a:ext cy="1521900" cx="8229600"/>
          </a:xfrm>
          <a:prstGeom prst="rect">
            <a:avLst/>
          </a:prstGeom>
        </p:spPr>
        <p:txBody>
          <a:bodyPr bIns="91425" rIns="91425" lIns="91425" tIns="91425" anchor="b" anchorCtr="0">
            <a:noAutofit/>
          </a:bodyPr>
          <a:lstStyle/>
          <a:p>
            <a:pPr>
              <a:spcBef>
                <a:spcPts val="0"/>
              </a:spcBef>
              <a:buNone/>
            </a:pPr>
            <a:r>
              <a:rPr lang="es"/>
              <a:t>¿Dónde funciona?</a:t>
            </a:r>
          </a:p>
        </p:txBody>
      </p:sp>
      <p:sp>
        <p:nvSpPr>
          <p:cNvPr id="103" name="Shape 103"/>
          <p:cNvSpPr txBox="1"/>
          <p:nvPr>
            <p:ph idx="1" type="body"/>
          </p:nvPr>
        </p:nvSpPr>
        <p:spPr>
          <a:xfrm>
            <a:off y="1947332" x="457200"/>
            <a:ext cy="4620299" cx="8229600"/>
          </a:xfrm>
          <a:prstGeom prst="rect">
            <a:avLst/>
          </a:prstGeom>
        </p:spPr>
        <p:txBody>
          <a:bodyPr bIns="91425" rIns="91425" lIns="91425" tIns="91425" anchor="t" anchorCtr="0">
            <a:noAutofit/>
          </a:bodyPr>
          <a:lstStyle/>
          <a:p>
            <a:pPr algn="ctr" rtl="0" lvl="0">
              <a:spcBef>
                <a:spcPts val="0"/>
              </a:spcBef>
              <a:buNone/>
            </a:pPr>
            <a:r>
              <a:t/>
            </a:r>
            <a:endParaRPr/>
          </a:p>
          <a:p>
            <a:pPr algn="ctr" rtl="0" lvl="0">
              <a:spcBef>
                <a:spcPts val="0"/>
              </a:spcBef>
              <a:buNone/>
            </a:pPr>
            <a:r>
              <a:t/>
            </a:r>
            <a:endParaRPr/>
          </a:p>
          <a:p>
            <a:pPr algn="ctr" rtl="0" lvl="0">
              <a:spcBef>
                <a:spcPts val="0"/>
              </a:spcBef>
              <a:buNone/>
            </a:pPr>
            <a:r>
              <a:rPr lang="es"/>
              <a:t>En cualquier sistema </a:t>
            </a:r>
          </a:p>
          <a:p>
            <a:pPr algn="ctr">
              <a:spcBef>
                <a:spcPts val="0"/>
              </a:spcBef>
              <a:buNone/>
            </a:pPr>
            <a:r>
              <a:rPr lang="es"/>
              <a:t>GNU/Linux con python y GTK.</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274637" x="457200"/>
            <a:ext cy="1522000" cx="8229600"/>
          </a:xfrm>
          <a:prstGeom prst="rect">
            <a:avLst/>
          </a:prstGeom>
        </p:spPr>
        <p:txBody>
          <a:bodyPr bIns="91425" rIns="91425" lIns="91425" tIns="91425" anchor="b" anchorCtr="0">
            <a:noAutofit/>
          </a:bodyPr>
          <a:lstStyle/>
          <a:p>
            <a:pPr>
              <a:spcBef>
                <a:spcPts val="0"/>
              </a:spcBef>
              <a:buNone/>
            </a:pPr>
            <a:r>
              <a:rPr lang="es"/>
              <a:t>Elementos</a:t>
            </a:r>
          </a:p>
        </p:txBody>
      </p:sp>
      <p:pic>
        <p:nvPicPr>
          <p:cNvPr id="109" name="Shape 109"/>
          <p:cNvPicPr preferRelativeResize="0"/>
          <p:nvPr/>
        </p:nvPicPr>
        <p:blipFill>
          <a:blip r:embed="rId3">
            <a:alphaModFix/>
          </a:blip>
          <a:stretch>
            <a:fillRect/>
          </a:stretch>
        </p:blipFill>
        <p:spPr>
          <a:xfrm>
            <a:off y="2180574" x="861137"/>
            <a:ext cy="4270808" cx="7528375"/>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type="title"/>
          </p:nvPr>
        </p:nvSpPr>
        <p:spPr>
          <a:xfrm>
            <a:off y="501137" x="457200"/>
            <a:ext cy="1522000" cx="8229600"/>
          </a:xfrm>
          <a:prstGeom prst="rect">
            <a:avLst/>
          </a:prstGeom>
        </p:spPr>
        <p:txBody>
          <a:bodyPr bIns="91425" rIns="91425" lIns="91425" tIns="91425" anchor="b" anchorCtr="0">
            <a:noAutofit/>
          </a:bodyPr>
          <a:lstStyle/>
          <a:p>
            <a:pPr rtl="0" lvl="0" indent="0" marL="0">
              <a:lnSpc>
                <a:spcPct val="115000"/>
              </a:lnSpc>
              <a:spcBef>
                <a:spcPts val="0"/>
              </a:spcBef>
              <a:buNone/>
            </a:pPr>
            <a:r>
              <a:rPr lang="es">
                <a:solidFill>
                  <a:srgbClr val="FFFFFF"/>
                </a:solidFill>
              </a:rPr>
              <a:t>¿Cuáles son los elementos básicos de TurtleBlocks?</a:t>
            </a:r>
          </a:p>
        </p:txBody>
      </p:sp>
      <p:sp>
        <p:nvSpPr>
          <p:cNvPr id="115" name="Shape 115"/>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1727200">
              <a:lnSpc>
                <a:spcPct val="115000"/>
              </a:lnSpc>
              <a:spcBef>
                <a:spcPts val="0"/>
              </a:spcBef>
              <a:buNone/>
            </a:pPr>
            <a:r>
              <a:t/>
            </a:r>
            <a:endParaRPr b="1" sz="3600">
              <a:solidFill>
                <a:srgbClr val="000000"/>
              </a:solidFill>
            </a:endParaRPr>
          </a:p>
          <a:p>
            <a:pPr rtl="0" lvl="0" indent="1727200">
              <a:lnSpc>
                <a:spcPct val="115000"/>
              </a:lnSpc>
              <a:spcBef>
                <a:spcPts val="0"/>
              </a:spcBef>
              <a:buNone/>
            </a:pPr>
            <a:r>
              <a:t/>
            </a:r>
            <a:endParaRPr b="1" sz="3600">
              <a:solidFill>
                <a:srgbClr val="000000"/>
              </a:solidFill>
            </a:endParaRPr>
          </a:p>
          <a:p>
            <a:pPr algn="ctr" rtl="0" lvl="0" indent="0" marL="0">
              <a:lnSpc>
                <a:spcPct val="115000"/>
              </a:lnSpc>
              <a:spcBef>
                <a:spcPts val="0"/>
              </a:spcBef>
              <a:buClr>
                <a:schemeClr val="dk1"/>
              </a:buClr>
              <a:buSzPct val="25000"/>
              <a:buFont typeface="Arial"/>
              <a:buNone/>
            </a:pPr>
            <a:r>
              <a:rPr sz="4800" lang="es">
                <a:solidFill>
                  <a:srgbClr val="000000"/>
                </a:solidFill>
              </a:rPr>
              <a:t>La tortuga y los bloques.</a:t>
            </a:r>
          </a:p>
          <a:p>
            <a:pPr rtl="0" lvl="0" indent="1727200">
              <a:lnSpc>
                <a:spcPct val="115000"/>
              </a:lnSpc>
              <a:spcBef>
                <a:spcPts val="0"/>
              </a:spcBef>
              <a:buClr>
                <a:schemeClr val="dk1"/>
              </a:buClr>
              <a:buFont typeface="Arial"/>
              <a:buNone/>
            </a:pPr>
            <a:r>
              <a:t/>
            </a:r>
            <a:endParaRPr b="1" sz="3600">
              <a:solidFill>
                <a:srgbClr val="000000"/>
              </a:solidFill>
            </a:endParaRPr>
          </a:p>
          <a:p>
            <a:pPr>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274637" x="457200"/>
            <a:ext cy="1522199" cx="8229600"/>
          </a:xfrm>
          <a:prstGeom prst="rect">
            <a:avLst/>
          </a:prstGeom>
        </p:spPr>
        <p:txBody>
          <a:bodyPr bIns="91425" rIns="91425" lIns="91425" tIns="91425" anchor="b" anchorCtr="0">
            <a:noAutofit/>
          </a:bodyPr>
          <a:lstStyle/>
          <a:p>
            <a:pPr>
              <a:spcBef>
                <a:spcPts val="0"/>
              </a:spcBef>
              <a:buNone/>
            </a:pPr>
            <a:r>
              <a:rPr lang="es">
                <a:solidFill>
                  <a:srgbClr val="FFFFFF"/>
                </a:solidFill>
              </a:rPr>
              <a:t>TurtleBlocks - Tortuga</a:t>
            </a:r>
          </a:p>
        </p:txBody>
      </p:sp>
      <p:sp>
        <p:nvSpPr>
          <p:cNvPr id="121" name="Shape 121"/>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6350">
              <a:spcBef>
                <a:spcPts val="0"/>
              </a:spcBef>
              <a:buClr>
                <a:schemeClr val="dk1"/>
              </a:buClr>
              <a:buSzPct val="100000"/>
              <a:buFont typeface="Arial"/>
              <a:buChar char="•"/>
            </a:pPr>
            <a:r>
              <a:rPr sz="2900" lang="es">
                <a:solidFill>
                  <a:schemeClr val="dk1"/>
                </a:solidFill>
              </a:rPr>
              <a:t>En TurtleBlocks se trabaja con la tortuga.</a:t>
            </a:r>
          </a:p>
          <a:p>
            <a:pPr rtl="0" lvl="0" indent="6350">
              <a:spcBef>
                <a:spcPts val="0"/>
              </a:spcBef>
              <a:buClr>
                <a:schemeClr val="dk1"/>
              </a:buClr>
              <a:buSzPct val="100000"/>
              <a:buFont typeface="Arial"/>
              <a:buChar char="•"/>
            </a:pPr>
            <a:r>
              <a:rPr sz="2900" lang="es">
                <a:solidFill>
                  <a:schemeClr val="dk1"/>
                </a:solidFill>
              </a:rPr>
              <a:t>Tiene una ubicación</a:t>
            </a:r>
            <a:r>
              <a:rPr sz="2900" lang="es" i="1">
                <a:solidFill>
                  <a:schemeClr val="dk1"/>
                </a:solidFill>
              </a:rPr>
              <a:t> x</a:t>
            </a:r>
            <a:r>
              <a:rPr sz="2900" lang="es">
                <a:solidFill>
                  <a:schemeClr val="dk1"/>
                </a:solidFill>
              </a:rPr>
              <a:t> e </a:t>
            </a:r>
            <a:r>
              <a:rPr sz="2900" lang="es" i="1">
                <a:solidFill>
                  <a:schemeClr val="dk1"/>
                </a:solidFill>
              </a:rPr>
              <a:t>y</a:t>
            </a:r>
            <a:r>
              <a:rPr sz="2900" lang="es">
                <a:solidFill>
                  <a:schemeClr val="dk1"/>
                </a:solidFill>
              </a:rPr>
              <a:t> en el plano y una orientación.</a:t>
            </a:r>
          </a:p>
          <a:p>
            <a:pPr rtl="0" lvl="0" indent="6350">
              <a:spcBef>
                <a:spcPts val="0"/>
              </a:spcBef>
              <a:buClr>
                <a:schemeClr val="dk1"/>
              </a:buClr>
              <a:buSzPct val="100000"/>
              <a:buFont typeface="Arial"/>
              <a:buChar char="•"/>
            </a:pPr>
            <a:r>
              <a:rPr sz="2900" lang="es">
                <a:solidFill>
                  <a:schemeClr val="dk1"/>
                </a:solidFill>
              </a:rPr>
              <a:t>Para la orientación el norte es el 0 y su valor crece en sentido horario.</a:t>
            </a:r>
          </a:p>
          <a:p>
            <a:pPr rtl="0" lvl="0" indent="6350">
              <a:spcBef>
                <a:spcPts val="0"/>
              </a:spcBef>
              <a:buClr>
                <a:schemeClr val="dk1"/>
              </a:buClr>
              <a:buSzPct val="100000"/>
              <a:buFont typeface="Arial"/>
              <a:buChar char="•"/>
            </a:pPr>
            <a:r>
              <a:rPr sz="2900" lang="es">
                <a:solidFill>
                  <a:schemeClr val="dk1"/>
                </a:solidFill>
              </a:rPr>
              <a:t>La tortuga es comandada por programas.</a:t>
            </a:r>
          </a:p>
          <a:p>
            <a:pPr rtl="0" lvl="0" indent="6350">
              <a:spcBef>
                <a:spcPts val="0"/>
              </a:spcBef>
              <a:buClr>
                <a:schemeClr val="dk1"/>
              </a:buClr>
              <a:buSzPct val="100000"/>
              <a:buFont typeface="Arial"/>
              <a:buChar char="•"/>
            </a:pPr>
            <a:r>
              <a:rPr sz="2900" lang="es">
                <a:solidFill>
                  <a:schemeClr val="dk1"/>
                </a:solidFill>
              </a:rPr>
              <a:t>Acepta comandos de desplazamiento, rotación y otros.</a:t>
            </a:r>
          </a:p>
          <a:p>
            <a:pPr>
              <a:spcBef>
                <a:spcPts val="0"/>
              </a:spcBef>
              <a:buNone/>
            </a:pPr>
            <a:r>
              <a:t/>
            </a: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title"/>
          </p:nvPr>
        </p:nvSpPr>
        <p:spPr>
          <a:xfrm>
            <a:off y="274637" x="457200"/>
            <a:ext cy="1522199" cx="8229600"/>
          </a:xfrm>
          <a:prstGeom prst="rect">
            <a:avLst/>
          </a:prstGeom>
        </p:spPr>
        <p:txBody>
          <a:bodyPr bIns="91425" rIns="91425" lIns="91425" tIns="91425" anchor="b" anchorCtr="0">
            <a:noAutofit/>
          </a:bodyPr>
          <a:lstStyle/>
          <a:p>
            <a:pPr>
              <a:spcBef>
                <a:spcPts val="0"/>
              </a:spcBef>
              <a:buNone/>
            </a:pPr>
            <a:r>
              <a:rPr lang="es"/>
              <a:t>TurtleBlocks - Bloques</a:t>
            </a:r>
          </a:p>
        </p:txBody>
      </p:sp>
      <p:sp>
        <p:nvSpPr>
          <p:cNvPr id="127" name="Shape 127"/>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6350">
              <a:spcBef>
                <a:spcPts val="0"/>
              </a:spcBef>
              <a:buClr>
                <a:schemeClr val="dk1"/>
              </a:buClr>
              <a:buSzPct val="100000"/>
              <a:buFont typeface="Arial"/>
              <a:buChar char="•"/>
            </a:pPr>
            <a:r>
              <a:rPr sz="2900" lang="es">
                <a:solidFill>
                  <a:schemeClr val="dk1"/>
                </a:solidFill>
              </a:rPr>
              <a:t>Los bloques son los elementos con los que se construyen programas en TurtleBots.</a:t>
            </a:r>
          </a:p>
          <a:p>
            <a:pPr rtl="0" lvl="0" indent="6350">
              <a:spcBef>
                <a:spcPts val="0"/>
              </a:spcBef>
              <a:buClr>
                <a:schemeClr val="dk1"/>
              </a:buClr>
              <a:buSzPct val="100000"/>
              <a:buFont typeface="Arial"/>
              <a:buChar char="•"/>
            </a:pPr>
            <a:r>
              <a:rPr sz="2900" lang="es">
                <a:solidFill>
                  <a:schemeClr val="dk1"/>
                </a:solidFill>
              </a:rPr>
              <a:t>Los bloques se encastran entre sí.</a:t>
            </a:r>
          </a:p>
          <a:p>
            <a:pPr rtl="0" lvl="0" indent="6350">
              <a:spcBef>
                <a:spcPts val="0"/>
              </a:spcBef>
              <a:buClr>
                <a:schemeClr val="dk1"/>
              </a:buClr>
              <a:buSzPct val="100000"/>
              <a:buFont typeface="Arial"/>
              <a:buChar char="•"/>
            </a:pPr>
            <a:r>
              <a:rPr sz="2900" lang="es">
                <a:solidFill>
                  <a:schemeClr val="dk1"/>
                </a:solidFill>
              </a:rPr>
              <a:t>Existen diferentes tipos de bloque, siendo los principales los </a:t>
            </a:r>
            <a:r>
              <a:rPr b="1" sz="2900" lang="es">
                <a:solidFill>
                  <a:schemeClr val="dk1"/>
                </a:solidFill>
              </a:rPr>
              <a:t>comandos</a:t>
            </a:r>
            <a:r>
              <a:rPr sz="2900" lang="es">
                <a:solidFill>
                  <a:schemeClr val="dk1"/>
                </a:solidFill>
              </a:rPr>
              <a:t>, los </a:t>
            </a:r>
            <a:r>
              <a:rPr b="1" sz="2900" lang="es">
                <a:solidFill>
                  <a:schemeClr val="dk1"/>
                </a:solidFill>
              </a:rPr>
              <a:t>valores</a:t>
            </a:r>
            <a:r>
              <a:rPr sz="2900" lang="es">
                <a:solidFill>
                  <a:schemeClr val="dk1"/>
                </a:solidFill>
              </a:rPr>
              <a:t> y los de </a:t>
            </a:r>
            <a:r>
              <a:rPr b="1" sz="2900" lang="es">
                <a:solidFill>
                  <a:schemeClr val="dk1"/>
                </a:solidFill>
              </a:rPr>
              <a:t>ejecución</a:t>
            </a:r>
            <a:r>
              <a:rPr sz="2900" lang="es">
                <a:solidFill>
                  <a:schemeClr val="dk1"/>
                </a:solidFill>
              </a:rPr>
              <a:t>.</a:t>
            </a:r>
          </a:p>
          <a:p>
            <a:pPr rtl="0" lvl="0" indent="6350">
              <a:spcBef>
                <a:spcPts val="0"/>
              </a:spcBef>
              <a:buClr>
                <a:schemeClr val="dk1"/>
              </a:buClr>
              <a:buSzPct val="100000"/>
              <a:buFont typeface="Arial"/>
              <a:buChar char="•"/>
            </a:pPr>
            <a:r>
              <a:rPr sz="2900" lang="es">
                <a:solidFill>
                  <a:schemeClr val="dk1"/>
                </a:solidFill>
              </a:rPr>
              <a:t>No se pueden encastrar dos bloques que no calzan.</a:t>
            </a:r>
          </a:p>
          <a:p>
            <a:pPr rtl="0" lvl="0" indent="6350">
              <a:spcBef>
                <a:spcPts val="0"/>
              </a:spcBef>
              <a:buClr>
                <a:schemeClr val="dk1"/>
              </a:buClr>
              <a:buSzPct val="100000"/>
              <a:buFont typeface="Arial"/>
              <a:buChar char="•"/>
            </a:pPr>
            <a:r>
              <a:rPr sz="2900" lang="es">
                <a:solidFill>
                  <a:schemeClr val="dk1"/>
                </a:solidFill>
              </a:rPr>
              <a:t>Los bloques reducen los errores de tipo al programar.</a:t>
            </a:r>
          </a:p>
          <a:p>
            <a:pPr rtl="0" lvl="0" indent="6350">
              <a:spcBef>
                <a:spcPts val="0"/>
              </a:spcBef>
              <a:buClr>
                <a:schemeClr val="dk1"/>
              </a:buClr>
              <a:buSzPct val="100000"/>
              <a:buFont typeface="Arial"/>
              <a:buChar char="•"/>
            </a:pPr>
            <a:r>
              <a:rPr sz="2900" lang="es">
                <a:solidFill>
                  <a:schemeClr val="dk1"/>
                </a:solidFill>
              </a:rPr>
              <a:t>Facilitan la comprensión del código.</a:t>
            </a:r>
          </a:p>
          <a:p>
            <a:pPr>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274637" x="457200"/>
            <a:ext cy="1522000" cx="8229600"/>
          </a:xfrm>
          <a:prstGeom prst="rect">
            <a:avLst/>
          </a:prstGeom>
        </p:spPr>
        <p:txBody>
          <a:bodyPr bIns="91425" rIns="91425" lIns="91425" tIns="91425" anchor="b" anchorCtr="0">
            <a:noAutofit/>
          </a:bodyPr>
          <a:lstStyle/>
          <a:p>
            <a:pPr>
              <a:spcBef>
                <a:spcPts val="0"/>
              </a:spcBef>
              <a:buNone/>
            </a:pPr>
            <a:r>
              <a:rPr lang="es"/>
              <a:t>Bloques</a:t>
            </a:r>
          </a:p>
        </p:txBody>
      </p:sp>
      <p:sp>
        <p:nvSpPr>
          <p:cNvPr id="133" name="Shape 133"/>
          <p:cNvSpPr txBox="1"/>
          <p:nvPr>
            <p:ph idx="1" type="body"/>
          </p:nvPr>
        </p:nvSpPr>
        <p:spPr>
          <a:xfrm>
            <a:off y="1947332" x="457200"/>
            <a:ext cy="2640399" cx="8229600"/>
          </a:xfrm>
          <a:prstGeom prst="rect">
            <a:avLst/>
          </a:prstGeom>
        </p:spPr>
        <p:txBody>
          <a:bodyPr bIns="91425" rIns="91425" lIns="91425" tIns="91425" anchor="t" anchorCtr="0">
            <a:noAutofit/>
          </a:bodyPr>
          <a:lstStyle/>
          <a:p>
            <a:pPr rtl="0" lvl="0" indent="-381000" marL="457200">
              <a:lnSpc>
                <a:spcPct val="115000"/>
              </a:lnSpc>
              <a:spcBef>
                <a:spcPts val="0"/>
              </a:spcBef>
              <a:buClr>
                <a:schemeClr val="dk2"/>
              </a:buClr>
              <a:buSzPct val="100000"/>
              <a:buFont typeface="Arial"/>
              <a:buChar char="●"/>
            </a:pPr>
            <a:r>
              <a:rPr sz="2400" lang="es">
                <a:solidFill>
                  <a:srgbClr val="000000"/>
                </a:solidFill>
              </a:rPr>
              <a:t>Algunos bloques aceptan parámetros. Los parámetros van en los encastres del lado derecho del bloque.</a:t>
            </a:r>
          </a:p>
          <a:p>
            <a:pPr rtl="0" lvl="0" indent="-381000" marL="457200">
              <a:lnSpc>
                <a:spcPct val="115000"/>
              </a:lnSpc>
              <a:spcBef>
                <a:spcPts val="0"/>
              </a:spcBef>
              <a:buClr>
                <a:schemeClr val="dk2"/>
              </a:buClr>
              <a:buSzPct val="100000"/>
              <a:buFont typeface="Arial"/>
              <a:buChar char="●"/>
            </a:pPr>
            <a:r>
              <a:rPr sz="2400" lang="es">
                <a:solidFill>
                  <a:srgbClr val="000000"/>
                </a:solidFill>
              </a:rPr>
              <a:t>Los bloques pueden devolver valores. Son encastres del lado izquierdo.</a:t>
            </a:r>
          </a:p>
          <a:p>
            <a:pPr rtl="0" lvl="0" indent="-381000" marL="457200">
              <a:lnSpc>
                <a:spcPct val="115000"/>
              </a:lnSpc>
              <a:spcBef>
                <a:spcPts val="0"/>
              </a:spcBef>
              <a:buClr>
                <a:schemeClr val="dk2"/>
              </a:buClr>
              <a:buSzPct val="100000"/>
              <a:buFont typeface="Arial"/>
              <a:buChar char="●"/>
            </a:pPr>
            <a:r>
              <a:rPr sz="2400" lang="es">
                <a:solidFill>
                  <a:srgbClr val="000000"/>
                </a:solidFill>
              </a:rPr>
              <a:t>Si son instrucciones, tienen conectores arriba y abajo. Sino, son operaciones o valores.</a:t>
            </a:r>
          </a:p>
          <a:p>
            <a:pPr rtl="0" lvl="0" indent="1727200">
              <a:lnSpc>
                <a:spcPct val="115000"/>
              </a:lnSpc>
              <a:spcBef>
                <a:spcPts val="0"/>
              </a:spcBef>
              <a:buClr>
                <a:schemeClr val="dk1"/>
              </a:buClr>
              <a:buFont typeface="Arial"/>
              <a:buNone/>
            </a:pPr>
            <a:r>
              <a:t/>
            </a:r>
            <a:endParaRPr b="1" sz="2400">
              <a:solidFill>
                <a:srgbClr val="000000"/>
              </a:solidFill>
            </a:endParaRPr>
          </a:p>
          <a:p>
            <a:pPr>
              <a:spcBef>
                <a:spcPts val="0"/>
              </a:spcBef>
              <a:buNone/>
            </a:pPr>
            <a:r>
              <a:t/>
            </a:r>
            <a:endParaRPr/>
          </a:p>
        </p:txBody>
      </p:sp>
      <p:pic>
        <p:nvPicPr>
          <p:cNvPr id="134" name="Shape 134"/>
          <p:cNvPicPr preferRelativeResize="0"/>
          <p:nvPr/>
        </p:nvPicPr>
        <p:blipFill>
          <a:blip r:embed="rId3">
            <a:alphaModFix/>
          </a:blip>
          <a:stretch>
            <a:fillRect/>
          </a:stretch>
        </p:blipFill>
        <p:spPr>
          <a:xfrm>
            <a:off y="4738433" x="1493050"/>
            <a:ext cy="1336974" cx="2343149"/>
          </a:xfrm>
          <a:prstGeom prst="rect">
            <a:avLst/>
          </a:prstGeom>
          <a:noFill/>
          <a:ln>
            <a:noFill/>
          </a:ln>
        </p:spPr>
      </p:pic>
      <p:pic>
        <p:nvPicPr>
          <p:cNvPr id="135" name="Shape 135"/>
          <p:cNvPicPr preferRelativeResize="0"/>
          <p:nvPr/>
        </p:nvPicPr>
        <p:blipFill>
          <a:blip r:embed="rId4">
            <a:alphaModFix/>
          </a:blip>
          <a:stretch>
            <a:fillRect/>
          </a:stretch>
        </p:blipFill>
        <p:spPr>
          <a:xfrm>
            <a:off y="4464134" x="6513600"/>
            <a:ext cy="1885549" cx="1365791"/>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p:cNvSpPr txBox="1"/>
          <p:nvPr/>
        </p:nvSpPr>
        <p:spPr>
          <a:xfrm>
            <a:off y="1197262" x="314468"/>
            <a:ext cy="4526400" cx="8228699"/>
          </a:xfrm>
          <a:prstGeom prst="rect">
            <a:avLst/>
          </a:prstGeom>
          <a:noFill/>
          <a:ln>
            <a:noFill/>
          </a:ln>
        </p:spPr>
        <p:txBody>
          <a:bodyPr bIns="0" rIns="0" lIns="0" tIns="0" anchor="t" anchorCtr="0">
            <a:noAutofit/>
          </a:bodyPr>
          <a:lstStyle/>
          <a:p>
            <a:pPr algn="l" rtl="0" lvl="0" marR="0" indent="6350" marL="0">
              <a:spcBef>
                <a:spcPts val="0"/>
              </a:spcBef>
              <a:buClr>
                <a:srgbClr val="000000"/>
              </a:buClr>
              <a:buFont typeface="Arial"/>
              <a:buChar char="•"/>
            </a:pPr>
            <a:r>
              <a:t/>
            </a:r>
            <a:endParaRPr strike="noStrike" u="none" b="0" cap="none" baseline="0" sz="1600" i="0"/>
          </a:p>
        </p:txBody>
      </p:sp>
      <p:sp>
        <p:nvSpPr>
          <p:cNvPr id="141" name="Shape 141"/>
          <p:cNvSpPr/>
          <p:nvPr/>
        </p:nvSpPr>
        <p:spPr>
          <a:xfrm>
            <a:off y="3035938" x="391861"/>
            <a:ext cy="426000" cx="897899"/>
          </a:xfrm>
          <a:prstGeom prst="rect">
            <a:avLst/>
          </a:prstGeom>
          <a:noFill/>
          <a:ln>
            <a:noFill/>
          </a:ln>
        </p:spPr>
        <p:txBody>
          <a:bodyPr bIns="82925" rIns="82925" lIns="82925" tIns="82925" anchor="ctr" anchorCtr="0">
            <a:noAutofit/>
          </a:bodyPr>
          <a:lstStyle/>
          <a:p>
            <a:pPr>
              <a:spcBef>
                <a:spcPts val="0"/>
              </a:spcBef>
              <a:buNone/>
            </a:pPr>
            <a:r>
              <a:t/>
            </a:r>
            <a:endParaRPr/>
          </a:p>
        </p:txBody>
      </p:sp>
      <p:sp>
        <p:nvSpPr>
          <p:cNvPr id="142" name="Shape 142"/>
          <p:cNvSpPr/>
          <p:nvPr/>
        </p:nvSpPr>
        <p:spPr>
          <a:xfrm>
            <a:off y="3677678" x="560035"/>
            <a:ext cy="437399" cx="713400"/>
          </a:xfrm>
          <a:prstGeom prst="rect">
            <a:avLst/>
          </a:prstGeom>
          <a:noFill/>
          <a:ln>
            <a:noFill/>
          </a:ln>
        </p:spPr>
        <p:txBody>
          <a:bodyPr bIns="82925" rIns="82925" lIns="82925" tIns="82925" anchor="ctr" anchorCtr="0">
            <a:noAutofit/>
          </a:bodyPr>
          <a:lstStyle/>
          <a:p>
            <a:pPr>
              <a:spcBef>
                <a:spcPts val="0"/>
              </a:spcBef>
              <a:buNone/>
            </a:pPr>
            <a:r>
              <a:t/>
            </a:r>
            <a:endParaRPr/>
          </a:p>
        </p:txBody>
      </p:sp>
      <p:sp>
        <p:nvSpPr>
          <p:cNvPr id="143" name="Shape 143"/>
          <p:cNvSpPr/>
          <p:nvPr/>
        </p:nvSpPr>
        <p:spPr>
          <a:xfrm>
            <a:off y="4964099" x="408188"/>
            <a:ext cy="437399" cx="897899"/>
          </a:xfrm>
          <a:prstGeom prst="rect">
            <a:avLst/>
          </a:prstGeom>
          <a:noFill/>
          <a:ln>
            <a:noFill/>
          </a:ln>
        </p:spPr>
        <p:txBody>
          <a:bodyPr bIns="82925" rIns="82925" lIns="82925" tIns="82925" anchor="ctr" anchorCtr="0">
            <a:noAutofit/>
          </a:bodyPr>
          <a:lstStyle/>
          <a:p>
            <a:pPr>
              <a:spcBef>
                <a:spcPts val="0"/>
              </a:spcBef>
              <a:buNone/>
            </a:pPr>
            <a:r>
              <a:t/>
            </a:r>
            <a:endParaRPr/>
          </a:p>
        </p:txBody>
      </p:sp>
      <p:sp>
        <p:nvSpPr>
          <p:cNvPr id="144" name="Shape 144"/>
          <p:cNvSpPr/>
          <p:nvPr/>
        </p:nvSpPr>
        <p:spPr>
          <a:xfrm>
            <a:off y="4307989" x="391861"/>
            <a:ext cy="460200" cx="897899"/>
          </a:xfrm>
          <a:prstGeom prst="rect">
            <a:avLst/>
          </a:prstGeom>
          <a:noFill/>
          <a:ln>
            <a:noFill/>
          </a:ln>
        </p:spPr>
        <p:txBody>
          <a:bodyPr bIns="82925" rIns="82925" lIns="82925" tIns="82925" anchor="ctr" anchorCtr="0">
            <a:noAutofit/>
          </a:bodyPr>
          <a:lstStyle/>
          <a:p>
            <a:pPr>
              <a:spcBef>
                <a:spcPts val="0"/>
              </a:spcBef>
              <a:buNone/>
            </a:pPr>
            <a:r>
              <a:t/>
            </a:r>
            <a:endParaRPr/>
          </a:p>
        </p:txBody>
      </p:sp>
      <p:sp>
        <p:nvSpPr>
          <p:cNvPr id="145" name="Shape 145"/>
          <p:cNvSpPr txBox="1"/>
          <p:nvPr/>
        </p:nvSpPr>
        <p:spPr>
          <a:xfrm>
            <a:off y="3660070" x="1371514"/>
            <a:ext cy="546299" cx="3384899"/>
          </a:xfrm>
          <a:prstGeom prst="rect">
            <a:avLst/>
          </a:prstGeom>
          <a:noFill/>
          <a:ln>
            <a:noFill/>
          </a:ln>
        </p:spPr>
        <p:txBody>
          <a:bodyPr bIns="40825" rIns="81650" lIns="81650" tIns="40825" anchor="t" anchorCtr="0">
            <a:noAutofit/>
          </a:bodyPr>
          <a:lstStyle/>
          <a:p>
            <a:pPr rtl="0" lvl="0">
              <a:spcBef>
                <a:spcPts val="0"/>
              </a:spcBef>
              <a:buNone/>
            </a:pPr>
            <a:r>
              <a:rPr strike="noStrike" u="none" b="0" cap="none" baseline="0" sz="1600" lang="es" i="0"/>
              <a:t>Mueve la tortuga hacia delante</a:t>
            </a:r>
            <a:br>
              <a:rPr strike="noStrike" u="none" b="0" cap="none" baseline="0" sz="1600" lang="es" i="0"/>
            </a:br>
            <a:r>
              <a:rPr strike="noStrike" u="none" b="0" cap="none" baseline="0" sz="1600" lang="es" i="0"/>
              <a:t>la distancia dada. Acepta números.</a:t>
            </a:r>
          </a:p>
        </p:txBody>
      </p:sp>
      <p:sp>
        <p:nvSpPr>
          <p:cNvPr id="146" name="Shape 146"/>
          <p:cNvSpPr txBox="1"/>
          <p:nvPr/>
        </p:nvSpPr>
        <p:spPr>
          <a:xfrm>
            <a:off y="4352192" x="1371514"/>
            <a:ext cy="546299" cx="3384899"/>
          </a:xfrm>
          <a:prstGeom prst="rect">
            <a:avLst/>
          </a:prstGeom>
          <a:noFill/>
          <a:ln>
            <a:noFill/>
          </a:ln>
        </p:spPr>
        <p:txBody>
          <a:bodyPr bIns="40825" rIns="81650" lIns="81650" tIns="40825" anchor="t" anchorCtr="0">
            <a:noAutofit/>
          </a:bodyPr>
          <a:lstStyle/>
          <a:p>
            <a:pPr rtl="0" lvl="0">
              <a:spcBef>
                <a:spcPts val="0"/>
              </a:spcBef>
              <a:buNone/>
            </a:pPr>
            <a:r>
              <a:rPr strike="noStrike" u="none" b="0" cap="none" baseline="0" sz="1600" lang="es" i="0"/>
              <a:t>Mueve la tortuga hacia atrás</a:t>
            </a:r>
            <a:br>
              <a:rPr strike="noStrike" u="none" b="0" cap="none" baseline="0" sz="1600" lang="es" i="0"/>
            </a:br>
            <a:r>
              <a:rPr strike="noStrike" u="none" b="0" cap="none" baseline="0" sz="1600" lang="es" i="0"/>
              <a:t>la distancia dada. Acepta números.</a:t>
            </a:r>
          </a:p>
        </p:txBody>
      </p:sp>
      <p:sp>
        <p:nvSpPr>
          <p:cNvPr id="147" name="Shape 147"/>
          <p:cNvSpPr txBox="1"/>
          <p:nvPr/>
        </p:nvSpPr>
        <p:spPr>
          <a:xfrm>
            <a:off y="5044332" x="1371514"/>
            <a:ext cy="546299" cx="4327800"/>
          </a:xfrm>
          <a:prstGeom prst="rect">
            <a:avLst/>
          </a:prstGeom>
          <a:noFill/>
          <a:ln>
            <a:noFill/>
          </a:ln>
        </p:spPr>
        <p:txBody>
          <a:bodyPr bIns="40825" rIns="81650" lIns="81650" tIns="40825" anchor="t" anchorCtr="0">
            <a:noAutofit/>
          </a:bodyPr>
          <a:lstStyle/>
          <a:p>
            <a:pPr rtl="0" lvl="0">
              <a:spcBef>
                <a:spcPts val="0"/>
              </a:spcBef>
              <a:buNone/>
            </a:pPr>
            <a:r>
              <a:rPr strike="noStrike" u="none" b="0" cap="none" baseline="0" sz="1600" lang="es" i="0"/>
              <a:t>Gira en sentido anti-horario la tortuga</a:t>
            </a:r>
            <a:br>
              <a:rPr strike="noStrike" u="none" b="0" cap="none" baseline="0" sz="1600" lang="es" i="0"/>
            </a:br>
            <a:r>
              <a:rPr strike="noStrike" u="none" b="0" cap="none" baseline="0" sz="1600" lang="es" i="0"/>
              <a:t>la cantidad de grados dada. Acepta números.</a:t>
            </a:r>
          </a:p>
        </p:txBody>
      </p:sp>
      <p:sp>
        <p:nvSpPr>
          <p:cNvPr id="148" name="Shape 148"/>
          <p:cNvSpPr txBox="1"/>
          <p:nvPr/>
        </p:nvSpPr>
        <p:spPr>
          <a:xfrm>
            <a:off y="5723654" x="1371516"/>
            <a:ext cy="546299" cx="4327800"/>
          </a:xfrm>
          <a:prstGeom prst="rect">
            <a:avLst/>
          </a:prstGeom>
          <a:noFill/>
          <a:ln>
            <a:noFill/>
          </a:ln>
        </p:spPr>
        <p:txBody>
          <a:bodyPr bIns="40825" rIns="81650" lIns="81650" tIns="40825" anchor="t" anchorCtr="0">
            <a:noAutofit/>
          </a:bodyPr>
          <a:lstStyle/>
          <a:p>
            <a:pPr rtl="0" lvl="0">
              <a:spcBef>
                <a:spcPts val="0"/>
              </a:spcBef>
              <a:buNone/>
            </a:pPr>
            <a:r>
              <a:rPr strike="noStrike" u="none" b="0" cap="none" baseline="0" sz="1600" lang="es" i="0"/>
              <a:t>Gira en sentido horario la tortuga</a:t>
            </a:r>
            <a:br>
              <a:rPr strike="noStrike" u="none" b="0" cap="none" baseline="0" sz="1600" lang="es" i="0"/>
            </a:br>
            <a:r>
              <a:rPr strike="noStrike" u="none" b="0" cap="none" baseline="0" sz="1600" lang="es" i="0"/>
              <a:t>la cantidad de grados dada. Acepta números.</a:t>
            </a:r>
          </a:p>
        </p:txBody>
      </p:sp>
      <p:sp>
        <p:nvSpPr>
          <p:cNvPr id="149" name="Shape 149"/>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spcBef>
                <a:spcPts val="0"/>
              </a:spcBef>
              <a:buNone/>
            </a:pPr>
            <a:r>
              <a:rPr lang="es"/>
              <a:t>Comandos de movimiento relativo de la tortuga </a:t>
            </a:r>
          </a:p>
        </p:txBody>
      </p:sp>
      <p:sp>
        <p:nvSpPr>
          <p:cNvPr id="150" name="Shape 150"/>
          <p:cNvSpPr txBox="1"/>
          <p:nvPr>
            <p:ph idx="1" type="body"/>
          </p:nvPr>
        </p:nvSpPr>
        <p:spPr>
          <a:xfrm>
            <a:off y="2089307" x="560025"/>
            <a:ext cy="4620299" cx="8229600"/>
          </a:xfrm>
          <a:prstGeom prst="rect">
            <a:avLst/>
          </a:prstGeom>
        </p:spPr>
        <p:txBody>
          <a:bodyPr bIns="91425" rIns="91425" lIns="91425" tIns="91425" anchor="t" anchorCtr="0">
            <a:noAutofit/>
          </a:bodyPr>
          <a:lstStyle/>
          <a:p>
            <a:pPr rtl="0" lvl="0">
              <a:spcBef>
                <a:spcPts val="0"/>
              </a:spcBef>
              <a:buNone/>
            </a:pPr>
            <a:r>
              <a:t/>
            </a:r>
            <a:endParaRPr sz="1600">
              <a:solidFill>
                <a:schemeClr val="dk1"/>
              </a:solidFill>
            </a:endParaRPr>
          </a:p>
          <a:p>
            <a:pPr rtl="0" lvl="0">
              <a:spcBef>
                <a:spcPts val="0"/>
              </a:spcBef>
              <a:buNone/>
            </a:pPr>
            <a:r>
              <a:rPr sz="2900" lang="es">
                <a:solidFill>
                  <a:schemeClr val="dk1"/>
                </a:solidFill>
              </a:rPr>
              <a:t>Los bloques de esta paleta agrupan parte de las acciones que toma la tortuga.</a:t>
            </a:r>
          </a:p>
          <a:p>
            <a:pPr rtl="0" lvl="0">
              <a:spcBef>
                <a:spcPts val="0"/>
              </a:spcBef>
              <a:buNone/>
            </a:pPr>
            <a:r>
              <a:t/>
            </a:r>
            <a:endParaRPr/>
          </a:p>
        </p:txBody>
      </p:sp>
      <p:pic>
        <p:nvPicPr>
          <p:cNvPr id="151" name="Shape 151"/>
          <p:cNvPicPr preferRelativeResize="0"/>
          <p:nvPr/>
        </p:nvPicPr>
        <p:blipFill>
          <a:blip r:embed="rId3">
            <a:alphaModFix/>
          </a:blip>
          <a:stretch>
            <a:fillRect/>
          </a:stretch>
        </p:blipFill>
        <p:spPr>
          <a:xfrm>
            <a:off y="3657000" x="5965975"/>
            <a:ext cy="552450" cx="2028825"/>
          </a:xfrm>
          <a:prstGeom prst="rect">
            <a:avLst/>
          </a:prstGeom>
          <a:noFill/>
          <a:ln>
            <a:noFill/>
          </a:ln>
        </p:spPr>
      </p:pic>
      <p:pic>
        <p:nvPicPr>
          <p:cNvPr id="152" name="Shape 152"/>
          <p:cNvPicPr preferRelativeResize="0"/>
          <p:nvPr/>
        </p:nvPicPr>
        <p:blipFill>
          <a:blip r:embed="rId4">
            <a:alphaModFix/>
          </a:blip>
          <a:stretch>
            <a:fillRect/>
          </a:stretch>
        </p:blipFill>
        <p:spPr>
          <a:xfrm>
            <a:off y="4352200" x="5965975"/>
            <a:ext cy="457200" cx="1876425"/>
          </a:xfrm>
          <a:prstGeom prst="rect">
            <a:avLst/>
          </a:prstGeom>
          <a:noFill/>
          <a:ln>
            <a:noFill/>
          </a:ln>
        </p:spPr>
      </p:pic>
      <p:pic>
        <p:nvPicPr>
          <p:cNvPr id="153" name="Shape 153"/>
          <p:cNvPicPr preferRelativeResize="0"/>
          <p:nvPr/>
        </p:nvPicPr>
        <p:blipFill>
          <a:blip r:embed="rId5">
            <a:alphaModFix/>
          </a:blip>
          <a:stretch>
            <a:fillRect/>
          </a:stretch>
        </p:blipFill>
        <p:spPr>
          <a:xfrm>
            <a:off y="5753912" x="5961200"/>
            <a:ext cy="485775" cx="2038350"/>
          </a:xfrm>
          <a:prstGeom prst="rect">
            <a:avLst/>
          </a:prstGeom>
          <a:noFill/>
          <a:ln>
            <a:noFill/>
          </a:ln>
        </p:spPr>
      </p:pic>
      <p:pic>
        <p:nvPicPr>
          <p:cNvPr id="154" name="Shape 154"/>
          <p:cNvPicPr preferRelativeResize="0"/>
          <p:nvPr/>
        </p:nvPicPr>
        <p:blipFill>
          <a:blip r:embed="rId6">
            <a:alphaModFix/>
          </a:blip>
          <a:stretch>
            <a:fillRect/>
          </a:stretch>
        </p:blipFill>
        <p:spPr>
          <a:xfrm>
            <a:off y="5019725" x="5927875"/>
            <a:ext cy="523875" cx="2105025"/>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nvSpPr>
        <p:spPr>
          <a:xfrm>
            <a:off y="4964112" x="7567118"/>
            <a:ext cy="4526400" cx="8228699"/>
          </a:xfrm>
          <a:prstGeom prst="rect">
            <a:avLst/>
          </a:prstGeom>
          <a:noFill/>
          <a:ln>
            <a:noFill/>
          </a:ln>
        </p:spPr>
        <p:txBody>
          <a:bodyPr bIns="0" rIns="0" lIns="0" tIns="0" anchor="t" anchorCtr="0">
            <a:noAutofit/>
          </a:bodyPr>
          <a:lstStyle/>
          <a:p>
            <a:pPr algn="l" rtl="0" lvl="0" marR="0">
              <a:spcBef>
                <a:spcPts val="0"/>
              </a:spcBef>
              <a:buNone/>
            </a:pPr>
            <a:r>
              <a:t/>
            </a:r>
            <a:endParaRPr strike="noStrike" u="none" b="0" cap="none" baseline="0" sz="1600" i="0"/>
          </a:p>
        </p:txBody>
      </p:sp>
      <p:sp>
        <p:nvSpPr>
          <p:cNvPr id="160" name="Shape 160"/>
          <p:cNvSpPr/>
          <p:nvPr/>
        </p:nvSpPr>
        <p:spPr>
          <a:xfrm>
            <a:off y="3035938" x="391861"/>
            <a:ext cy="426000" cx="897899"/>
          </a:xfrm>
          <a:prstGeom prst="rect">
            <a:avLst/>
          </a:prstGeom>
          <a:noFill/>
          <a:ln>
            <a:noFill/>
          </a:ln>
        </p:spPr>
        <p:txBody>
          <a:bodyPr bIns="82925" rIns="82925" lIns="82925" tIns="82925" anchor="ctr" anchorCtr="0">
            <a:noAutofit/>
          </a:bodyPr>
          <a:lstStyle/>
          <a:p>
            <a:pPr>
              <a:spcBef>
                <a:spcPts val="0"/>
              </a:spcBef>
              <a:buNone/>
            </a:pPr>
            <a:r>
              <a:t/>
            </a:r>
            <a:endParaRPr/>
          </a:p>
        </p:txBody>
      </p:sp>
      <p:sp>
        <p:nvSpPr>
          <p:cNvPr id="161" name="Shape 161"/>
          <p:cNvSpPr/>
          <p:nvPr/>
        </p:nvSpPr>
        <p:spPr>
          <a:xfrm>
            <a:off y="3677678" x="560035"/>
            <a:ext cy="437399" cx="713400"/>
          </a:xfrm>
          <a:prstGeom prst="rect">
            <a:avLst/>
          </a:prstGeom>
          <a:noFill/>
          <a:ln>
            <a:noFill/>
          </a:ln>
        </p:spPr>
        <p:txBody>
          <a:bodyPr bIns="82925" rIns="82925" lIns="82925" tIns="82925" anchor="ctr" anchorCtr="0">
            <a:noAutofit/>
          </a:bodyPr>
          <a:lstStyle/>
          <a:p>
            <a:pPr>
              <a:spcBef>
                <a:spcPts val="0"/>
              </a:spcBef>
              <a:buNone/>
            </a:pPr>
            <a:r>
              <a:t/>
            </a:r>
            <a:endParaRPr/>
          </a:p>
        </p:txBody>
      </p:sp>
      <p:sp>
        <p:nvSpPr>
          <p:cNvPr id="162" name="Shape 162"/>
          <p:cNvSpPr/>
          <p:nvPr/>
        </p:nvSpPr>
        <p:spPr>
          <a:xfrm>
            <a:off y="4964099" x="408188"/>
            <a:ext cy="437399" cx="897899"/>
          </a:xfrm>
          <a:prstGeom prst="rect">
            <a:avLst/>
          </a:prstGeom>
          <a:noFill/>
          <a:ln>
            <a:noFill/>
          </a:ln>
        </p:spPr>
        <p:txBody>
          <a:bodyPr bIns="82925" rIns="82925" lIns="82925" tIns="82925" anchor="ctr" anchorCtr="0">
            <a:noAutofit/>
          </a:bodyPr>
          <a:lstStyle/>
          <a:p>
            <a:pPr>
              <a:spcBef>
                <a:spcPts val="0"/>
              </a:spcBef>
              <a:buNone/>
            </a:pPr>
            <a:r>
              <a:t/>
            </a:r>
            <a:endParaRPr/>
          </a:p>
        </p:txBody>
      </p:sp>
      <p:sp>
        <p:nvSpPr>
          <p:cNvPr id="163" name="Shape 163"/>
          <p:cNvSpPr/>
          <p:nvPr/>
        </p:nvSpPr>
        <p:spPr>
          <a:xfrm>
            <a:off y="4307989" x="391861"/>
            <a:ext cy="460200" cx="897899"/>
          </a:xfrm>
          <a:prstGeom prst="rect">
            <a:avLst/>
          </a:prstGeom>
          <a:noFill/>
          <a:ln>
            <a:noFill/>
          </a:ln>
        </p:spPr>
        <p:txBody>
          <a:bodyPr bIns="82925" rIns="82925" lIns="82925" tIns="82925" anchor="ctr" anchorCtr="0">
            <a:noAutofit/>
          </a:bodyPr>
          <a:lstStyle/>
          <a:p>
            <a:pPr>
              <a:spcBef>
                <a:spcPts val="0"/>
              </a:spcBef>
              <a:buNone/>
            </a:pPr>
            <a:r>
              <a:t/>
            </a:r>
            <a:endParaRPr/>
          </a:p>
        </p:txBody>
      </p:sp>
      <p:sp>
        <p:nvSpPr>
          <p:cNvPr id="164" name="Shape 164"/>
          <p:cNvSpPr txBox="1"/>
          <p:nvPr/>
        </p:nvSpPr>
        <p:spPr>
          <a:xfrm>
            <a:off y="4172020" x="1371514"/>
            <a:ext cy="546299" cx="3384899"/>
          </a:xfrm>
          <a:prstGeom prst="rect">
            <a:avLst/>
          </a:prstGeom>
          <a:noFill/>
          <a:ln>
            <a:noFill/>
          </a:ln>
        </p:spPr>
        <p:txBody>
          <a:bodyPr bIns="40825" rIns="81650" lIns="81650" tIns="40825" anchor="t" anchorCtr="0">
            <a:noAutofit/>
          </a:bodyPr>
          <a:lstStyle/>
          <a:p>
            <a:pPr rtl="0" lvl="0">
              <a:spcBef>
                <a:spcPts val="0"/>
              </a:spcBef>
              <a:buNone/>
            </a:pPr>
            <a:r>
              <a:rPr strike="noStrike" u="none" b="0" cap="none" baseline="0" sz="1600" lang="es" i="0"/>
              <a:t>Mueve la tortuga </a:t>
            </a:r>
            <a:r>
              <a:rPr sz="1600" lang="es"/>
              <a:t>a la posición </a:t>
            </a:r>
            <a:r>
              <a:rPr sz="1600" lang="es" i="1"/>
              <a:t>x, y</a:t>
            </a:r>
            <a:r>
              <a:rPr strike="noStrike" u="none" b="0" cap="none" baseline="0" sz="1600" lang="es" i="0"/>
              <a:t>. Acepta números.</a:t>
            </a:r>
          </a:p>
        </p:txBody>
      </p:sp>
      <p:sp>
        <p:nvSpPr>
          <p:cNvPr id="165" name="Shape 165"/>
          <p:cNvSpPr txBox="1"/>
          <p:nvPr/>
        </p:nvSpPr>
        <p:spPr>
          <a:xfrm>
            <a:off y="5723654" x="1371516"/>
            <a:ext cy="546299" cx="4327800"/>
          </a:xfrm>
          <a:prstGeom prst="rect">
            <a:avLst/>
          </a:prstGeom>
          <a:noFill/>
          <a:ln>
            <a:noFill/>
          </a:ln>
        </p:spPr>
        <p:txBody>
          <a:bodyPr bIns="40825" rIns="81650" lIns="81650" tIns="40825" anchor="t" anchorCtr="0">
            <a:noAutofit/>
          </a:bodyPr>
          <a:lstStyle/>
          <a:p>
            <a:pPr rtl="0" lvl="0">
              <a:spcBef>
                <a:spcPts val="0"/>
              </a:spcBef>
              <a:buNone/>
            </a:pPr>
            <a:r>
              <a:rPr strike="noStrike" u="none" b="0" cap="none" baseline="0" sz="1600" lang="es" i="0"/>
              <a:t>Gira en sentido horario la tortuga</a:t>
            </a:r>
            <a:br>
              <a:rPr strike="noStrike" u="none" b="0" cap="none" baseline="0" sz="1600" lang="es" i="0"/>
            </a:br>
            <a:r>
              <a:rPr strike="noStrike" u="none" b="0" cap="none" baseline="0" sz="1600" lang="es" i="0"/>
              <a:t>la cantidad de grados dada. Acepta números.</a:t>
            </a:r>
          </a:p>
        </p:txBody>
      </p:sp>
      <p:sp>
        <p:nvSpPr>
          <p:cNvPr id="166" name="Shape 166"/>
          <p:cNvSpPr txBox="1"/>
          <p:nvPr>
            <p:ph type="title"/>
          </p:nvPr>
        </p:nvSpPr>
        <p:spPr>
          <a:xfrm>
            <a:off y="274637" x="457200"/>
            <a:ext cy="1522199" cx="8229600"/>
          </a:xfrm>
          <a:prstGeom prst="rect">
            <a:avLst/>
          </a:prstGeom>
        </p:spPr>
        <p:txBody>
          <a:bodyPr bIns="91425" rIns="91425" lIns="91425" tIns="91425" anchor="b" anchorCtr="0">
            <a:noAutofit/>
          </a:bodyPr>
          <a:lstStyle/>
          <a:p>
            <a:pPr>
              <a:spcBef>
                <a:spcPts val="0"/>
              </a:spcBef>
              <a:buNone/>
            </a:pPr>
            <a:r>
              <a:rPr lang="es"/>
              <a:t>Comandos de movimiento absoluto de la tortuga</a:t>
            </a:r>
          </a:p>
        </p:txBody>
      </p:sp>
      <p:sp>
        <p:nvSpPr>
          <p:cNvPr id="167" name="Shape 167"/>
          <p:cNvSpPr txBox="1"/>
          <p:nvPr>
            <p:ph idx="1" type="body"/>
          </p:nvPr>
        </p:nvSpPr>
        <p:spPr>
          <a:xfrm>
            <a:off y="2135032" x="504225"/>
            <a:ext cy="4620299" cx="8229600"/>
          </a:xfrm>
          <a:prstGeom prst="rect">
            <a:avLst/>
          </a:prstGeom>
        </p:spPr>
        <p:txBody>
          <a:bodyPr bIns="91425" rIns="91425" lIns="91425" tIns="91425" anchor="t" anchorCtr="0">
            <a:noAutofit/>
          </a:bodyPr>
          <a:lstStyle/>
          <a:p>
            <a:pPr rtl="0" lvl="0">
              <a:spcBef>
                <a:spcPts val="0"/>
              </a:spcBef>
              <a:buClr>
                <a:schemeClr val="dk1"/>
              </a:buClr>
              <a:buFont typeface="Arial"/>
              <a:buNone/>
            </a:pPr>
            <a:r>
              <a:t/>
            </a:r>
            <a:endParaRPr sz="1600">
              <a:solidFill>
                <a:schemeClr val="dk1"/>
              </a:solidFill>
            </a:endParaRPr>
          </a:p>
          <a:p>
            <a:pPr rtl="0" lvl="0">
              <a:spcBef>
                <a:spcPts val="0"/>
              </a:spcBef>
              <a:buNone/>
            </a:pPr>
            <a:r>
              <a:rPr sz="2900" lang="es">
                <a:solidFill>
                  <a:schemeClr val="dk1"/>
                </a:solidFill>
              </a:rPr>
              <a:t>Los bloques de esta paleta agrupan parte de las acciones que toma la tortuga.</a:t>
            </a:r>
          </a:p>
          <a:p>
            <a:pPr>
              <a:spcBef>
                <a:spcPts val="0"/>
              </a:spcBef>
              <a:buNone/>
            </a:pPr>
            <a:r>
              <a:t/>
            </a:r>
            <a:endParaRPr/>
          </a:p>
        </p:txBody>
      </p:sp>
      <p:pic>
        <p:nvPicPr>
          <p:cNvPr id="168" name="Shape 168"/>
          <p:cNvPicPr preferRelativeResize="0"/>
          <p:nvPr/>
        </p:nvPicPr>
        <p:blipFill>
          <a:blip r:embed="rId3">
            <a:alphaModFix/>
          </a:blip>
          <a:stretch>
            <a:fillRect/>
          </a:stretch>
        </p:blipFill>
        <p:spPr>
          <a:xfrm>
            <a:off y="5755600" x="6136425"/>
            <a:ext cy="514350" cx="2257425"/>
          </a:xfrm>
          <a:prstGeom prst="rect">
            <a:avLst/>
          </a:prstGeom>
          <a:noFill/>
          <a:ln>
            <a:noFill/>
          </a:ln>
        </p:spPr>
      </p:pic>
      <p:pic>
        <p:nvPicPr>
          <p:cNvPr id="169" name="Shape 169"/>
          <p:cNvPicPr preferRelativeResize="0"/>
          <p:nvPr/>
        </p:nvPicPr>
        <p:blipFill>
          <a:blip r:embed="rId4">
            <a:alphaModFix/>
          </a:blip>
          <a:stretch>
            <a:fillRect/>
          </a:stretch>
        </p:blipFill>
        <p:spPr>
          <a:xfrm>
            <a:off y="3997500" x="6136425"/>
            <a:ext cy="895350" cx="1952625"/>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74637" x="457200"/>
            <a:ext cy="1522199" cx="8229600"/>
          </a:xfrm>
          <a:prstGeom prst="rect">
            <a:avLst/>
          </a:prstGeom>
        </p:spPr>
        <p:txBody>
          <a:bodyPr bIns="91425" rIns="91425" lIns="91425" tIns="91425" anchor="b" anchorCtr="0">
            <a:noAutofit/>
          </a:bodyPr>
          <a:lstStyle/>
          <a:p>
            <a:pPr>
              <a:spcBef>
                <a:spcPts val="0"/>
              </a:spcBef>
              <a:buNone/>
            </a:pPr>
            <a:r>
              <a:rPr lang="es"/>
              <a:t>Accediendo a los sensores y actuadores del PC</a:t>
            </a:r>
          </a:p>
        </p:txBody>
      </p:sp>
      <p:sp>
        <p:nvSpPr>
          <p:cNvPr id="175" name="Shape 175"/>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spcBef>
                <a:spcPts val="0"/>
              </a:spcBef>
              <a:buNone/>
            </a:pPr>
            <a:r>
              <a:rPr lang="es"/>
              <a:t>Paleta de sensores:</a:t>
            </a:r>
          </a:p>
          <a:p>
            <a:pPr rtl="0" lvl="0">
              <a:spcBef>
                <a:spcPts val="0"/>
              </a:spcBef>
              <a:buNone/>
            </a:pPr>
            <a:r>
              <a:t/>
            </a:r>
            <a:endParaRPr/>
          </a:p>
          <a:p>
            <a:pPr rtl="0" lvl="0">
              <a:spcBef>
                <a:spcPts val="0"/>
              </a:spcBef>
              <a:buNone/>
            </a:pPr>
            <a:r>
              <a:t/>
            </a:r>
            <a:endParaRPr/>
          </a:p>
          <a:p>
            <a:pPr rtl="0" lvl="0">
              <a:spcBef>
                <a:spcPts val="0"/>
              </a:spcBef>
              <a:buNone/>
            </a:pPr>
            <a:r>
              <a:t/>
            </a:r>
            <a:endParaRPr/>
          </a:p>
          <a:p>
            <a:pPr>
              <a:spcBef>
                <a:spcPts val="0"/>
              </a:spcBef>
              <a:buNone/>
            </a:pPr>
            <a:r>
              <a:rPr lang="es"/>
              <a:t>Paleta de medios:</a:t>
            </a:r>
          </a:p>
        </p:txBody>
      </p:sp>
      <p:pic>
        <p:nvPicPr>
          <p:cNvPr id="176" name="Shape 176"/>
          <p:cNvPicPr preferRelativeResize="0"/>
          <p:nvPr/>
        </p:nvPicPr>
        <p:blipFill>
          <a:blip r:embed="rId3">
            <a:alphaModFix/>
          </a:blip>
          <a:stretch>
            <a:fillRect/>
          </a:stretch>
        </p:blipFill>
        <p:spPr>
          <a:xfrm>
            <a:off y="2862250" x="547025"/>
            <a:ext cy="1133475" cx="5314950"/>
          </a:xfrm>
          <a:prstGeom prst="rect">
            <a:avLst/>
          </a:prstGeom>
          <a:noFill/>
          <a:ln>
            <a:noFill/>
          </a:ln>
        </p:spPr>
      </p:pic>
      <p:pic>
        <p:nvPicPr>
          <p:cNvPr id="177" name="Shape 177"/>
          <p:cNvPicPr preferRelativeResize="0"/>
          <p:nvPr/>
        </p:nvPicPr>
        <p:blipFill>
          <a:blip r:embed="rId4">
            <a:alphaModFix/>
          </a:blip>
          <a:stretch>
            <a:fillRect/>
          </a:stretch>
        </p:blipFill>
        <p:spPr>
          <a:xfrm>
            <a:off y="5186575" x="547025"/>
            <a:ext cy="1123950" cx="641985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ctrTitle"/>
          </p:nvPr>
        </p:nvSpPr>
        <p:spPr>
          <a:xfrm>
            <a:off y="1734342" x="685800"/>
            <a:ext cy="2245499" cx="7772400"/>
          </a:xfrm>
          <a:prstGeom prst="rect">
            <a:avLst/>
          </a:prstGeom>
        </p:spPr>
        <p:txBody>
          <a:bodyPr bIns="91425" rIns="91425" lIns="91425" tIns="91425" anchor="b" anchorCtr="0">
            <a:noAutofit/>
          </a:bodyPr>
          <a:lstStyle/>
          <a:p>
            <a:pPr>
              <a:spcBef>
                <a:spcPts val="0"/>
              </a:spcBef>
              <a:buNone/>
            </a:pPr>
            <a:r>
              <a:rPr lang="es"/>
              <a:t>TurtleBots	</a:t>
            </a:r>
          </a:p>
        </p:txBody>
      </p:sp>
      <p:sp>
        <p:nvSpPr>
          <p:cNvPr id="48" name="Shape 48"/>
          <p:cNvSpPr txBox="1"/>
          <p:nvPr>
            <p:ph idx="1" type="subTitle"/>
          </p:nvPr>
        </p:nvSpPr>
        <p:spPr>
          <a:xfrm>
            <a:off y="4124476" x="685800"/>
            <a:ext cy="949799" cx="7772400"/>
          </a:xfrm>
          <a:prstGeom prst="rect">
            <a:avLst/>
          </a:prstGeom>
        </p:spPr>
        <p:txBody>
          <a:bodyPr bIns="91425" rIns="91425" lIns="91425" tIns="91425" anchor="ctr" anchorCtr="0">
            <a:noAutofit/>
          </a:bodyPr>
          <a:lstStyle/>
          <a:p>
            <a:pPr>
              <a:spcBef>
                <a:spcPts val="0"/>
              </a:spcBef>
              <a:buNone/>
            </a:pPr>
            <a:r>
              <a:rPr lang="es"/>
              <a:t>Conceptos básicos, uso de sensores y actuadores</a:t>
            </a:r>
          </a:p>
        </p:txBody>
      </p:sp>
      <p:pic>
        <p:nvPicPr>
          <p:cNvPr id="49" name="Shape 49"/>
          <p:cNvPicPr preferRelativeResize="0"/>
          <p:nvPr/>
        </p:nvPicPr>
        <p:blipFill>
          <a:blip r:embed="rId3">
            <a:alphaModFix/>
          </a:blip>
          <a:stretch>
            <a:fillRect/>
          </a:stretch>
        </p:blipFill>
        <p:spPr>
          <a:xfrm>
            <a:off y="949425" x="7084550"/>
            <a:ext cy="1524001" cx="1562100"/>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spcBef>
                <a:spcPts val="0"/>
              </a:spcBef>
              <a:buNone/>
            </a:pPr>
            <a:r>
              <a:rPr lang="es"/>
              <a:t>Accediendo a los sensores y actuadores del PC</a:t>
            </a:r>
          </a:p>
        </p:txBody>
      </p:sp>
      <p:sp>
        <p:nvSpPr>
          <p:cNvPr id="183" name="Shape 183"/>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spcBef>
                <a:spcPts val="0"/>
              </a:spcBef>
              <a:buClr>
                <a:schemeClr val="dk2"/>
              </a:buClr>
              <a:buSzPct val="100000"/>
              <a:buFont typeface="Arial"/>
              <a:buChar char="●"/>
            </a:pPr>
            <a:r>
              <a:rPr lang="es"/>
              <a:t>Existen paletas que permiten aprovechar los sensores y actuadores de la computadora.</a:t>
            </a:r>
          </a:p>
          <a:p>
            <a:pPr rtl="0" lvl="0" indent="-419100" marL="457200">
              <a:spcBef>
                <a:spcPts val="0"/>
              </a:spcBef>
              <a:buClr>
                <a:schemeClr val="dk2"/>
              </a:buClr>
              <a:buSzPct val="100000"/>
              <a:buFont typeface="Arial"/>
              <a:buChar char="●"/>
            </a:pPr>
            <a:r>
              <a:rPr lang="es"/>
              <a:t>Paleta de sensores:</a:t>
            </a:r>
          </a:p>
          <a:p>
            <a:pPr rtl="0" lvl="1" indent="-381000" marL="914400">
              <a:spcBef>
                <a:spcPts val="0"/>
              </a:spcBef>
              <a:buClr>
                <a:schemeClr val="dk2"/>
              </a:buClr>
              <a:buSzPct val="80000"/>
              <a:buFont typeface="Courier New"/>
              <a:buChar char="o"/>
            </a:pPr>
            <a:r>
              <a:rPr lang="es"/>
              <a:t>micrófono</a:t>
            </a:r>
          </a:p>
          <a:p>
            <a:pPr rtl="0" lvl="1" indent="-381000" marL="914400">
              <a:spcBef>
                <a:spcPts val="0"/>
              </a:spcBef>
              <a:buClr>
                <a:schemeClr val="dk2"/>
              </a:buClr>
              <a:buSzPct val="80000"/>
              <a:buFont typeface="Courier New"/>
              <a:buChar char="o"/>
            </a:pPr>
            <a:r>
              <a:rPr lang="es"/>
              <a:t>mouse/teclado</a:t>
            </a:r>
          </a:p>
          <a:p>
            <a:pPr rtl="0" lvl="1" indent="-381000" marL="914400">
              <a:spcBef>
                <a:spcPts val="0"/>
              </a:spcBef>
              <a:buClr>
                <a:schemeClr val="dk2"/>
              </a:buClr>
              <a:buSzPct val="80000"/>
              <a:buFont typeface="Courier New"/>
              <a:buChar char="o"/>
            </a:pPr>
            <a:r>
              <a:rPr lang="es"/>
              <a:t>sensor de luz</a:t>
            </a:r>
          </a:p>
          <a:p>
            <a:pPr rtl="0" lvl="1" indent="-381000" marL="914400">
              <a:spcBef>
                <a:spcPts val="0"/>
              </a:spcBef>
              <a:buClr>
                <a:schemeClr val="dk2"/>
              </a:buClr>
              <a:buSzPct val="80000"/>
              <a:buFont typeface="Courier New"/>
              <a:buChar char="o"/>
            </a:pPr>
            <a:r>
              <a:rPr lang="es"/>
              <a:t>reloj</a:t>
            </a:r>
          </a:p>
          <a:p>
            <a:pPr rtl="0" lvl="1" indent="-381000" marL="914400">
              <a:spcBef>
                <a:spcPts val="0"/>
              </a:spcBef>
              <a:buClr>
                <a:schemeClr val="dk2"/>
              </a:buClr>
              <a:buSzPct val="80000"/>
              <a:buFont typeface="Courier New"/>
              <a:buChar char="o"/>
            </a:pPr>
            <a:r>
              <a:rPr lang="es"/>
              <a:t>acelerómetro</a:t>
            </a:r>
          </a:p>
          <a:p>
            <a:pPr rtl="0" lvl="0" indent="-419100" marL="457200">
              <a:spcBef>
                <a:spcPts val="0"/>
              </a:spcBef>
              <a:buClr>
                <a:schemeClr val="dk2"/>
              </a:buClr>
              <a:buSzPct val="100000"/>
              <a:buFont typeface="Arial"/>
              <a:buChar char="●"/>
            </a:pPr>
            <a:r>
              <a:rPr lang="es"/>
              <a:t>Paleta de medios</a:t>
            </a:r>
          </a:p>
          <a:p>
            <a:pPr rtl="0" lvl="1" indent="-381000" marL="914400">
              <a:spcBef>
                <a:spcPts val="0"/>
              </a:spcBef>
              <a:buClr>
                <a:schemeClr val="dk2"/>
              </a:buClr>
              <a:buSzPct val="80000"/>
              <a:buFont typeface="Courier New"/>
              <a:buChar char="o"/>
            </a:pPr>
            <a:r>
              <a:rPr lang="es"/>
              <a:t>cámara</a:t>
            </a:r>
          </a:p>
          <a:p>
            <a:pPr rtl="0" lvl="1" indent="-381000" marL="914400">
              <a:spcBef>
                <a:spcPts val="0"/>
              </a:spcBef>
              <a:buClr>
                <a:schemeClr val="dk2"/>
              </a:buClr>
              <a:buSzPct val="80000"/>
              <a:buFont typeface="Courier New"/>
              <a:buChar char="o"/>
            </a:pPr>
            <a:r>
              <a:rPr lang="es"/>
              <a:t>parlantes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spcBef>
                <a:spcPts val="0"/>
              </a:spcBef>
              <a:buNone/>
            </a:pPr>
            <a:r>
              <a:rPr lang="es"/>
              <a:t>Algunos ejemplos</a:t>
            </a:r>
          </a:p>
        </p:txBody>
      </p:sp>
      <p:sp>
        <p:nvSpPr>
          <p:cNvPr id="189" name="Shape 189"/>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spcBef>
                <a:spcPts val="0"/>
              </a:spcBef>
              <a:buNone/>
            </a:pPr>
            <a:r>
              <a:rPr sz="2400" lang="es"/>
              <a:t>sensors-vumeter</a:t>
            </a:r>
          </a:p>
          <a:p>
            <a:pPr rtl="0" lvl="0">
              <a:spcBef>
                <a:spcPts val="0"/>
              </a:spcBef>
              <a:buNone/>
            </a:pPr>
            <a:r>
              <a:rPr sz="2400" lang="es"/>
              <a:t>sensors-soundpaint</a:t>
            </a:r>
          </a:p>
          <a:p>
            <a:pPr rtl="0" lvl="0">
              <a:spcBef>
                <a:spcPts val="0"/>
              </a:spcBef>
              <a:buNone/>
            </a:pPr>
            <a:r>
              <a:rPr sz="2400" lang="es"/>
              <a:t>sensors-loud-monitor</a:t>
            </a:r>
          </a:p>
          <a:p>
            <a:pPr rtl="0" lvl="0">
              <a:spcBef>
                <a:spcPts val="0"/>
              </a:spcBef>
              <a:buNone/>
            </a:pPr>
            <a:r>
              <a:rPr sz="2400" lang="es"/>
              <a:t>sensors-camera</a:t>
            </a:r>
          </a:p>
          <a:p>
            <a:pPr rtl="0" lvl="0">
              <a:spcBef>
                <a:spcPts val="0"/>
              </a:spcBef>
              <a:buNone/>
            </a:pPr>
            <a:r>
              <a:rPr sz="2400" lang="es"/>
              <a:t>graphics-rainbow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spcBef>
                <a:spcPts val="0"/>
              </a:spcBef>
              <a:buNone/>
            </a:pPr>
            <a:r>
              <a:rPr lang="es"/>
              <a:t>Poniendo el programa a funcionar</a:t>
            </a:r>
          </a:p>
        </p:txBody>
      </p:sp>
      <p:sp>
        <p:nvSpPr>
          <p:cNvPr id="195" name="Shape 195"/>
          <p:cNvSpPr txBox="1"/>
          <p:nvPr>
            <p:ph idx="1" type="body"/>
          </p:nvPr>
        </p:nvSpPr>
        <p:spPr>
          <a:xfrm>
            <a:off y="1947332" x="457200"/>
            <a:ext cy="4620299" cx="4030200"/>
          </a:xfrm>
          <a:prstGeom prst="rect">
            <a:avLst/>
          </a:prstGeom>
        </p:spPr>
        <p:txBody>
          <a:bodyPr bIns="91425" rIns="91425" lIns="91425" tIns="91425" anchor="t" anchorCtr="0">
            <a:noAutofit/>
          </a:bodyPr>
          <a:lstStyle/>
          <a:p>
            <a:pPr rtl="0" lvl="0" indent="-381000" marL="457200">
              <a:spcBef>
                <a:spcPts val="0"/>
              </a:spcBef>
              <a:buClr>
                <a:schemeClr val="dk2"/>
              </a:buClr>
              <a:buSzPct val="100000"/>
              <a:buFont typeface="Arial"/>
              <a:buChar char="●"/>
            </a:pPr>
            <a:r>
              <a:rPr sz="2400" lang="es"/>
              <a:t>Haciendo click en empezar ejecuta mostrando el flujo de ejecución</a:t>
            </a:r>
          </a:p>
          <a:p>
            <a:pPr rtl="0" lvl="0" indent="-381000" marL="457200">
              <a:spcBef>
                <a:spcPts val="0"/>
              </a:spcBef>
              <a:buClr>
                <a:schemeClr val="dk2"/>
              </a:buClr>
              <a:buSzPct val="100000"/>
              <a:buFont typeface="Arial"/>
              <a:buChar char="●"/>
            </a:pPr>
            <a:r>
              <a:rPr sz="2400" lang="es"/>
              <a:t>El caracol ejecuta a velocidad más lenta y además de mostrar el flujo muestra el valor instanciado en variables y sensores.</a:t>
            </a:r>
          </a:p>
          <a:p>
            <a:pPr lvl="0" indent="-381000" marL="457200">
              <a:spcBef>
                <a:spcPts val="0"/>
              </a:spcBef>
              <a:buClr>
                <a:schemeClr val="dk2"/>
              </a:buClr>
              <a:buSzPct val="100000"/>
              <a:buFont typeface="Arial"/>
              <a:buChar char="●"/>
            </a:pPr>
            <a:r>
              <a:rPr sz="2400" lang="es"/>
              <a:t>Ejecuta a máxima velocidad sin mostrar información.</a:t>
            </a:r>
          </a:p>
        </p:txBody>
      </p:sp>
      <p:pic>
        <p:nvPicPr>
          <p:cNvPr id="196" name="Shape 196"/>
          <p:cNvPicPr preferRelativeResize="0"/>
          <p:nvPr/>
        </p:nvPicPr>
        <p:blipFill>
          <a:blip r:embed="rId3">
            <a:alphaModFix/>
          </a:blip>
          <a:stretch>
            <a:fillRect/>
          </a:stretch>
        </p:blipFill>
        <p:spPr>
          <a:xfrm>
            <a:off y="4771475" x="5938812"/>
            <a:ext cy="2021437" cx="2521808"/>
          </a:xfrm>
          <a:prstGeom prst="rect">
            <a:avLst/>
          </a:prstGeom>
          <a:noFill/>
          <a:ln>
            <a:noFill/>
          </a:ln>
        </p:spPr>
      </p:pic>
      <p:pic>
        <p:nvPicPr>
          <p:cNvPr id="197" name="Shape 197"/>
          <p:cNvPicPr preferRelativeResize="0"/>
          <p:nvPr/>
        </p:nvPicPr>
        <p:blipFill>
          <a:blip r:embed="rId4">
            <a:alphaModFix/>
          </a:blip>
          <a:stretch>
            <a:fillRect/>
          </a:stretch>
        </p:blipFill>
        <p:spPr>
          <a:xfrm>
            <a:off y="2932900" x="6221250"/>
            <a:ext cy="1838574" cx="1956925"/>
          </a:xfrm>
          <a:prstGeom prst="rect">
            <a:avLst/>
          </a:prstGeom>
          <a:noFill/>
          <a:ln>
            <a:noFill/>
          </a:ln>
        </p:spPr>
      </p:pic>
      <p:pic>
        <p:nvPicPr>
          <p:cNvPr id="198" name="Shape 198"/>
          <p:cNvPicPr preferRelativeResize="0"/>
          <p:nvPr/>
        </p:nvPicPr>
        <p:blipFill>
          <a:blip r:embed="rId5">
            <a:alphaModFix/>
          </a:blip>
          <a:stretch>
            <a:fillRect/>
          </a:stretch>
        </p:blipFill>
        <p:spPr>
          <a:xfrm>
            <a:off y="1947324" x="6405083"/>
            <a:ext cy="1522200" cx="1102569"/>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y="0" x="0"/>
          <a:ext cy="0" cx="0"/>
          <a:chOff y="0" x="0"/>
          <a:chExt cy="0" cx="0"/>
        </a:xfrm>
      </p:grpSpPr>
      <p:sp>
        <p:nvSpPr>
          <p:cNvPr id="203" name="Shape 203"/>
          <p:cNvSpPr txBox="1"/>
          <p:nvPr>
            <p:ph type="title"/>
          </p:nvPr>
        </p:nvSpPr>
        <p:spPr>
          <a:xfrm>
            <a:off y="274637" x="457200"/>
            <a:ext cy="1522199" cx="8229600"/>
          </a:xfrm>
          <a:prstGeom prst="rect">
            <a:avLst/>
          </a:prstGeom>
        </p:spPr>
        <p:txBody>
          <a:bodyPr bIns="91425" rIns="91425" lIns="91425" tIns="91425" anchor="b" anchorCtr="0">
            <a:noAutofit/>
          </a:bodyPr>
          <a:lstStyle/>
          <a:p>
            <a:pPr>
              <a:spcBef>
                <a:spcPts val="0"/>
              </a:spcBef>
              <a:buNone/>
            </a:pPr>
            <a:r>
              <a:rPr lang="es"/>
              <a:t>Desafío!</a:t>
            </a:r>
          </a:p>
        </p:txBody>
      </p:sp>
      <p:sp>
        <p:nvSpPr>
          <p:cNvPr id="204" name="Shape 204"/>
          <p:cNvSpPr txBox="1"/>
          <p:nvPr>
            <p:ph idx="1" type="body"/>
          </p:nvPr>
        </p:nvSpPr>
        <p:spPr>
          <a:xfrm>
            <a:off y="1947332" x="457200"/>
            <a:ext cy="4620299" cx="8229600"/>
          </a:xfrm>
          <a:prstGeom prst="rect">
            <a:avLst/>
          </a:prstGeom>
        </p:spPr>
        <p:txBody>
          <a:bodyPr bIns="91425" rIns="91425" lIns="91425" tIns="91425" anchor="t" anchorCtr="0">
            <a:noAutofit/>
          </a:bodyPr>
          <a:lstStyle/>
          <a:p>
            <a:pPr>
              <a:spcBef>
                <a:spcPts val="0"/>
              </a:spcBef>
              <a:buNone/>
            </a:pPr>
            <a:r>
              <a:rPr lang="es"/>
              <a:t>Modifique el programa </a:t>
            </a:r>
            <a:r>
              <a:rPr lang="es" i="1"/>
              <a:t>sensors-simple-paint </a:t>
            </a:r>
            <a:r>
              <a:rPr lang="es"/>
              <a:t>para que cambie el grosor del pincel con el correr del tiempo.</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y="0" x="0"/>
          <a:ext cy="0" cx="0"/>
          <a:chOff y="0" x="0"/>
          <a:chExt cy="0" cx="0"/>
        </a:xfrm>
      </p:grpSpPr>
      <p:sp>
        <p:nvSpPr>
          <p:cNvPr id="209" name="Shape 209"/>
          <p:cNvSpPr txBox="1"/>
          <p:nvPr>
            <p:ph type="title"/>
          </p:nvPr>
        </p:nvSpPr>
        <p:spPr>
          <a:xfrm>
            <a:off y="274637" x="457200"/>
            <a:ext cy="1522199" cx="8229600"/>
          </a:xfrm>
          <a:prstGeom prst="rect">
            <a:avLst/>
          </a:prstGeom>
        </p:spPr>
        <p:txBody>
          <a:bodyPr bIns="91425" rIns="91425" lIns="91425" tIns="91425" anchor="b" anchorCtr="0">
            <a:noAutofit/>
          </a:bodyPr>
          <a:lstStyle/>
          <a:p>
            <a:pPr>
              <a:spcBef>
                <a:spcPts val="0"/>
              </a:spcBef>
              <a:buNone/>
            </a:pPr>
            <a:r>
              <a:rPr lang="es"/>
              <a:t>Copy&amp;Paste</a:t>
            </a:r>
          </a:p>
        </p:txBody>
      </p:sp>
      <p:pic>
        <p:nvPicPr>
          <p:cNvPr id="210" name="Shape 210"/>
          <p:cNvPicPr preferRelativeResize="0"/>
          <p:nvPr/>
        </p:nvPicPr>
        <p:blipFill>
          <a:blip r:embed="rId3">
            <a:alphaModFix/>
          </a:blip>
          <a:stretch>
            <a:fillRect/>
          </a:stretch>
        </p:blipFill>
        <p:spPr>
          <a:xfrm>
            <a:off y="2573500" x="685675"/>
            <a:ext cy="1000125" cx="6657975"/>
          </a:xfrm>
          <a:prstGeom prst="rect">
            <a:avLst/>
          </a:prstGeom>
          <a:noFill/>
          <a:ln>
            <a:noFill/>
          </a:ln>
        </p:spPr>
      </p:pic>
      <p:sp>
        <p:nvSpPr>
          <p:cNvPr id="211" name="Shape 211"/>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spcBef>
                <a:spcPts val="0"/>
              </a:spcBef>
              <a:buNone/>
            </a:pPr>
            <a:r>
              <a:rPr lang="es"/>
              <a:t>Sugar:</a:t>
            </a:r>
          </a:p>
          <a:p>
            <a:pPr rtl="0" lvl="0">
              <a:spcBef>
                <a:spcPts val="0"/>
              </a:spcBef>
              <a:buNone/>
            </a:pPr>
            <a:r>
              <a:t/>
            </a:r>
            <a:endParaRPr/>
          </a:p>
          <a:p>
            <a:pPr rtl="0" lvl="0">
              <a:spcBef>
                <a:spcPts val="0"/>
              </a:spcBef>
              <a:buNone/>
            </a:pPr>
            <a:r>
              <a:t/>
            </a:r>
            <a:endParaRPr/>
          </a:p>
          <a:p>
            <a:pPr rtl="0" lvl="0">
              <a:spcBef>
                <a:spcPts val="0"/>
              </a:spcBef>
              <a:buNone/>
            </a:pPr>
            <a:r>
              <a:rPr lang="es"/>
              <a:t>Ubuntu:</a:t>
            </a:r>
          </a:p>
        </p:txBody>
      </p:sp>
      <p:pic>
        <p:nvPicPr>
          <p:cNvPr id="212" name="Shape 212"/>
          <p:cNvPicPr preferRelativeResize="0"/>
          <p:nvPr/>
        </p:nvPicPr>
        <p:blipFill>
          <a:blip r:embed="rId4">
            <a:alphaModFix/>
          </a:blip>
          <a:stretch>
            <a:fillRect/>
          </a:stretch>
        </p:blipFill>
        <p:spPr>
          <a:xfrm>
            <a:off y="4418675" x="835000"/>
            <a:ext cy="2057400" cx="4781550"/>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y="0" x="0"/>
          <a:ext cy="0" cx="0"/>
          <a:chOff y="0" x="0"/>
          <a:chExt cy="0" cx="0"/>
        </a:xfrm>
      </p:grpSpPr>
      <p:sp>
        <p:nvSpPr>
          <p:cNvPr id="217" name="Shape 217"/>
          <p:cNvSpPr txBox="1"/>
          <p:nvPr>
            <p:ph type="title"/>
          </p:nvPr>
        </p:nvSpPr>
        <p:spPr>
          <a:xfrm>
            <a:off y="274637" x="457200"/>
            <a:ext cy="1521900" cx="8229600"/>
          </a:xfrm>
          <a:prstGeom prst="rect">
            <a:avLst/>
          </a:prstGeom>
        </p:spPr>
        <p:txBody>
          <a:bodyPr bIns="91425" rIns="91425" lIns="91425" tIns="91425" anchor="b" anchorCtr="0">
            <a:noAutofit/>
          </a:bodyPr>
          <a:lstStyle/>
          <a:p>
            <a:pPr>
              <a:spcBef>
                <a:spcPts val="0"/>
              </a:spcBef>
              <a:buNone/>
            </a:pPr>
            <a:r>
              <a:rPr lang="es"/>
              <a:t>Acciones</a:t>
            </a:r>
          </a:p>
        </p:txBody>
      </p:sp>
      <p:sp>
        <p:nvSpPr>
          <p:cNvPr id="218" name="Shape 218"/>
          <p:cNvSpPr txBox="1"/>
          <p:nvPr>
            <p:ph idx="1" type="body"/>
          </p:nvPr>
        </p:nvSpPr>
        <p:spPr>
          <a:xfrm>
            <a:off y="2018057" x="457200"/>
            <a:ext cy="4620299" cx="8229600"/>
          </a:xfrm>
          <a:prstGeom prst="rect">
            <a:avLst/>
          </a:prstGeom>
        </p:spPr>
        <p:txBody>
          <a:bodyPr bIns="91425" rIns="91425" lIns="91425" tIns="91425" anchor="t" anchorCtr="0">
            <a:noAutofit/>
          </a:bodyPr>
          <a:lstStyle/>
          <a:p>
            <a:pPr rtl="0" lvl="0">
              <a:spcBef>
                <a:spcPts val="0"/>
              </a:spcBef>
              <a:buNone/>
            </a:pPr>
            <a:r>
              <a:rPr lang="es"/>
              <a:t>Ayudan a modularizar mi programa y hacerlo más entendible y mantenible.</a:t>
            </a:r>
          </a:p>
          <a:p>
            <a:pPr>
              <a:spcBef>
                <a:spcPts val="0"/>
              </a:spcBef>
              <a:buNone/>
            </a:pPr>
            <a:r>
              <a:t/>
            </a:r>
            <a:endParaRPr/>
          </a:p>
        </p:txBody>
      </p:sp>
      <p:pic>
        <p:nvPicPr>
          <p:cNvPr id="219" name="Shape 219"/>
          <p:cNvPicPr preferRelativeResize="0"/>
          <p:nvPr/>
        </p:nvPicPr>
        <p:blipFill>
          <a:blip r:embed="rId3">
            <a:alphaModFix/>
          </a:blip>
          <a:stretch>
            <a:fillRect/>
          </a:stretch>
        </p:blipFill>
        <p:spPr>
          <a:xfrm>
            <a:off y="3789350" x="834975"/>
            <a:ext cy="1981200" cx="2533650"/>
          </a:xfrm>
          <a:prstGeom prst="rect">
            <a:avLst/>
          </a:prstGeom>
          <a:noFill/>
          <a:ln>
            <a:noFill/>
          </a:ln>
        </p:spPr>
      </p:pic>
      <p:pic>
        <p:nvPicPr>
          <p:cNvPr id="220" name="Shape 220"/>
          <p:cNvPicPr preferRelativeResize="0"/>
          <p:nvPr/>
        </p:nvPicPr>
        <p:blipFill>
          <a:blip r:embed="rId4">
            <a:alphaModFix/>
          </a:blip>
          <a:stretch>
            <a:fillRect/>
          </a:stretch>
        </p:blipFill>
        <p:spPr>
          <a:xfrm>
            <a:off y="4312025" x="5367875"/>
            <a:ext cy="476250" cx="1981200"/>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y="0" x="0"/>
          <a:ext cy="0" cx="0"/>
          <a:chOff y="0" x="0"/>
          <a:chExt cy="0" cx="0"/>
        </a:xfrm>
      </p:grpSpPr>
      <p:sp>
        <p:nvSpPr>
          <p:cNvPr id="225" name="Shape 225"/>
          <p:cNvSpPr txBox="1"/>
          <p:nvPr>
            <p:ph type="title"/>
          </p:nvPr>
        </p:nvSpPr>
        <p:spPr>
          <a:xfrm>
            <a:off y="274637" x="457200"/>
            <a:ext cy="1521900" cx="8229600"/>
          </a:xfrm>
          <a:prstGeom prst="rect">
            <a:avLst/>
          </a:prstGeom>
        </p:spPr>
        <p:txBody>
          <a:bodyPr bIns="91425" rIns="91425" lIns="91425" tIns="91425" anchor="b" anchorCtr="0">
            <a:noAutofit/>
          </a:bodyPr>
          <a:lstStyle/>
          <a:p>
            <a:pPr rtl="0" lvl="0">
              <a:spcBef>
                <a:spcPts val="0"/>
              </a:spcBef>
              <a:buNone/>
            </a:pPr>
            <a:r>
              <a:rPr lang="es"/>
              <a:t>Mi biblioteca de acciones</a:t>
            </a:r>
          </a:p>
        </p:txBody>
      </p:sp>
      <p:sp>
        <p:nvSpPr>
          <p:cNvPr id="226" name="Shape 226"/>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spcBef>
                <a:spcPts val="0"/>
              </a:spcBef>
              <a:buNone/>
            </a:pPr>
            <a:r>
              <a:rPr lang="es"/>
              <a:t>Puedo salvar las acciones para futuro uso:</a:t>
            </a:r>
          </a:p>
          <a:p>
            <a:pPr rtl="0" lvl="0">
              <a:spcBef>
                <a:spcPts val="0"/>
              </a:spcBef>
              <a:buNone/>
            </a:pPr>
            <a:r>
              <a:t/>
            </a:r>
            <a:endParaRPr/>
          </a:p>
          <a:p>
            <a:pPr rtl="0" lvl="0">
              <a:spcBef>
                <a:spcPts val="0"/>
              </a:spcBef>
              <a:buNone/>
            </a:pPr>
            <a:r>
              <a:t/>
            </a:r>
            <a:endParaRPr/>
          </a:p>
          <a:p>
            <a:pPr rtl="0" lvl="0">
              <a:spcBef>
                <a:spcPts val="0"/>
              </a:spcBef>
              <a:buNone/>
            </a:pPr>
            <a:r>
              <a:t/>
            </a:r>
            <a:endParaRPr/>
          </a:p>
          <a:p>
            <a:pPr rtl="0" lvl="0">
              <a:spcBef>
                <a:spcPts val="0"/>
              </a:spcBef>
              <a:buNone/>
            </a:pPr>
            <a:r>
              <a:t/>
            </a:r>
            <a:endParaRPr/>
          </a:p>
          <a:p>
            <a:pPr rtl="0" lvl="0">
              <a:spcBef>
                <a:spcPts val="0"/>
              </a:spcBef>
              <a:buNone/>
            </a:pPr>
            <a:r>
              <a:t/>
            </a:r>
            <a:endParaRPr/>
          </a:p>
          <a:p>
            <a:pPr>
              <a:spcBef>
                <a:spcPts val="0"/>
              </a:spcBef>
              <a:buNone/>
            </a:pPr>
            <a:r>
              <a:rPr lang="es"/>
              <a:t>Y recuperarlas en la paleta:</a:t>
            </a:r>
          </a:p>
        </p:txBody>
      </p:sp>
      <p:pic>
        <p:nvPicPr>
          <p:cNvPr id="227" name="Shape 227"/>
          <p:cNvPicPr preferRelativeResize="0"/>
          <p:nvPr/>
        </p:nvPicPr>
        <p:blipFill>
          <a:blip r:embed="rId3">
            <a:alphaModFix/>
          </a:blip>
          <a:stretch>
            <a:fillRect/>
          </a:stretch>
        </p:blipFill>
        <p:spPr>
          <a:xfrm>
            <a:off y="4954275" x="6999750"/>
            <a:ext cy="1613350" cx="1630524"/>
          </a:xfrm>
          <a:prstGeom prst="rect">
            <a:avLst/>
          </a:prstGeom>
          <a:noFill/>
          <a:ln>
            <a:noFill/>
          </a:ln>
        </p:spPr>
      </p:pic>
      <p:pic>
        <p:nvPicPr>
          <p:cNvPr id="228" name="Shape 228"/>
          <p:cNvPicPr preferRelativeResize="0"/>
          <p:nvPr/>
        </p:nvPicPr>
        <p:blipFill>
          <a:blip r:embed="rId4">
            <a:alphaModFix/>
          </a:blip>
          <a:stretch>
            <a:fillRect/>
          </a:stretch>
        </p:blipFill>
        <p:spPr>
          <a:xfrm>
            <a:off y="2647475" x="0"/>
            <a:ext cy="2057400" cx="4781550"/>
          </a:xfrm>
          <a:prstGeom prst="rect">
            <a:avLst/>
          </a:prstGeom>
          <a:noFill/>
          <a:ln>
            <a:noFill/>
          </a:ln>
        </p:spPr>
      </p:pic>
      <p:pic>
        <p:nvPicPr>
          <p:cNvPr id="229" name="Shape 229"/>
          <p:cNvPicPr preferRelativeResize="0"/>
          <p:nvPr/>
        </p:nvPicPr>
        <p:blipFill rotWithShape="1">
          <a:blip r:embed="rId5">
            <a:alphaModFix/>
          </a:blip>
          <a:srcRect t="0" b="0" r="23832" l="0"/>
          <a:stretch/>
        </p:blipFill>
        <p:spPr>
          <a:xfrm>
            <a:off y="2752250" x="4834600"/>
            <a:ext cy="1847850" cx="4309400"/>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y="0" x="0"/>
          <a:ext cy="0" cx="0"/>
          <a:chOff y="0" x="0"/>
          <a:chExt cy="0" cx="0"/>
        </a:xfrm>
      </p:grpSpPr>
      <p:sp>
        <p:nvSpPr>
          <p:cNvPr id="234" name="Shape 234"/>
          <p:cNvSpPr txBox="1"/>
          <p:nvPr>
            <p:ph type="title"/>
          </p:nvPr>
        </p:nvSpPr>
        <p:spPr>
          <a:xfrm>
            <a:off y="274637" x="457200"/>
            <a:ext cy="1522199" cx="8229600"/>
          </a:xfrm>
          <a:prstGeom prst="rect">
            <a:avLst/>
          </a:prstGeom>
        </p:spPr>
        <p:txBody>
          <a:bodyPr bIns="91425" rIns="91425" lIns="91425" tIns="91425" anchor="b" anchorCtr="0">
            <a:noAutofit/>
          </a:bodyPr>
          <a:lstStyle/>
          <a:p>
            <a:pPr>
              <a:spcBef>
                <a:spcPts val="0"/>
              </a:spcBef>
              <a:buNone/>
            </a:pPr>
            <a:r>
              <a:rPr lang="es"/>
              <a:t>Desafío!</a:t>
            </a:r>
          </a:p>
        </p:txBody>
      </p:sp>
      <p:sp>
        <p:nvSpPr>
          <p:cNvPr id="235" name="Shape 235"/>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spcBef>
                <a:spcPts val="0"/>
              </a:spcBef>
              <a:buClr>
                <a:schemeClr val="dk2"/>
              </a:buClr>
              <a:buSzPct val="100000"/>
              <a:buFont typeface="Arial"/>
              <a:buAutoNum type="alphaUcPeriod"/>
            </a:pPr>
            <a:r>
              <a:rPr lang="es"/>
              <a:t>Realice una acción que permita dibujar un cuadrado.</a:t>
            </a:r>
          </a:p>
          <a:p>
            <a:pPr rtl="0" lvl="0" indent="-419100" marL="457200">
              <a:spcBef>
                <a:spcPts val="0"/>
              </a:spcBef>
              <a:buClr>
                <a:schemeClr val="dk2"/>
              </a:buClr>
              <a:buSzPct val="100000"/>
              <a:buFont typeface="Arial"/>
              <a:buAutoNum type="alphaUcPeriod"/>
            </a:pPr>
            <a:r>
              <a:rPr lang="es"/>
              <a:t>Use la acción para hacer un salvapantallas que dibuje cuadrados en posiciones aleatorias de la pantalla.</a:t>
            </a:r>
          </a:p>
          <a:p>
            <a:pPr rtl="0" lvl="0" indent="-419100" marL="457200">
              <a:spcBef>
                <a:spcPts val="0"/>
              </a:spcBef>
              <a:buClr>
                <a:schemeClr val="dk2"/>
              </a:buClr>
              <a:buSzPct val="100000"/>
              <a:buFont typeface="Arial"/>
              <a:buAutoNum type="alphaUcPeriod"/>
            </a:pPr>
            <a:r>
              <a:rPr lang="es"/>
              <a:t>Guarde la acción, cierre el programa y verifique que se encuentre en la paleta correspondiente.</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y="0" x="0"/>
          <a:ext cy="0" cx="0"/>
          <a:chOff y="0" x="0"/>
          <a:chExt cy="0" cx="0"/>
        </a:xfrm>
      </p:grpSpPr>
      <p:sp>
        <p:nvSpPr>
          <p:cNvPr id="240" name="Shape 240"/>
          <p:cNvSpPr txBox="1"/>
          <p:nvPr>
            <p:ph type="title"/>
          </p:nvPr>
        </p:nvSpPr>
        <p:spPr>
          <a:xfrm>
            <a:off y="274637" x="457200"/>
            <a:ext cy="1522000" cx="8229600"/>
          </a:xfrm>
          <a:prstGeom prst="rect">
            <a:avLst/>
          </a:prstGeom>
        </p:spPr>
        <p:txBody>
          <a:bodyPr bIns="91425" rIns="91425" lIns="91425" tIns="91425" anchor="b" anchorCtr="0">
            <a:noAutofit/>
          </a:bodyPr>
          <a:lstStyle/>
          <a:p>
            <a:pPr rtl="0" lvl="0">
              <a:spcBef>
                <a:spcPts val="0"/>
              </a:spcBef>
              <a:buNone/>
            </a:pPr>
            <a:r>
              <a:rPr lang="es"/>
              <a:t>Otros Plugins</a:t>
            </a:r>
          </a:p>
        </p:txBody>
      </p:sp>
      <p:sp>
        <p:nvSpPr>
          <p:cNvPr id="241" name="Shape 241"/>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spcBef>
                <a:spcPts val="0"/>
              </a:spcBef>
              <a:buClr>
                <a:schemeClr val="dk2"/>
              </a:buClr>
              <a:buSzPct val="100000"/>
              <a:buFont typeface="Arial"/>
              <a:buChar char="●"/>
            </a:pPr>
            <a:r>
              <a:rPr lang="es"/>
              <a:t>Accesibilidad - herramienta de prototipado rápido para docentes que trabajan con niños con discapacidad</a:t>
            </a:r>
          </a:p>
          <a:p>
            <a:pPr rtl="0" lvl="0" indent="-419100" marL="457200">
              <a:spcBef>
                <a:spcPts val="0"/>
              </a:spcBef>
              <a:buClr>
                <a:schemeClr val="dk2"/>
              </a:buClr>
              <a:buSzPct val="100000"/>
              <a:buFont typeface="Arial"/>
              <a:buChar char="●"/>
            </a:pPr>
            <a:r>
              <a:rPr lang="es"/>
              <a:t>Reconocimiento de voz</a:t>
            </a:r>
          </a:p>
          <a:p>
            <a:pPr rtl="0" lvl="0" indent="-419100" marL="457200">
              <a:spcBef>
                <a:spcPts val="0"/>
              </a:spcBef>
              <a:buClr>
                <a:schemeClr val="dk2"/>
              </a:buClr>
              <a:buSzPct val="100000"/>
              <a:buFont typeface="Arial"/>
              <a:buChar char="●"/>
            </a:pPr>
            <a:r>
              <a:rPr lang="es"/>
              <a:t>Follow me</a:t>
            </a:r>
          </a:p>
          <a:p>
            <a:pPr rtl="0" lvl="0" indent="-419100" marL="457200">
              <a:spcBef>
                <a:spcPts val="0"/>
              </a:spcBef>
              <a:buClr>
                <a:schemeClr val="dk2"/>
              </a:buClr>
              <a:buSzPct val="100000"/>
              <a:buFont typeface="Arial"/>
              <a:buChar char="●"/>
            </a:pPr>
            <a:r>
              <a:rPr lang="es"/>
              <a:t>Kinect</a:t>
            </a:r>
          </a:p>
          <a:p>
            <a:pPr rtl="0" lvl="0" indent="-419100" marL="457200">
              <a:spcBef>
                <a:spcPts val="0"/>
              </a:spcBef>
              <a:buClr>
                <a:schemeClr val="dk2"/>
              </a:buClr>
              <a:buSzPct val="100000"/>
              <a:buFont typeface="Arial"/>
              <a:buChar char="●"/>
            </a:pPr>
            <a:r>
              <a:rPr lang="es"/>
              <a:t>Su propio plugin!</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y="0" x="0"/>
          <a:ext cy="0" cx="0"/>
          <a:chOff y="0" x="0"/>
          <a:chExt cy="0" cx="0"/>
        </a:xfrm>
      </p:grpSpPr>
      <p:sp>
        <p:nvSpPr>
          <p:cNvPr id="246" name="Shape 246"/>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spcBef>
                <a:spcPts val="0"/>
              </a:spcBef>
              <a:buNone/>
            </a:pPr>
            <a:r>
              <a:rPr lang="es"/>
              <a:t>Plugin de marcas</a:t>
            </a:r>
          </a:p>
        </p:txBody>
      </p:sp>
      <p:pic>
        <p:nvPicPr>
          <p:cNvPr id="247" name="Shape 247"/>
          <p:cNvPicPr preferRelativeResize="0"/>
          <p:nvPr/>
        </p:nvPicPr>
        <p:blipFill>
          <a:blip r:embed="rId3">
            <a:alphaModFix/>
          </a:blip>
          <a:stretch>
            <a:fillRect/>
          </a:stretch>
        </p:blipFill>
        <p:spPr>
          <a:xfrm>
            <a:off y="1887366" x="7"/>
            <a:ext cy="1632806" cx="6606356"/>
          </a:xfrm>
          <a:prstGeom prst="rect">
            <a:avLst/>
          </a:prstGeom>
          <a:noFill/>
          <a:ln>
            <a:noFill/>
          </a:ln>
        </p:spPr>
      </p:pic>
      <p:pic>
        <p:nvPicPr>
          <p:cNvPr id="248" name="Shape 248"/>
          <p:cNvPicPr preferRelativeResize="0"/>
          <p:nvPr/>
        </p:nvPicPr>
        <p:blipFill>
          <a:blip r:embed="rId4">
            <a:alphaModFix/>
          </a:blip>
          <a:stretch>
            <a:fillRect/>
          </a:stretch>
        </p:blipFill>
        <p:spPr>
          <a:xfrm>
            <a:off y="3165175" x="5926375"/>
            <a:ext cy="2143125" cx="23145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74637" x="457200"/>
            <a:ext cy="1522000" cx="8229600"/>
          </a:xfrm>
          <a:prstGeom prst="rect">
            <a:avLst/>
          </a:prstGeom>
        </p:spPr>
        <p:txBody>
          <a:bodyPr bIns="91425" rIns="91425" lIns="91425" tIns="91425" anchor="b" anchorCtr="0">
            <a:noAutofit/>
          </a:bodyPr>
          <a:lstStyle/>
          <a:p>
            <a:pPr>
              <a:spcBef>
                <a:spcPts val="0"/>
              </a:spcBef>
              <a:buNone/>
            </a:pPr>
            <a:r>
              <a:rPr lang="es"/>
              <a:t>¿Qué es TurtleBots?</a:t>
            </a:r>
          </a:p>
        </p:txBody>
      </p:sp>
      <p:sp>
        <p:nvSpPr>
          <p:cNvPr id="55" name="Shape 55"/>
          <p:cNvSpPr txBox="1"/>
          <p:nvPr/>
        </p:nvSpPr>
        <p:spPr>
          <a:xfrm>
            <a:off y="2198800" x="534525"/>
            <a:ext cy="3669599" cx="7426800"/>
          </a:xfrm>
          <a:prstGeom prst="rect">
            <a:avLst/>
          </a:prstGeom>
          <a:noFill/>
          <a:ln>
            <a:noFill/>
          </a:ln>
        </p:spPr>
        <p:txBody>
          <a:bodyPr bIns="91425" rIns="91425" lIns="91425" tIns="91425" anchor="t" anchorCtr="0">
            <a:noAutofit/>
          </a:bodyPr>
          <a:lstStyle/>
          <a:p>
            <a:pPr rtl="0" lvl="0">
              <a:spcBef>
                <a:spcPts val="0"/>
              </a:spcBef>
              <a:buNone/>
            </a:pPr>
            <a:r>
              <a:rPr sz="2400" lang="es"/>
              <a:t>TurtleBots un ambiente de desarrollo para</a:t>
            </a:r>
          </a:p>
          <a:p>
            <a:pPr rtl="0" lvl="0" indent="0" marL="0">
              <a:spcBef>
                <a:spcPts val="0"/>
              </a:spcBef>
              <a:buNone/>
            </a:pPr>
            <a:r>
              <a:rPr sz="2400" lang="es"/>
              <a:t>robótica educativa. </a:t>
            </a:r>
          </a:p>
          <a:p>
            <a:pPr rtl="0" lvl="0" indent="0" marL="0">
              <a:spcBef>
                <a:spcPts val="0"/>
              </a:spcBef>
              <a:buNone/>
            </a:pPr>
            <a:r>
              <a:t/>
            </a:r>
            <a:endParaRPr sz="2400"/>
          </a:p>
          <a:p>
            <a:pPr rtl="0" lvl="0" indent="0" marL="0">
              <a:spcBef>
                <a:spcPts val="0"/>
              </a:spcBef>
              <a:buNone/>
            </a:pPr>
            <a:r>
              <a:rPr sz="2400" lang="es"/>
              <a:t>Basado en Tortugarte.</a:t>
            </a:r>
          </a:p>
          <a:p>
            <a:pPr rtl="0" lvl="0" indent="457200">
              <a:spcBef>
                <a:spcPts val="0"/>
              </a:spcBef>
              <a:buNone/>
            </a:pPr>
            <a:r>
              <a:t/>
            </a:r>
            <a:endParaRPr sz="2400"/>
          </a:p>
          <a:p>
            <a:pPr rtl="0" lvl="0">
              <a:spcBef>
                <a:spcPts val="0"/>
              </a:spcBef>
              <a:buNone/>
            </a:pPr>
            <a:r>
              <a:rPr sz="2400" lang="es"/>
              <a:t>Programación con bloques.</a:t>
            </a:r>
          </a:p>
          <a:p>
            <a:pPr rtl="0" lvl="0">
              <a:spcBef>
                <a:spcPts val="0"/>
              </a:spcBef>
              <a:buNone/>
            </a:pPr>
            <a:r>
              <a:t/>
            </a:r>
            <a:endParaRPr sz="2400"/>
          </a:p>
          <a:p>
            <a:pPr rtl="0" lvl="0">
              <a:spcBef>
                <a:spcPts val="0"/>
              </a:spcBef>
              <a:buNone/>
            </a:pPr>
            <a:r>
              <a:rPr sz="2400" lang="es"/>
              <a:t>Plataforma educativa.</a:t>
            </a:r>
          </a:p>
          <a:p>
            <a:pPr rtl="0" lvl="0">
              <a:spcBef>
                <a:spcPts val="0"/>
              </a:spcBef>
              <a:buNone/>
            </a:pPr>
            <a:r>
              <a:t/>
            </a:r>
            <a:endParaRPr sz="2400"/>
          </a:p>
          <a:p>
            <a:pPr rtl="0" lvl="0">
              <a:spcBef>
                <a:spcPts val="0"/>
              </a:spcBef>
              <a:buNone/>
            </a:pPr>
            <a:r>
              <a:rPr sz="2400" lang="es"/>
              <a:t>Permite utilizar kits robóticos como Butiá, Lego, WeDo, Fischer, Arduino, entre otros</a:t>
            </a:r>
          </a:p>
          <a:p>
            <a:pPr rtl="0" lvl="0">
              <a:spcBef>
                <a:spcPts val="0"/>
              </a:spcBef>
              <a:buClr>
                <a:schemeClr val="dk1"/>
              </a:buClr>
              <a:buFont typeface="Arial"/>
              <a:buNone/>
            </a:pPr>
            <a:r>
              <a:t/>
            </a:r>
            <a:endParaRPr/>
          </a:p>
          <a:p>
            <a:pPr>
              <a:spcBef>
                <a:spcPts val="0"/>
              </a:spcBef>
              <a:buNone/>
            </a:pPr>
            <a:r>
              <a:t/>
            </a:r>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y="0" x="0"/>
          <a:ext cy="0" cx="0"/>
          <a:chOff y="0" x="0"/>
          <a:chExt cy="0" cx="0"/>
        </a:xfrm>
      </p:grpSpPr>
      <p:sp>
        <p:nvSpPr>
          <p:cNvPr id="253" name="Shape 253"/>
          <p:cNvSpPr txBox="1"/>
          <p:nvPr>
            <p:ph type="title"/>
          </p:nvPr>
        </p:nvSpPr>
        <p:spPr>
          <a:xfrm>
            <a:off y="274637" x="457200"/>
            <a:ext cy="1522000" cx="8229600"/>
          </a:xfrm>
          <a:prstGeom prst="rect">
            <a:avLst/>
          </a:prstGeom>
        </p:spPr>
        <p:txBody>
          <a:bodyPr bIns="91425" rIns="91425" lIns="91425" tIns="91425" anchor="b" anchorCtr="0">
            <a:noAutofit/>
          </a:bodyPr>
          <a:lstStyle/>
          <a:p>
            <a:pPr>
              <a:spcBef>
                <a:spcPts val="0"/>
              </a:spcBef>
              <a:buNone/>
            </a:pPr>
            <a:r>
              <a:rPr lang="es"/>
              <a:t>Otras características</a:t>
            </a:r>
          </a:p>
        </p:txBody>
      </p:sp>
      <p:sp>
        <p:nvSpPr>
          <p:cNvPr id="254" name="Shape 254"/>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381000" marL="457200">
              <a:spcBef>
                <a:spcPts val="0"/>
              </a:spcBef>
              <a:buClr>
                <a:schemeClr val="dk2"/>
              </a:buClr>
              <a:buSzPct val="100000"/>
              <a:buFont typeface="Arial"/>
              <a:buChar char="●"/>
            </a:pPr>
            <a:r>
              <a:rPr sz="2400" lang="es">
                <a:solidFill>
                  <a:srgbClr val="000000"/>
                </a:solidFill>
              </a:rPr>
              <a:t>Debug como herramienta de aprendizaje.</a:t>
            </a:r>
          </a:p>
          <a:p>
            <a:pPr rtl="0" lvl="0" indent="-381000" marL="457200">
              <a:spcBef>
                <a:spcPts val="0"/>
              </a:spcBef>
              <a:buClr>
                <a:schemeClr val="dk2"/>
              </a:buClr>
              <a:buSzPct val="100000"/>
              <a:buFont typeface="Arial"/>
              <a:buChar char="●"/>
            </a:pPr>
            <a:r>
              <a:rPr sz="2400" lang="es">
                <a:solidFill>
                  <a:srgbClr val="000000"/>
                </a:solidFill>
              </a:rPr>
              <a:t>Multilenguaje</a:t>
            </a:r>
          </a:p>
          <a:p>
            <a:pPr lvl="0" indent="-381000" marL="457200">
              <a:spcBef>
                <a:spcPts val="0"/>
              </a:spcBef>
              <a:buClr>
                <a:schemeClr val="dk2"/>
              </a:buClr>
              <a:buSzPct val="100000"/>
              <a:buFont typeface="Arial"/>
              <a:buChar char="●"/>
            </a:pPr>
            <a:r>
              <a:rPr sz="2400" lang="es">
                <a:solidFill>
                  <a:srgbClr val="000000"/>
                </a:solidFill>
              </a:rPr>
              <a:t>Plug&amp;play</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y="0" x="0"/>
          <a:ext cy="0" cx="0"/>
          <a:chOff y="0" x="0"/>
          <a:chExt cy="0" cx="0"/>
        </a:xfrm>
      </p:grpSpPr>
      <p:sp>
        <p:nvSpPr>
          <p:cNvPr id="259" name="Shape 259"/>
          <p:cNvSpPr txBox="1"/>
          <p:nvPr>
            <p:ph type="title"/>
          </p:nvPr>
        </p:nvSpPr>
        <p:spPr>
          <a:xfrm>
            <a:off y="274637" x="457200"/>
            <a:ext cy="1522199" cx="8229600"/>
          </a:xfrm>
          <a:prstGeom prst="rect">
            <a:avLst/>
          </a:prstGeom>
        </p:spPr>
        <p:txBody>
          <a:bodyPr bIns="91425" rIns="91425" lIns="91425" tIns="91425" anchor="b" anchorCtr="0">
            <a:noAutofit/>
          </a:bodyPr>
          <a:lstStyle/>
          <a:p>
            <a:pPr>
              <a:spcBef>
                <a:spcPts val="0"/>
              </a:spcBef>
              <a:buNone/>
            </a:pPr>
            <a:r>
              <a:rPr lang="es"/>
              <a:t>Bibliografía</a:t>
            </a:r>
          </a:p>
        </p:txBody>
      </p:sp>
      <p:sp>
        <p:nvSpPr>
          <p:cNvPr id="260" name="Shape 260"/>
          <p:cNvSpPr txBox="1"/>
          <p:nvPr>
            <p:ph idx="1" type="body"/>
          </p:nvPr>
        </p:nvSpPr>
        <p:spPr>
          <a:xfrm>
            <a:off y="2064682" x="339875"/>
            <a:ext cy="4620299" cx="8229600"/>
          </a:xfrm>
          <a:prstGeom prst="rect">
            <a:avLst/>
          </a:prstGeom>
        </p:spPr>
        <p:txBody>
          <a:bodyPr bIns="91425" rIns="91425" lIns="91425" tIns="91425" anchor="t" anchorCtr="0">
            <a:noAutofit/>
          </a:bodyPr>
          <a:lstStyle/>
          <a:p>
            <a:pPr rtl="0" lvl="0">
              <a:spcBef>
                <a:spcPts val="0"/>
              </a:spcBef>
              <a:buNone/>
            </a:pPr>
            <a:r>
              <a:rPr lang="es"/>
              <a:t>Turtle Confusion: </a:t>
            </a:r>
            <a:r>
              <a:rPr u="sng" b="1" sz="2400" lang="es">
                <a:solidFill>
                  <a:schemeClr val="hlink"/>
                </a:solidFill>
                <a:hlinkClick r:id="rId3"/>
              </a:rPr>
              <a:t>http://constructingmodernknowledge.com/tcbook.pdf</a:t>
            </a:r>
          </a:p>
          <a:p>
            <a:pPr rtl="0" lvl="0">
              <a:spcBef>
                <a:spcPts val="0"/>
              </a:spcBef>
              <a:buNone/>
            </a:pPr>
            <a:r>
              <a:rPr lang="es"/>
              <a:t>TurtleArt:</a:t>
            </a:r>
            <a:r>
              <a:rPr b="1" sz="2400" lang="es">
                <a:solidFill>
                  <a:srgbClr val="FFFFFF"/>
                </a:solidFill>
              </a:rPr>
              <a:t> </a:t>
            </a:r>
            <a:r>
              <a:rPr u="sng" b="1" sz="2400" lang="es">
                <a:solidFill>
                  <a:schemeClr val="hlink"/>
                </a:solidFill>
                <a:hlinkClick r:id="rId4"/>
              </a:rPr>
              <a:t>http://download.sugarlabs.org/sources/sucrose/fructose/TurtleArt/</a:t>
            </a:r>
          </a:p>
          <a:p>
            <a:pPr rtl="0" lvl="0">
              <a:spcBef>
                <a:spcPts val="0"/>
              </a:spcBef>
              <a:buNone/>
            </a:pPr>
            <a:r>
              <a:rPr lang="es"/>
              <a:t>TurtleSensors:</a:t>
            </a:r>
          </a:p>
          <a:p>
            <a:pPr rtl="0" lvl="0">
              <a:spcBef>
                <a:spcPts val="0"/>
              </a:spcBef>
              <a:buNone/>
            </a:pPr>
            <a:r>
              <a:rPr u="sng" sz="2400" lang="es">
                <a:solidFill>
                  <a:schemeClr val="hlink"/>
                </a:solidFill>
                <a:hlinkClick r:id="rId5"/>
              </a:rPr>
              <a:t>http://wiki.sugarlabs.org/images/1/13/Turtle_sensors.pdf</a:t>
            </a:r>
          </a:p>
          <a:p>
            <a:pPr rtl="0" lvl="0">
              <a:spcBef>
                <a:spcPts val="0"/>
              </a:spcBef>
              <a:buNone/>
            </a:pPr>
            <a:r>
              <a:t/>
            </a:r>
            <a:endParaRPr/>
          </a:p>
          <a:p>
            <a:pPr rtl="0" lvl="0">
              <a:spcBef>
                <a:spcPts val="0"/>
              </a:spcBef>
              <a:buNone/>
            </a:pPr>
            <a:r>
              <a:t/>
            </a:r>
            <a:endParaRPr sz="2400"/>
          </a:p>
          <a:p>
            <a:pPr rtl="0" lvl="0">
              <a:spcBef>
                <a:spcPts val="0"/>
              </a:spcBef>
              <a:buNone/>
            </a:pPr>
            <a:r>
              <a:rPr b="1" sz="4800" lang="es">
                <a:solidFill>
                  <a:srgbClr val="FFFFFF"/>
                </a:solidFill>
              </a:rPr>
              <a:t>http://download.sugarlabs.org/sources/sucrose/fructose/TurtleArt/</a:t>
            </a:r>
          </a:p>
          <a:p>
            <a:pPr rtl="0" lvl="0">
              <a:spcBef>
                <a:spcPts val="0"/>
              </a:spcBef>
              <a:buNone/>
            </a:pPr>
            <a:r>
              <a:t/>
            </a:r>
            <a:endParaRPr sz="2400"/>
          </a:p>
          <a:p>
            <a:pPr rtl="0" lvl="0">
              <a:spcBef>
                <a:spcPts val="0"/>
              </a:spcBef>
              <a:buNone/>
            </a:pPr>
            <a:r>
              <a:t/>
            </a:r>
            <a:endParaRPr b="1" sz="2400"/>
          </a:p>
          <a:p>
            <a:pPr>
              <a:spcBef>
                <a:spcPts val="0"/>
              </a:spcBef>
              <a:buNone/>
            </a:pPr>
            <a:r>
              <a:rPr b="1" sz="4800" lang="es">
                <a:solidFill>
                  <a:srgbClr val="FFFFFF"/>
                </a:solidFill>
              </a:rPr>
              <a:t>http://download.sugarlabs.org/sources/sucrose/fructose/TurtleArt/</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4" name="Shape 264"/>
        <p:cNvGrpSpPr/>
        <p:nvPr/>
      </p:nvGrpSpPr>
      <p:grpSpPr>
        <a:xfrm>
          <a:off y="0" x="0"/>
          <a:ext cy="0" cx="0"/>
          <a:chOff y="0" x="0"/>
          <a:chExt cy="0" cx="0"/>
        </a:xfrm>
      </p:grpSpPr>
      <p:sp>
        <p:nvSpPr>
          <p:cNvPr id="265" name="Shape 265"/>
          <p:cNvSpPr txBox="1"/>
          <p:nvPr>
            <p:ph type="title"/>
          </p:nvPr>
        </p:nvSpPr>
        <p:spPr>
          <a:xfrm>
            <a:off y="274637" x="457200"/>
            <a:ext cy="1522199" cx="8229600"/>
          </a:xfrm>
          <a:prstGeom prst="rect">
            <a:avLst/>
          </a:prstGeom>
        </p:spPr>
        <p:txBody>
          <a:bodyPr bIns="91425" rIns="91425" lIns="91425" tIns="91425" anchor="b" anchorCtr="0">
            <a:noAutofit/>
          </a:bodyPr>
          <a:lstStyle/>
          <a:p>
            <a:pPr>
              <a:spcBef>
                <a:spcPts val="0"/>
              </a:spcBef>
              <a:buNone/>
            </a:pPr>
            <a:r>
              <a:rPr lang="es"/>
              <a:t>Gracias por su tiempo</a:t>
            </a:r>
          </a:p>
        </p:txBody>
      </p:sp>
      <p:pic>
        <p:nvPicPr>
          <p:cNvPr id="266" name="Shape 266"/>
          <p:cNvPicPr preferRelativeResize="0"/>
          <p:nvPr/>
        </p:nvPicPr>
        <p:blipFill>
          <a:blip r:embed="rId3">
            <a:alphaModFix/>
          </a:blip>
          <a:stretch>
            <a:fillRect/>
          </a:stretch>
        </p:blipFill>
        <p:spPr>
          <a:xfrm>
            <a:off y="1859735" x="635425"/>
            <a:ext cy="4998265" cx="76816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type="title"/>
          </p:nvPr>
        </p:nvSpPr>
        <p:spPr>
          <a:xfrm>
            <a:off y="274637" x="457200"/>
            <a:ext cy="1522000" cx="8229600"/>
          </a:xfrm>
          <a:prstGeom prst="rect">
            <a:avLst/>
          </a:prstGeom>
        </p:spPr>
        <p:txBody>
          <a:bodyPr bIns="91425" rIns="91425" lIns="91425" tIns="91425" anchor="b" anchorCtr="0">
            <a:noAutofit/>
          </a:bodyPr>
          <a:lstStyle/>
          <a:p>
            <a:pPr>
              <a:spcBef>
                <a:spcPts val="0"/>
              </a:spcBef>
              <a:buNone/>
            </a:pPr>
            <a:r>
              <a:rPr lang="es"/>
              <a:t>Un poco de historia</a:t>
            </a:r>
          </a:p>
        </p:txBody>
      </p:sp>
      <p:sp>
        <p:nvSpPr>
          <p:cNvPr id="61" name="Shape 61"/>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spcBef>
                <a:spcPts val="0"/>
              </a:spcBef>
              <a:buNone/>
            </a:pPr>
            <a:r>
              <a:rPr lang="es"/>
              <a:t>Logo - Matemáticas y programación</a:t>
            </a:r>
            <a:br>
              <a:rPr lang="es"/>
            </a:br>
            <a:r>
              <a:rPr sz="1400" lang="es">
                <a:solidFill>
                  <a:schemeClr val="dk1"/>
                </a:solidFill>
              </a:rPr>
              <a:t>Seymour Papert, Wally Feurzeig, Daniel Bobrow y Cynthia Salomón en 1967.</a:t>
            </a:r>
            <a:br>
              <a:rPr sz="1400" lang="es">
                <a:solidFill>
                  <a:schemeClr val="dk1"/>
                </a:solidFill>
              </a:rPr>
            </a:br>
          </a:p>
          <a:p>
            <a:pPr rtl="0" lvl="0">
              <a:spcBef>
                <a:spcPts val="0"/>
              </a:spcBef>
              <a:buNone/>
            </a:pPr>
            <a:r>
              <a:rPr lang="es">
                <a:solidFill>
                  <a:schemeClr val="dk1"/>
                </a:solidFill>
              </a:rPr>
              <a:t>TurtleArt - “Mundo del arte”</a:t>
            </a:r>
            <a:br>
              <a:rPr sz="2400" lang="es">
                <a:solidFill>
                  <a:schemeClr val="dk1"/>
                </a:solidFill>
              </a:rPr>
            </a:br>
            <a:r>
              <a:rPr sz="1400" lang="es">
                <a:solidFill>
                  <a:schemeClr val="dk1"/>
                </a:solidFill>
              </a:rPr>
              <a:t>Brian Silverman y Artemis Papert</a:t>
            </a:r>
            <a:br>
              <a:rPr sz="1400" lang="es">
                <a:solidFill>
                  <a:schemeClr val="dk1"/>
                </a:solidFill>
              </a:rPr>
            </a:br>
          </a:p>
          <a:p>
            <a:pPr rtl="0" lvl="0">
              <a:spcBef>
                <a:spcPts val="0"/>
              </a:spcBef>
              <a:buNone/>
            </a:pPr>
            <a:r>
              <a:rPr lang="es">
                <a:solidFill>
                  <a:schemeClr val="dk1"/>
                </a:solidFill>
              </a:rPr>
              <a:t>TurtleBlocks - Plataforma adaptable a diferentes objetivos</a:t>
            </a:r>
            <a:br>
              <a:rPr sz="2400" lang="es">
                <a:solidFill>
                  <a:schemeClr val="dk1"/>
                </a:solidFill>
              </a:rPr>
            </a:br>
            <a:r>
              <a:rPr sz="1400" lang="es">
                <a:solidFill>
                  <a:schemeClr val="dk1"/>
                </a:solidFill>
              </a:rPr>
              <a:t>Walter Bender</a:t>
            </a:r>
          </a:p>
          <a:p>
            <a:pPr rtl="0" lvl="0">
              <a:spcBef>
                <a:spcPts val="0"/>
              </a:spcBef>
              <a:buNone/>
            </a:pPr>
            <a:r>
              <a:t/>
            </a:r>
            <a:endParaRPr sz="1400">
              <a:solidFill>
                <a:schemeClr val="dk1"/>
              </a:solidFill>
            </a:endParaRPr>
          </a:p>
          <a:p>
            <a:pPr rtl="0" lvl="0">
              <a:spcBef>
                <a:spcPts val="0"/>
              </a:spcBef>
              <a:buNone/>
            </a:pPr>
            <a:r>
              <a:rPr lang="es">
                <a:solidFill>
                  <a:schemeClr val="dk1"/>
                </a:solidFill>
              </a:rPr>
              <a:t>TurtleBots - “Robótica educativa”</a:t>
            </a:r>
            <a:br>
              <a:rPr sz="2400" lang="es">
                <a:solidFill>
                  <a:schemeClr val="dk1"/>
                </a:solidFill>
              </a:rPr>
            </a:br>
            <a:r>
              <a:rPr sz="1400" lang="es">
                <a:solidFill>
                  <a:schemeClr val="dk1"/>
                </a:solidFill>
              </a:rPr>
              <a:t>Grupo MINA-FING</a:t>
            </a:r>
          </a:p>
          <a:p>
            <a:pPr rtl="0" lvl="0">
              <a:spcBef>
                <a:spcPts val="0"/>
              </a:spcBef>
              <a:buNone/>
            </a:pPr>
            <a:r>
              <a:t/>
            </a:r>
            <a:endParaRPr sz="1400">
              <a:solidFill>
                <a:schemeClr val="dk1"/>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y="0" x="0"/>
          <a:ext cy="0" cx="0"/>
          <a:chOff y="0" x="0"/>
          <a:chExt cy="0" cx="0"/>
        </a:xfrm>
      </p:grpSpPr>
      <p:sp>
        <p:nvSpPr>
          <p:cNvPr id="66" name="Shape 66"/>
          <p:cNvSpPr txBox="1"/>
          <p:nvPr>
            <p:ph type="title"/>
          </p:nvPr>
        </p:nvSpPr>
        <p:spPr>
          <a:xfrm>
            <a:off y="274637" x="457200"/>
            <a:ext cy="1521900" cx="8229600"/>
          </a:xfrm>
          <a:prstGeom prst="rect">
            <a:avLst/>
          </a:prstGeom>
        </p:spPr>
        <p:txBody>
          <a:bodyPr bIns="91425" rIns="91425" lIns="91425" tIns="91425" anchor="b" anchorCtr="0">
            <a:noAutofit/>
          </a:bodyPr>
          <a:lstStyle/>
          <a:p>
            <a:pPr rtl="0" lvl="0">
              <a:spcBef>
                <a:spcPts val="0"/>
              </a:spcBef>
              <a:buNone/>
            </a:pPr>
            <a:r>
              <a:rPr lang="es"/>
              <a:t>TurtleBlocks</a:t>
            </a:r>
          </a:p>
        </p:txBody>
      </p:sp>
      <p:sp>
        <p:nvSpPr>
          <p:cNvPr id="67" name="Shape 67"/>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spcBef>
                <a:spcPts val="0"/>
              </a:spcBef>
              <a:buNone/>
            </a:pPr>
            <a:r>
              <a:rPr b="1" sz="2400" lang="es">
                <a:solidFill>
                  <a:schemeClr val="dk1"/>
                </a:solidFill>
              </a:rPr>
              <a:t>“Cada niño podría ser un maestro del ‘software’ ”. Walter Bender</a:t>
            </a:r>
          </a:p>
          <a:p>
            <a:pPr rtl="0" lvl="0">
              <a:spcBef>
                <a:spcPts val="0"/>
              </a:spcBef>
              <a:buNone/>
            </a:pPr>
            <a:r>
              <a:t/>
            </a:r>
            <a:endParaRPr b="1" sz="2400">
              <a:solidFill>
                <a:schemeClr val="dk1"/>
              </a:solidFill>
            </a:endParaRPr>
          </a:p>
          <a:p>
            <a:pPr rtl="0" lvl="0">
              <a:spcBef>
                <a:spcPts val="0"/>
              </a:spcBef>
              <a:buNone/>
            </a:pPr>
            <a:r>
              <a:rPr b="1" sz="2400" lang="es">
                <a:solidFill>
                  <a:schemeClr val="dk1"/>
                </a:solidFill>
              </a:rPr>
              <a:t>“Intentamos que el piso sea lo suficientemente bajo para que todos puedan entrar, pero que el techo esté bien alto”. Walter Bender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y="0" x="0"/>
          <a:ext cy="0" cx="0"/>
          <a:chOff y="0" x="0"/>
          <a:chExt cy="0" cx="0"/>
        </a:xfrm>
      </p:grpSpPr>
      <p:sp>
        <p:nvSpPr>
          <p:cNvPr id="72" name="Shape 72"/>
          <p:cNvSpPr txBox="1"/>
          <p:nvPr>
            <p:ph type="title"/>
          </p:nvPr>
        </p:nvSpPr>
        <p:spPr>
          <a:xfrm>
            <a:off y="274637" x="457200"/>
            <a:ext cy="1522000" cx="8229600"/>
          </a:xfrm>
          <a:prstGeom prst="rect">
            <a:avLst/>
          </a:prstGeom>
        </p:spPr>
        <p:txBody>
          <a:bodyPr bIns="91425" rIns="91425" lIns="91425" tIns="91425" anchor="b" anchorCtr="0">
            <a:noAutofit/>
          </a:bodyPr>
          <a:lstStyle/>
          <a:p>
            <a:pPr>
              <a:spcBef>
                <a:spcPts val="0"/>
              </a:spcBef>
              <a:buNone/>
            </a:pPr>
            <a:r>
              <a:rPr lang="es"/>
              <a:t>TurtleBlocks</a:t>
            </a:r>
          </a:p>
        </p:txBody>
      </p:sp>
      <p:sp>
        <p:nvSpPr>
          <p:cNvPr id="73" name="Shape 73"/>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spcBef>
                <a:spcPts val="0"/>
              </a:spcBef>
              <a:buNone/>
            </a:pPr>
            <a:r>
              <a:t/>
            </a:r>
            <a:endParaRPr/>
          </a:p>
          <a:p>
            <a:pPr rtl="0" lvl="0">
              <a:spcBef>
                <a:spcPts val="0"/>
              </a:spcBef>
              <a:buNone/>
            </a:pPr>
            <a:r>
              <a:rPr lang="es"/>
              <a:t>TurtleBlocks surge como una plataforma para crear entornos con otros objetivos.</a:t>
            </a:r>
          </a:p>
          <a:p>
            <a:pPr rtl="0" lvl="0">
              <a:spcBef>
                <a:spcPts val="0"/>
              </a:spcBef>
              <a:buNone/>
            </a:pPr>
            <a:r>
              <a:t/>
            </a:r>
            <a:endParaRPr/>
          </a:p>
          <a:p>
            <a:pPr rtl="0" lvl="0">
              <a:spcBef>
                <a:spcPts val="0"/>
              </a:spcBef>
              <a:buNone/>
            </a:pPr>
            <a:r>
              <a:rPr lang="es"/>
              <a:t>TurtleBots es una instancia orientada a la robótica.</a:t>
            </a:r>
          </a:p>
          <a:p>
            <a:pPr rtl="0" lvl="0">
              <a:spcBef>
                <a:spcPts val="0"/>
              </a:spcBef>
              <a:buNone/>
            </a:pPr>
            <a:r>
              <a:t/>
            </a:r>
            <a:endParaRPr/>
          </a:p>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title"/>
          </p:nvPr>
        </p:nvSpPr>
        <p:spPr>
          <a:xfrm>
            <a:off y="274637" x="457200"/>
            <a:ext cy="1521900" cx="8229600"/>
          </a:xfrm>
          <a:prstGeom prst="rect">
            <a:avLst/>
          </a:prstGeom>
        </p:spPr>
        <p:txBody>
          <a:bodyPr bIns="91425" rIns="91425" lIns="91425" tIns="91425" anchor="b" anchorCtr="0">
            <a:noAutofit/>
          </a:bodyPr>
          <a:lstStyle/>
          <a:p>
            <a:pPr rtl="0" lvl="0" indent="0" marL="0">
              <a:lnSpc>
                <a:spcPct val="115000"/>
              </a:lnSpc>
              <a:spcBef>
                <a:spcPts val="0"/>
              </a:spcBef>
              <a:buNone/>
            </a:pPr>
            <a:r>
              <a:rPr sz="3600" lang="es">
                <a:solidFill>
                  <a:srgbClr val="FFFFFF"/>
                </a:solidFill>
              </a:rPr>
              <a:t>¿Por qué utilizamos TurtleBots?</a:t>
            </a:r>
          </a:p>
        </p:txBody>
      </p:sp>
      <p:sp>
        <p:nvSpPr>
          <p:cNvPr id="79" name="Shape 79"/>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381000" marL="457200">
              <a:lnSpc>
                <a:spcPct val="115000"/>
              </a:lnSpc>
              <a:spcBef>
                <a:spcPts val="0"/>
              </a:spcBef>
              <a:buClr>
                <a:schemeClr val="dk2"/>
              </a:buClr>
              <a:buSzPct val="100000"/>
              <a:buFont typeface="Arial"/>
              <a:buChar char="●"/>
            </a:pPr>
            <a:r>
              <a:rPr sz="2400" lang="es">
                <a:solidFill>
                  <a:srgbClr val="000000"/>
                </a:solidFill>
              </a:rPr>
              <a:t>Software Libre.</a:t>
            </a:r>
          </a:p>
          <a:p>
            <a:pPr rtl="0" lvl="0" indent="-381000" marL="457200">
              <a:lnSpc>
                <a:spcPct val="115000"/>
              </a:lnSpc>
              <a:spcBef>
                <a:spcPts val="0"/>
              </a:spcBef>
              <a:buClr>
                <a:schemeClr val="dk2"/>
              </a:buClr>
              <a:buSzPct val="100000"/>
              <a:buFont typeface="Arial"/>
              <a:buChar char="●"/>
            </a:pPr>
            <a:r>
              <a:rPr sz="2400" lang="es">
                <a:solidFill>
                  <a:srgbClr val="000000"/>
                </a:solidFill>
              </a:rPr>
              <a:t>Mayor nivel de abstracción.</a:t>
            </a:r>
          </a:p>
          <a:p>
            <a:pPr rtl="0" lvl="0" indent="-381000" marL="457200">
              <a:lnSpc>
                <a:spcPct val="115000"/>
              </a:lnSpc>
              <a:spcBef>
                <a:spcPts val="0"/>
              </a:spcBef>
              <a:buClr>
                <a:schemeClr val="dk2"/>
              </a:buClr>
              <a:buSzPct val="100000"/>
              <a:buFont typeface="Arial"/>
              <a:buChar char="●"/>
            </a:pPr>
            <a:r>
              <a:rPr sz="2400" lang="es">
                <a:solidFill>
                  <a:srgbClr val="000000"/>
                </a:solidFill>
              </a:rPr>
              <a:t>Facilita la comprensión de los programas realizados.</a:t>
            </a:r>
          </a:p>
          <a:p>
            <a:pPr rtl="0" lvl="0" indent="-381000" marL="457200">
              <a:lnSpc>
                <a:spcPct val="115000"/>
              </a:lnSpc>
              <a:spcBef>
                <a:spcPts val="0"/>
              </a:spcBef>
              <a:buClr>
                <a:srgbClr val="000000"/>
              </a:buClr>
              <a:buSzPct val="100000"/>
              <a:buFont typeface="Arial"/>
              <a:buChar char="●"/>
            </a:pPr>
            <a:r>
              <a:rPr sz="2400" lang="es">
                <a:solidFill>
                  <a:srgbClr val="000000"/>
                </a:solidFill>
              </a:rPr>
              <a:t>Presenta los conceptos de programación de forma clara.</a:t>
            </a:r>
          </a:p>
          <a:p>
            <a:pPr rtl="0" lvl="0" indent="-381000" marL="457200">
              <a:lnSpc>
                <a:spcPct val="115000"/>
              </a:lnSpc>
              <a:spcBef>
                <a:spcPts val="0"/>
              </a:spcBef>
              <a:buClr>
                <a:schemeClr val="dk2"/>
              </a:buClr>
              <a:buSzPct val="100000"/>
              <a:buFont typeface="Arial"/>
              <a:buChar char="●"/>
            </a:pPr>
            <a:r>
              <a:rPr sz="2400" lang="es">
                <a:solidFill>
                  <a:srgbClr val="000000"/>
                </a:solidFill>
              </a:rPr>
              <a:t>Permite ejecutar código Python desde un archivo para resolver programas más complejos.</a:t>
            </a:r>
          </a:p>
          <a:p>
            <a:pPr rtl="0" lvl="0" indent="-381000" marL="457200">
              <a:lnSpc>
                <a:spcPct val="115000"/>
              </a:lnSpc>
              <a:spcBef>
                <a:spcPts val="0"/>
              </a:spcBef>
              <a:buClr>
                <a:schemeClr val="dk2"/>
              </a:buClr>
              <a:buSzPct val="100000"/>
              <a:buFont typeface="Arial"/>
              <a:buChar char="●"/>
            </a:pPr>
            <a:r>
              <a:rPr sz="2400" lang="es">
                <a:solidFill>
                  <a:srgbClr val="000000"/>
                </a:solidFill>
              </a:rPr>
              <a:t>Los estudiantes usualmente ya han tenido interacciones con TurtleArt.</a:t>
            </a:r>
          </a:p>
          <a:p>
            <a:pPr rtl="0" lvl="0">
              <a:lnSpc>
                <a:spcPct val="115000"/>
              </a:lnSpc>
              <a:spcBef>
                <a:spcPts val="0"/>
              </a:spcBef>
              <a:buNone/>
            </a:pPr>
            <a:r>
              <a:t/>
            </a:r>
            <a:endParaRPr sz="2400">
              <a:solidFill>
                <a:srgbClr val="000000"/>
              </a:solidFill>
            </a:endParaRPr>
          </a:p>
          <a:p>
            <a:pPr rtl="0" lvl="0" indent="1727200">
              <a:lnSpc>
                <a:spcPct val="115000"/>
              </a:lnSpc>
              <a:spcBef>
                <a:spcPts val="0"/>
              </a:spcBef>
              <a:buClr>
                <a:schemeClr val="dk1"/>
              </a:buClr>
              <a:buFont typeface="Arial"/>
              <a:buNone/>
            </a:pPr>
            <a:r>
              <a:t/>
            </a:r>
            <a:endParaRPr b="1" sz="2400">
              <a:solidFill>
                <a:srgbClr val="000000"/>
              </a:solidFill>
            </a:endParaRPr>
          </a:p>
          <a:p>
            <a:pPr rtl="0" lvl="0">
              <a:spcBef>
                <a:spcPts val="0"/>
              </a:spcBef>
              <a:buNone/>
            </a:pPr>
            <a:r>
              <a:t/>
            </a:r>
            <a:endParaRPr>
              <a:solidFill>
                <a:srgbClr val="000000"/>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title"/>
          </p:nvPr>
        </p:nvSpPr>
        <p:spPr>
          <a:xfrm>
            <a:off y="274637" x="457200"/>
            <a:ext cy="1522000" cx="8229600"/>
          </a:xfrm>
          <a:prstGeom prst="rect">
            <a:avLst/>
          </a:prstGeom>
        </p:spPr>
        <p:txBody>
          <a:bodyPr bIns="91425" rIns="91425" lIns="91425" tIns="91425" anchor="b" anchorCtr="0">
            <a:noAutofit/>
          </a:bodyPr>
          <a:lstStyle/>
          <a:p>
            <a:pPr>
              <a:spcBef>
                <a:spcPts val="0"/>
              </a:spcBef>
              <a:buNone/>
            </a:pPr>
            <a:r>
              <a:rPr lang="es"/>
              <a:t>Turtlebots</a:t>
            </a:r>
          </a:p>
        </p:txBody>
      </p:sp>
      <p:sp>
        <p:nvSpPr>
          <p:cNvPr id="85" name="Shape 85"/>
          <p:cNvSpPr txBox="1"/>
          <p:nvPr>
            <p:ph idx="1" type="body"/>
          </p:nvPr>
        </p:nvSpPr>
        <p:spPr>
          <a:xfrm>
            <a:off y="2721299" x="457200"/>
            <a:ext cy="2668400" cx="8229600"/>
          </a:xfrm>
          <a:prstGeom prst="rect">
            <a:avLst/>
          </a:prstGeom>
        </p:spPr>
        <p:txBody>
          <a:bodyPr bIns="91425" rIns="91425" lIns="91425" tIns="91425" anchor="t" anchorCtr="0">
            <a:noAutofit/>
          </a:bodyPr>
          <a:lstStyle/>
          <a:p>
            <a:pPr rtl="0" lvl="0" indent="-419100" marL="457200">
              <a:spcBef>
                <a:spcPts val="0"/>
              </a:spcBef>
              <a:buClr>
                <a:schemeClr val="dk2"/>
              </a:buClr>
              <a:buSzPct val="100000"/>
              <a:buFont typeface="Arial"/>
              <a:buChar char="●"/>
            </a:pPr>
            <a:r>
              <a:rPr lang="es"/>
              <a:t>Se le agregó un conjunto de </a:t>
            </a:r>
            <a:r>
              <a:rPr lang="es" i="1"/>
              <a:t>plugins</a:t>
            </a:r>
            <a:r>
              <a:rPr lang="es"/>
              <a:t> a TurtleBlocks para utilizar e interactuar con sistemas robóticos.</a:t>
            </a:r>
          </a:p>
          <a:p>
            <a:pPr rtl="0" lvl="0" indent="-419100" marL="457200">
              <a:spcBef>
                <a:spcPts val="0"/>
              </a:spcBef>
              <a:buClr>
                <a:schemeClr val="dk2"/>
              </a:buClr>
              <a:buSzPct val="100000"/>
              <a:buFont typeface="Arial"/>
              <a:buChar char="●"/>
            </a:pPr>
            <a:r>
              <a:rPr lang="es"/>
              <a:t>Todas las funcionalidades de TurtleBlocks están disponibles.</a:t>
            </a:r>
          </a:p>
          <a:p>
            <a:pPr rtl="0" lvl="0">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y="0" x="0"/>
          <a:ext cy="0" cx="0"/>
          <a:chOff y="0" x="0"/>
          <a:chExt cy="0" cx="0"/>
        </a:xfrm>
      </p:grpSpPr>
      <p:sp>
        <p:nvSpPr>
          <p:cNvPr id="90" name="Shape 90"/>
          <p:cNvSpPr txBox="1"/>
          <p:nvPr>
            <p:ph type="title"/>
          </p:nvPr>
        </p:nvSpPr>
        <p:spPr>
          <a:xfrm>
            <a:off y="274637" x="457200"/>
            <a:ext cy="1521900" cx="8229600"/>
          </a:xfrm>
          <a:prstGeom prst="rect">
            <a:avLst/>
          </a:prstGeom>
        </p:spPr>
        <p:txBody>
          <a:bodyPr bIns="91425" rIns="91425" lIns="91425" tIns="91425" anchor="b" anchorCtr="0">
            <a:noAutofit/>
          </a:bodyPr>
          <a:lstStyle/>
          <a:p>
            <a:pPr rtl="0" lvl="0">
              <a:spcBef>
                <a:spcPts val="0"/>
              </a:spcBef>
              <a:buNone/>
            </a:pPr>
            <a:r>
              <a:rPr lang="es"/>
              <a:t>Una primera impresión Ubuntu</a:t>
            </a:r>
          </a:p>
        </p:txBody>
      </p:sp>
      <p:pic>
        <p:nvPicPr>
          <p:cNvPr id="91" name="Shape 91"/>
          <p:cNvPicPr preferRelativeResize="0"/>
          <p:nvPr/>
        </p:nvPicPr>
        <p:blipFill>
          <a:blip r:embed="rId3">
            <a:alphaModFix/>
          </a:blip>
          <a:stretch>
            <a:fillRect/>
          </a:stretch>
        </p:blipFill>
        <p:spPr>
          <a:xfrm>
            <a:off y="1938900" x="434425"/>
            <a:ext cy="4652524" cx="8275149"/>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1"/>
                                        </p:tgtEl>
                                        <p:attrNameLst>
                                          <p:attrName>style.visibility</p:attrName>
                                        </p:attrNameLst>
                                      </p:cBhvr>
                                      <p:to>
                                        <p:strVal val="visible"/>
                                      </p:to>
                                    </p:set>
                                    <p:animEffect transition="in" filter="fade">
                                      <p:cBhvr>
                                        <p:cTn dur="1000"/>
                                        <p:tgtEl>
                                          <p:spTgt spid="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