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70" r:id="rId5"/>
    <p:sldId id="281" r:id="rId6"/>
    <p:sldId id="280" r:id="rId7"/>
    <p:sldId id="271" r:id="rId8"/>
    <p:sldId id="272" r:id="rId9"/>
    <p:sldId id="274" r:id="rId10"/>
    <p:sldId id="273" r:id="rId11"/>
    <p:sldId id="275" r:id="rId12"/>
    <p:sldId id="263" r:id="rId13"/>
    <p:sldId id="277" r:id="rId14"/>
    <p:sldId id="278" r:id="rId15"/>
    <p:sldId id="283" r:id="rId16"/>
    <p:sldId id="282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104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4EC12-53FF-7D2F-6B79-9FC70D3F2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F24541-154C-3684-6B3E-A04FAF369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3AEE83-DE18-FED5-F657-3ECEC37FE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18CE97-8D2F-06F5-1FF6-095EA4EE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E36D8A-E4D3-E239-3203-B5F1FBF1D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0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1AA64E-8394-39AF-4335-517392D0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56E232-F96B-3CFB-44EA-5627D6BB8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A6E746-9B40-2DEF-71C3-F258A66D4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8928B0-4FE3-10AC-636E-94A15655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464AF-FDFE-F9B5-CE65-041B7D95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59EE86-5367-24CD-442E-A2617E2BE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0B4AB7-C826-370F-1545-FF355680F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45525D-9767-590B-E0D6-ED151D98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D5C59-CE24-EDC1-B247-1770CD50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E7434-2121-93B8-808A-67FD0C020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9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7008D-B258-27A6-16ED-5E580222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8E5C52-4FF3-B6C7-6993-4740019C4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383F17-E6FA-E156-2301-635A73DB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AE956E-BD4A-4D70-63DB-D6EF5CDB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85C154-A69D-6A27-EAAC-A721843D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44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E5186-DE29-4FAF-2959-F7DC1F52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D6BD55-2959-7330-8DF5-5864B0A4D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0F4480-8203-2F5C-D8F3-9D0EE919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9DDBED-7665-7795-95A6-DE607F32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6B1F27-F2A6-74C6-368F-C56D8095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11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0BAEC-1BC3-430E-65EA-7C413C92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48121-1A05-33A1-5B35-D5A37DB95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EAEBCA-9C15-DF9D-D4AB-4DEDDF92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635F85-2358-5C93-808C-149FE37A4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B170F0-6853-2B6D-177D-D2EB38D7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3D643B-0B44-8F65-482D-EC0DDC48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5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72BC7-8475-5EDD-510E-F0015629C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D301B1-7763-6586-7B12-E0854F6F7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4AFCE3-1DCC-18E8-E63E-7F14540FA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1E087D-775F-06C9-44DD-ED18ECC44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A0FA2B-FF15-C5F3-69E3-5E6522B1C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D88085-427B-63D3-CB33-2711E81F4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30FD51-123C-FD4C-1266-39A67A34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1D0BEA-4EF7-5583-7B39-4974A911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8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293DF-AA8E-F729-386D-479A3ACF6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DD6482-8743-FAB4-0C15-C66F413C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CBBDE33-4F25-C43E-25D7-5BABA17D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1C849E-BD9E-F20A-0C0E-E94C9CA3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D02154-7ECA-86F2-C7A5-66EC72C18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B58CD3-6EBB-F2B3-3B82-D64EDC1E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C76E8F-F4B1-D0E1-4848-F3F613996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2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B209B-4610-395A-03AF-795564A5E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3091E-00C3-2B18-C839-3544C885C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38B6E7-2C99-64F0-24E7-C4DE11C76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92E2DB-F120-33DC-C9F8-054A0BBE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760AF9-339D-74F1-4D9B-EAF3CB93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04C038-DC6B-8994-2CBF-51268D53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93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2F822-9794-0738-2010-89DBBCC87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67DB88-73EB-5070-15F4-D8DCBC416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3570B9-4F30-3E1A-8F00-7C1100BC0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9514D1-419C-56DA-81E5-B463374E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A3D7A1-F5E2-9428-D824-FA77CC629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86A516-5564-D4C9-BF42-0F5F4910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08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21E525-E8EC-72B3-C46A-E5FCF8B4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0CFEBF-F8CE-FD67-E077-3657F7354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44FFFF-51F7-8114-9C4A-459413B70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61C25-880F-43FB-A951-C6C3A4DBBB2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B50F55-DF04-7BE4-FBE4-0694642C3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56E3B7-36F5-2BE1-B5C0-C9E223AA0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F0393-4603-440D-BE1C-7A10AE3E48C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jemplo.org/txt#/&#8221;Una_persona_que_recibe_atenci&#243;n_m&#233;dica" TargetMode="External"/><Relationship Id="rId3" Type="http://schemas.openxmlformats.org/officeDocument/2006/relationships/hyperlink" Target="http://www.w3.org/2000/01/rdf-schema#/type" TargetMode="External"/><Relationship Id="rId7" Type="http://schemas.openxmlformats.org/officeDocument/2006/relationships/hyperlink" Target="http://www.w3.org/2000/01/rdf-schema#/comment" TargetMode="External"/><Relationship Id="rId2" Type="http://schemas.openxmlformats.org/officeDocument/2006/relationships/hyperlink" Target="http://ejemplo.org/medicina#/Pacien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jemplo.org/txt#/&#8221;Paciente" TargetMode="External"/><Relationship Id="rId5" Type="http://schemas.openxmlformats.org/officeDocument/2006/relationships/hyperlink" Target="http://www.w3.org/2000/01/rdf-schema#/label" TargetMode="External"/><Relationship Id="rId4" Type="http://schemas.openxmlformats.org/officeDocument/2006/relationships/hyperlink" Target="http://www.w3.org/2000/01/rdf-schema#/Clas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84F5A-9DA1-66FA-549E-45C67AB007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EJERCICIOS </a:t>
            </a:r>
            <a:r>
              <a:rPr lang="es-ES" dirty="0" err="1"/>
              <a:t>RDFS</a:t>
            </a:r>
            <a:endParaRPr lang="en-GB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A112A4-9A65-BBB6-FDBF-15B187866E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/>
              <a:t>Con sintaxis en </a:t>
            </a:r>
            <a:r>
              <a:rPr lang="es-ES" b="1" dirty="0" err="1"/>
              <a:t>TURTLE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015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5284F-79ED-6733-507C-EAC5F8EC5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0B97917-00A7-0043-DBB4-76B1A3734BCB}"/>
              </a:ext>
            </a:extLst>
          </p:cNvPr>
          <p:cNvSpPr txBox="1"/>
          <p:nvPr/>
        </p:nvSpPr>
        <p:spPr>
          <a:xfrm>
            <a:off x="4139764" y="449096"/>
            <a:ext cx="873326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20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relaciones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GB" sz="1400" dirty="0"/>
          </a:p>
          <a:p>
            <a:r>
              <a:rPr lang="en-GB" dirty="0"/>
              <a:t>@prefix </a:t>
            </a:r>
            <a:r>
              <a:rPr lang="en-GB" dirty="0" err="1"/>
              <a:t>rdfs</a:t>
            </a:r>
            <a:r>
              <a:rPr lang="en-GB" dirty="0"/>
              <a:t>: &lt;http://www.w3.org/2000/01/rdf-schema#&gt; .</a:t>
            </a:r>
          </a:p>
          <a:p>
            <a:r>
              <a:rPr lang="en-GB" dirty="0"/>
              <a:t>@prefix med: &lt;http://ejemplo.org/medicina#&gt;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Relacionar</a:t>
            </a:r>
            <a:r>
              <a:rPr lang="en-GB" dirty="0"/>
              <a:t> un </a:t>
            </a:r>
            <a:r>
              <a:rPr lang="en-GB" dirty="0" err="1"/>
              <a:t>paciente</a:t>
            </a:r>
            <a:r>
              <a:rPr lang="en-GB" dirty="0"/>
              <a:t> con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 err="1">
                <a:highlight>
                  <a:srgbClr val="FFFF00"/>
                </a:highlight>
              </a:rPr>
              <a:t>med:tieneDiagnostico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 err="1">
                <a:highlight>
                  <a:srgbClr val="FFFF00"/>
                </a:highlight>
              </a:rPr>
              <a:t>rdf:type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 err="1">
                <a:highlight>
                  <a:srgbClr val="FFFF00"/>
                </a:highlight>
              </a:rPr>
              <a:t>rdf:Property</a:t>
            </a:r>
            <a:r>
              <a:rPr lang="en-GB" dirty="0">
                <a:highlight>
                  <a:srgbClr val="FFFF00"/>
                </a:highlight>
              </a:rPr>
              <a:t> ;</a:t>
            </a:r>
          </a:p>
          <a:p>
            <a:r>
              <a:rPr lang="en-GB" dirty="0">
                <a:highlight>
                  <a:srgbClr val="FFFF00"/>
                </a:highlight>
              </a:rPr>
              <a:t>                     </a:t>
            </a:r>
            <a:r>
              <a:rPr lang="en-GB" dirty="0" err="1">
                <a:highlight>
                  <a:srgbClr val="FFFF00"/>
                </a:highlight>
              </a:rPr>
              <a:t>rdfs:label</a:t>
            </a:r>
            <a:r>
              <a:rPr lang="en-GB" dirty="0">
                <a:highlight>
                  <a:srgbClr val="FFFF00"/>
                </a:highlight>
              </a:rPr>
              <a:t> "</a:t>
            </a:r>
            <a:r>
              <a:rPr lang="en-GB" dirty="0" err="1">
                <a:highlight>
                  <a:srgbClr val="FFFF00"/>
                </a:highlight>
              </a:rPr>
              <a:t>tiene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 err="1">
                <a:highlight>
                  <a:srgbClr val="FFFF00"/>
                </a:highlight>
              </a:rPr>
              <a:t>diagnóstico</a:t>
            </a:r>
            <a:r>
              <a:rPr lang="en-GB" dirty="0">
                <a:highlight>
                  <a:srgbClr val="FFFF00"/>
                </a:highlight>
              </a:rPr>
              <a:t>" ;</a:t>
            </a:r>
          </a:p>
          <a:p>
            <a:r>
              <a:rPr lang="en-GB" dirty="0">
                <a:highlight>
                  <a:srgbClr val="FFFF00"/>
                </a:highlight>
              </a:rPr>
              <a:t>                     </a:t>
            </a:r>
            <a:r>
              <a:rPr lang="en-GB" dirty="0" err="1">
                <a:highlight>
                  <a:srgbClr val="FFFF00"/>
                </a:highlight>
              </a:rPr>
              <a:t>rdfs:domain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 err="1">
                <a:highlight>
                  <a:srgbClr val="FFFF00"/>
                </a:highlight>
              </a:rPr>
              <a:t>med:Paciente</a:t>
            </a:r>
            <a:r>
              <a:rPr lang="en-GB" dirty="0">
                <a:highlight>
                  <a:srgbClr val="FFFF00"/>
                </a:highlight>
              </a:rPr>
              <a:t> ;  </a:t>
            </a:r>
            <a:r>
              <a:rPr lang="en-GB" dirty="0"/>
              <a:t># El </a:t>
            </a:r>
            <a:r>
              <a:rPr lang="en-GB" dirty="0" err="1"/>
              <a:t>sujeto</a:t>
            </a:r>
            <a:r>
              <a:rPr lang="en-GB" dirty="0"/>
              <a:t> es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>
                <a:highlight>
                  <a:srgbClr val="FFFF00"/>
                </a:highlight>
              </a:rPr>
              <a:t>                     </a:t>
            </a:r>
            <a:r>
              <a:rPr lang="en-GB" dirty="0" err="1">
                <a:highlight>
                  <a:srgbClr val="FFFF00"/>
                </a:highlight>
              </a:rPr>
              <a:t>rdfs:range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 err="1">
                <a:highlight>
                  <a:srgbClr val="FFFF00"/>
                </a:highlight>
              </a:rPr>
              <a:t>med:Diagnostico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en-GB" dirty="0"/>
              <a:t>. # El </a:t>
            </a:r>
            <a:r>
              <a:rPr lang="en-GB" dirty="0" err="1"/>
              <a:t>objeto</a:t>
            </a:r>
            <a:r>
              <a:rPr lang="en-GB" dirty="0"/>
              <a:t> es un </a:t>
            </a:r>
            <a:r>
              <a:rPr lang="en-GB" dirty="0" err="1"/>
              <a:t>Diagnóstico</a:t>
            </a:r>
            <a:endParaRPr lang="en-GB" dirty="0"/>
          </a:p>
          <a:p>
            <a:endParaRPr lang="en-GB" sz="1400" dirty="0"/>
          </a:p>
          <a:p>
            <a:endParaRPr lang="en-GB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A0D8D8E-C3FA-40E0-E653-8E3324D2EA54}"/>
              </a:ext>
            </a:extLst>
          </p:cNvPr>
          <p:cNvSpPr/>
          <p:nvPr/>
        </p:nvSpPr>
        <p:spPr>
          <a:xfrm>
            <a:off x="726119" y="4006035"/>
            <a:ext cx="200475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med:Paciente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1DC01A5A-15FD-9AF5-7A6E-CB434CBB4D67}"/>
              </a:ext>
            </a:extLst>
          </p:cNvPr>
          <p:cNvSpPr/>
          <p:nvPr/>
        </p:nvSpPr>
        <p:spPr>
          <a:xfrm>
            <a:off x="4139764" y="4217479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med:Diagnóstico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BD9D3B2-B744-4AB7-7C46-F5CA1A630F8A}"/>
              </a:ext>
            </a:extLst>
          </p:cNvPr>
          <p:cNvSpPr txBox="1"/>
          <p:nvPr/>
        </p:nvSpPr>
        <p:spPr>
          <a:xfrm>
            <a:off x="5374456" y="496593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rdf;type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922ADCA4-E2E9-A873-11A3-16F8FDC50FB7}"/>
              </a:ext>
            </a:extLst>
          </p:cNvPr>
          <p:cNvSpPr/>
          <p:nvPr/>
        </p:nvSpPr>
        <p:spPr>
          <a:xfrm>
            <a:off x="1869360" y="5269371"/>
            <a:ext cx="3033686" cy="68835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med:tieneDiagnóstico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BC1E5575-9586-C8C4-16D4-C278734F1EFE}"/>
              </a:ext>
            </a:extLst>
          </p:cNvPr>
          <p:cNvSpPr/>
          <p:nvPr/>
        </p:nvSpPr>
        <p:spPr>
          <a:xfrm>
            <a:off x="6878740" y="4471953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rdf:Property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A938FC0B-5AC5-ED1A-85C1-D1414448003E}"/>
              </a:ext>
            </a:extLst>
          </p:cNvPr>
          <p:cNvCxnSpPr>
            <a:cxnSpLocks/>
            <a:stCxn id="62" idx="6"/>
            <a:endCxn id="63" idx="2"/>
          </p:cNvCxnSpPr>
          <p:nvPr/>
        </p:nvCxnSpPr>
        <p:spPr>
          <a:xfrm flipV="1">
            <a:off x="4903046" y="4791304"/>
            <a:ext cx="1975694" cy="8222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E4F73383-578B-4C50-D2D6-940BD0BDEE2E}"/>
              </a:ext>
            </a:extLst>
          </p:cNvPr>
          <p:cNvCxnSpPr>
            <a:stCxn id="62" idx="1"/>
            <a:endCxn id="11" idx="4"/>
          </p:cNvCxnSpPr>
          <p:nvPr/>
        </p:nvCxnSpPr>
        <p:spPr>
          <a:xfrm flipH="1" flipV="1">
            <a:off x="1728495" y="4668386"/>
            <a:ext cx="585138" cy="7017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67749BF-BE4F-3449-3449-0C180751D7D1}"/>
              </a:ext>
            </a:extLst>
          </p:cNvPr>
          <p:cNvSpPr txBox="1"/>
          <p:nvPr/>
        </p:nvSpPr>
        <p:spPr>
          <a:xfrm>
            <a:off x="1041018" y="4916908"/>
            <a:ext cx="143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rdfs</a:t>
            </a:r>
            <a:r>
              <a:rPr lang="es-ES" dirty="0">
                <a:highlight>
                  <a:srgbClr val="FFFF00"/>
                </a:highlight>
              </a:rPr>
              <a:t>: </a:t>
            </a:r>
            <a:r>
              <a:rPr lang="es-ES" dirty="0" err="1">
                <a:highlight>
                  <a:srgbClr val="FFFF00"/>
                </a:highlight>
              </a:rPr>
              <a:t>domain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5658CC86-1246-A708-DF03-C0D672B25CFC}"/>
              </a:ext>
            </a:extLst>
          </p:cNvPr>
          <p:cNvSpPr txBox="1"/>
          <p:nvPr/>
        </p:nvSpPr>
        <p:spPr>
          <a:xfrm>
            <a:off x="3654033" y="4865534"/>
            <a:ext cx="123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rdfs</a:t>
            </a:r>
            <a:r>
              <a:rPr lang="es-ES" dirty="0">
                <a:highlight>
                  <a:srgbClr val="FFFF00"/>
                </a:highlight>
              </a:rPr>
              <a:t>: </a:t>
            </a:r>
            <a:r>
              <a:rPr lang="es-ES" dirty="0" err="1">
                <a:highlight>
                  <a:srgbClr val="FFFF00"/>
                </a:highlight>
              </a:rPr>
              <a:t>range</a:t>
            </a:r>
            <a:endParaRPr lang="en-GB" dirty="0">
              <a:highlight>
                <a:srgbClr val="FFFF00"/>
              </a:highlight>
            </a:endParaRPr>
          </a:p>
        </p:txBody>
      </p: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C44CBAF3-DA3F-7E05-EBDE-B47F3D2FAE30}"/>
              </a:ext>
            </a:extLst>
          </p:cNvPr>
          <p:cNvCxnSpPr>
            <a:stCxn id="62" idx="7"/>
            <a:endCxn id="21" idx="4"/>
          </p:cNvCxnSpPr>
          <p:nvPr/>
        </p:nvCxnSpPr>
        <p:spPr>
          <a:xfrm flipV="1">
            <a:off x="4458773" y="4856181"/>
            <a:ext cx="890975" cy="5139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7144CAF0-8EC4-3A62-EE15-C6138725C70A}"/>
              </a:ext>
            </a:extLst>
          </p:cNvPr>
          <p:cNvSpPr txBox="1"/>
          <p:nvPr/>
        </p:nvSpPr>
        <p:spPr>
          <a:xfrm>
            <a:off x="5420531" y="5761740"/>
            <a:ext cx="1022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>
                <a:highlight>
                  <a:srgbClr val="FFFF00"/>
                </a:highlight>
              </a:rPr>
              <a:t>rdfs:label</a:t>
            </a:r>
            <a:endParaRPr lang="en-GB" sz="1600" dirty="0">
              <a:highlight>
                <a:srgbClr val="FFFF00"/>
              </a:highlight>
            </a:endParaRPr>
          </a:p>
        </p:txBody>
      </p: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52CA3989-688B-0DA5-5B94-5CDBBFE22298}"/>
              </a:ext>
            </a:extLst>
          </p:cNvPr>
          <p:cNvCxnSpPr>
            <a:stCxn id="62" idx="5"/>
          </p:cNvCxnSpPr>
          <p:nvPr/>
        </p:nvCxnSpPr>
        <p:spPr>
          <a:xfrm>
            <a:off x="4458773" y="5856922"/>
            <a:ext cx="2216347" cy="3305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Elipse 78">
            <a:extLst>
              <a:ext uri="{FF2B5EF4-FFF2-40B4-BE49-F238E27FC236}">
                <a16:creationId xmlns:a16="http://schemas.microsoft.com/office/drawing/2014/main" id="{2F635979-6247-B078-8E2C-EA4191801532}"/>
              </a:ext>
            </a:extLst>
          </p:cNvPr>
          <p:cNvSpPr/>
          <p:nvPr/>
        </p:nvSpPr>
        <p:spPr>
          <a:xfrm>
            <a:off x="6675120" y="5831152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highlight>
                  <a:srgbClr val="FFFF00"/>
                </a:highlight>
              </a:rPr>
              <a:t>“tiene diagnóstico”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87650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BC9804-658E-260F-51DF-74525FD80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5D282D5-CCF6-2DA1-D9C0-CE2D3DF9F069}"/>
              </a:ext>
            </a:extLst>
          </p:cNvPr>
          <p:cNvSpPr txBox="1"/>
          <p:nvPr/>
        </p:nvSpPr>
        <p:spPr>
          <a:xfrm>
            <a:off x="3384500" y="136296"/>
            <a:ext cx="611685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20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relaciones</a:t>
            </a:r>
            <a:r>
              <a:rPr lang="en-GB" sz="20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GB" sz="2000" dirty="0"/>
          </a:p>
          <a:p>
            <a:r>
              <a:rPr lang="en-GB" sz="2000" dirty="0"/>
              <a:t># </a:t>
            </a:r>
            <a:r>
              <a:rPr lang="en-GB" sz="2000" dirty="0" err="1"/>
              <a:t>Relacionar</a:t>
            </a:r>
            <a:r>
              <a:rPr lang="en-GB" sz="2000" dirty="0"/>
              <a:t> un </a:t>
            </a:r>
            <a:r>
              <a:rPr lang="en-GB" sz="2000" dirty="0" err="1"/>
              <a:t>diagnóstico</a:t>
            </a:r>
            <a:r>
              <a:rPr lang="en-GB" sz="2000" dirty="0"/>
              <a:t> con un </a:t>
            </a:r>
            <a:r>
              <a:rPr lang="en-GB" sz="2000" dirty="0" err="1"/>
              <a:t>medicamento</a:t>
            </a:r>
            <a:endParaRPr lang="en-GB" sz="2000" dirty="0"/>
          </a:p>
          <a:p>
            <a:r>
              <a:rPr lang="en-GB" sz="2000" dirty="0" err="1">
                <a:highlight>
                  <a:srgbClr val="FFFF00"/>
                </a:highlight>
              </a:rPr>
              <a:t>med:tratadoCon</a:t>
            </a:r>
            <a:r>
              <a:rPr lang="en-GB" sz="2000" dirty="0">
                <a:highlight>
                  <a:srgbClr val="FFFF00"/>
                </a:highlight>
              </a:rPr>
              <a:t> </a:t>
            </a:r>
            <a:r>
              <a:rPr lang="en-GB" sz="2000" dirty="0" err="1">
                <a:highlight>
                  <a:srgbClr val="FFFF00"/>
                </a:highlight>
              </a:rPr>
              <a:t>rdf:type</a:t>
            </a:r>
            <a:r>
              <a:rPr lang="en-GB" sz="2000" dirty="0">
                <a:highlight>
                  <a:srgbClr val="FFFF00"/>
                </a:highlight>
              </a:rPr>
              <a:t> </a:t>
            </a:r>
            <a:r>
              <a:rPr lang="en-GB" sz="2000" dirty="0" err="1">
                <a:highlight>
                  <a:srgbClr val="FFFF00"/>
                </a:highlight>
              </a:rPr>
              <a:t>rdf:Property</a:t>
            </a:r>
            <a:r>
              <a:rPr lang="en-GB" sz="2000" dirty="0">
                <a:highlight>
                  <a:srgbClr val="FFFF00"/>
                </a:highlight>
              </a:rPr>
              <a:t> ;</a:t>
            </a:r>
          </a:p>
          <a:p>
            <a:r>
              <a:rPr lang="en-GB" sz="2000" dirty="0">
                <a:highlight>
                  <a:srgbClr val="FFFF00"/>
                </a:highlight>
              </a:rPr>
              <a:t>               </a:t>
            </a:r>
            <a:r>
              <a:rPr lang="en-GB" sz="2000" dirty="0" err="1">
                <a:highlight>
                  <a:srgbClr val="FFFF00"/>
                </a:highlight>
              </a:rPr>
              <a:t>rdfs:label</a:t>
            </a:r>
            <a:r>
              <a:rPr lang="en-GB" sz="2000" dirty="0">
                <a:highlight>
                  <a:srgbClr val="FFFF00"/>
                </a:highlight>
              </a:rPr>
              <a:t> "</a:t>
            </a:r>
            <a:r>
              <a:rPr lang="en-GB" sz="2000" dirty="0" err="1">
                <a:highlight>
                  <a:srgbClr val="FFFF00"/>
                </a:highlight>
              </a:rPr>
              <a:t>tratado</a:t>
            </a:r>
            <a:r>
              <a:rPr lang="en-GB" sz="2000" dirty="0">
                <a:highlight>
                  <a:srgbClr val="FFFF00"/>
                </a:highlight>
              </a:rPr>
              <a:t> con" ;</a:t>
            </a:r>
          </a:p>
          <a:p>
            <a:r>
              <a:rPr lang="en-GB" sz="2000" dirty="0">
                <a:highlight>
                  <a:srgbClr val="FFFF00"/>
                </a:highlight>
              </a:rPr>
              <a:t>               </a:t>
            </a:r>
            <a:r>
              <a:rPr lang="en-GB" sz="2000" dirty="0" err="1">
                <a:highlight>
                  <a:srgbClr val="FFFF00"/>
                </a:highlight>
              </a:rPr>
              <a:t>rdfs:domain</a:t>
            </a:r>
            <a:r>
              <a:rPr lang="en-GB" sz="2000" dirty="0">
                <a:highlight>
                  <a:srgbClr val="FFFF00"/>
                </a:highlight>
              </a:rPr>
              <a:t> </a:t>
            </a:r>
            <a:r>
              <a:rPr lang="en-GB" sz="2000" dirty="0" err="1">
                <a:highlight>
                  <a:srgbClr val="FFFF00"/>
                </a:highlight>
              </a:rPr>
              <a:t>med:Diagnostico</a:t>
            </a:r>
            <a:r>
              <a:rPr lang="en-GB" sz="2000" dirty="0">
                <a:highlight>
                  <a:srgbClr val="FFFF00"/>
                </a:highlight>
              </a:rPr>
              <a:t> ;</a:t>
            </a:r>
          </a:p>
          <a:p>
            <a:r>
              <a:rPr lang="en-GB" sz="2000" dirty="0">
                <a:highlight>
                  <a:srgbClr val="FFFF00"/>
                </a:highlight>
              </a:rPr>
              <a:t>               </a:t>
            </a:r>
            <a:r>
              <a:rPr lang="en-GB" sz="2000" dirty="0" err="1">
                <a:highlight>
                  <a:srgbClr val="FFFF00"/>
                </a:highlight>
              </a:rPr>
              <a:t>rdfs:range</a:t>
            </a:r>
            <a:r>
              <a:rPr lang="en-GB" sz="2000" dirty="0">
                <a:highlight>
                  <a:srgbClr val="FFFF00"/>
                </a:highlight>
              </a:rPr>
              <a:t> </a:t>
            </a:r>
            <a:r>
              <a:rPr lang="en-GB" sz="2000" dirty="0" err="1">
                <a:highlight>
                  <a:srgbClr val="FFFF00"/>
                </a:highlight>
              </a:rPr>
              <a:t>med:Medicamento</a:t>
            </a:r>
            <a:r>
              <a:rPr lang="en-GB" sz="2000" dirty="0">
                <a:highlight>
                  <a:srgbClr val="FFFF00"/>
                </a:highlight>
              </a:rPr>
              <a:t> .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90537EE-E5D4-F4CF-70BD-FC75C42ED466}"/>
              </a:ext>
            </a:extLst>
          </p:cNvPr>
          <p:cNvSpPr/>
          <p:nvPr/>
        </p:nvSpPr>
        <p:spPr>
          <a:xfrm>
            <a:off x="602032" y="4280054"/>
            <a:ext cx="200475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</a:rPr>
              <a:t>med:Paciente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F6A86842-C7A5-6BC1-FDB6-F91B8528EEA1}"/>
              </a:ext>
            </a:extLst>
          </p:cNvPr>
          <p:cNvSpPr/>
          <p:nvPr/>
        </p:nvSpPr>
        <p:spPr>
          <a:xfrm>
            <a:off x="4139764" y="4526089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med:Diagnóstico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4A53B61-E14B-CAA7-526E-4B36B13005F3}"/>
              </a:ext>
            </a:extLst>
          </p:cNvPr>
          <p:cNvSpPr txBox="1"/>
          <p:nvPr/>
        </p:nvSpPr>
        <p:spPr>
          <a:xfrm>
            <a:off x="5408751" y="5444431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sp>
        <p:nvSpPr>
          <p:cNvPr id="62" name="Elipse 61">
            <a:extLst>
              <a:ext uri="{FF2B5EF4-FFF2-40B4-BE49-F238E27FC236}">
                <a16:creationId xmlns:a16="http://schemas.microsoft.com/office/drawing/2014/main" id="{75DCD3A9-EF71-3E82-E2EB-4C59C013D9D7}"/>
              </a:ext>
            </a:extLst>
          </p:cNvPr>
          <p:cNvSpPr/>
          <p:nvPr/>
        </p:nvSpPr>
        <p:spPr>
          <a:xfrm>
            <a:off x="1869360" y="5577981"/>
            <a:ext cx="3033686" cy="68835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</a:rPr>
              <a:t>med:tieneDiagnóstico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3" name="Elipse 62">
            <a:extLst>
              <a:ext uri="{FF2B5EF4-FFF2-40B4-BE49-F238E27FC236}">
                <a16:creationId xmlns:a16="http://schemas.microsoft.com/office/drawing/2014/main" id="{55150901-00EC-B6F0-7530-F326DF8BE619}"/>
              </a:ext>
            </a:extLst>
          </p:cNvPr>
          <p:cNvSpPr/>
          <p:nvPr/>
        </p:nvSpPr>
        <p:spPr>
          <a:xfrm>
            <a:off x="6883869" y="5361633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FFFF00"/>
                </a:highlight>
              </a:rPr>
              <a:t>rdf:Property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65" name="Conector recto de flecha 64">
            <a:extLst>
              <a:ext uri="{FF2B5EF4-FFF2-40B4-BE49-F238E27FC236}">
                <a16:creationId xmlns:a16="http://schemas.microsoft.com/office/drawing/2014/main" id="{291A4102-EA58-C353-F068-BC1725F57C4D}"/>
              </a:ext>
            </a:extLst>
          </p:cNvPr>
          <p:cNvCxnSpPr>
            <a:cxnSpLocks/>
            <a:stCxn id="62" idx="6"/>
            <a:endCxn id="63" idx="2"/>
          </p:cNvCxnSpPr>
          <p:nvPr/>
        </p:nvCxnSpPr>
        <p:spPr>
          <a:xfrm flipV="1">
            <a:off x="4903046" y="5680984"/>
            <a:ext cx="1980823" cy="241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99C4E031-6094-C7B2-F226-48FDEF75801D}"/>
              </a:ext>
            </a:extLst>
          </p:cNvPr>
          <p:cNvCxnSpPr>
            <a:stCxn id="62" idx="1"/>
            <a:endCxn id="11" idx="4"/>
          </p:cNvCxnSpPr>
          <p:nvPr/>
        </p:nvCxnSpPr>
        <p:spPr>
          <a:xfrm flipH="1" flipV="1">
            <a:off x="1604408" y="4942405"/>
            <a:ext cx="709225" cy="7363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CuadroTexto 70">
            <a:extLst>
              <a:ext uri="{FF2B5EF4-FFF2-40B4-BE49-F238E27FC236}">
                <a16:creationId xmlns:a16="http://schemas.microsoft.com/office/drawing/2014/main" id="{62BFD14F-062B-BDFD-DB57-BAAD49DFC3D7}"/>
              </a:ext>
            </a:extLst>
          </p:cNvPr>
          <p:cNvSpPr txBox="1"/>
          <p:nvPr/>
        </p:nvSpPr>
        <p:spPr>
          <a:xfrm>
            <a:off x="925630" y="5147463"/>
            <a:ext cx="143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</a:t>
            </a:r>
            <a:r>
              <a:rPr lang="es-ES" dirty="0"/>
              <a:t>: </a:t>
            </a:r>
            <a:r>
              <a:rPr lang="es-ES" dirty="0" err="1"/>
              <a:t>domain</a:t>
            </a:r>
            <a:endParaRPr lang="en-GB" dirty="0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DF67383A-2D7A-69ED-7800-856662FC4740}"/>
              </a:ext>
            </a:extLst>
          </p:cNvPr>
          <p:cNvSpPr txBox="1"/>
          <p:nvPr/>
        </p:nvSpPr>
        <p:spPr>
          <a:xfrm>
            <a:off x="3654033" y="5174144"/>
            <a:ext cx="123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</a:t>
            </a:r>
            <a:r>
              <a:rPr lang="es-ES" dirty="0"/>
              <a:t>: </a:t>
            </a:r>
            <a:r>
              <a:rPr lang="es-ES" dirty="0" err="1"/>
              <a:t>range</a:t>
            </a:r>
            <a:endParaRPr lang="en-GB" dirty="0"/>
          </a:p>
        </p:txBody>
      </p: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C56FEA3C-4E0A-B7D5-6302-97882C3AC880}"/>
              </a:ext>
            </a:extLst>
          </p:cNvPr>
          <p:cNvCxnSpPr>
            <a:stCxn id="62" idx="7"/>
            <a:endCxn id="21" idx="4"/>
          </p:cNvCxnSpPr>
          <p:nvPr/>
        </p:nvCxnSpPr>
        <p:spPr>
          <a:xfrm flipV="1">
            <a:off x="4458773" y="5164791"/>
            <a:ext cx="890975" cy="5139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uadroTexto 74">
            <a:extLst>
              <a:ext uri="{FF2B5EF4-FFF2-40B4-BE49-F238E27FC236}">
                <a16:creationId xmlns:a16="http://schemas.microsoft.com/office/drawing/2014/main" id="{9B80B936-9546-6C27-A126-23EF4B547E7E}"/>
              </a:ext>
            </a:extLst>
          </p:cNvPr>
          <p:cNvSpPr txBox="1"/>
          <p:nvPr/>
        </p:nvSpPr>
        <p:spPr>
          <a:xfrm>
            <a:off x="5420531" y="6070350"/>
            <a:ext cx="1022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rdfs:label</a:t>
            </a:r>
            <a:endParaRPr lang="en-GB" sz="1600" dirty="0"/>
          </a:p>
        </p:txBody>
      </p: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896AEB42-9A45-3582-79F3-AF8B9FF1F0C3}"/>
              </a:ext>
            </a:extLst>
          </p:cNvPr>
          <p:cNvCxnSpPr>
            <a:stCxn id="62" idx="5"/>
          </p:cNvCxnSpPr>
          <p:nvPr/>
        </p:nvCxnSpPr>
        <p:spPr>
          <a:xfrm>
            <a:off x="4458773" y="6165532"/>
            <a:ext cx="2216347" cy="3305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Elipse 78">
            <a:extLst>
              <a:ext uri="{FF2B5EF4-FFF2-40B4-BE49-F238E27FC236}">
                <a16:creationId xmlns:a16="http://schemas.microsoft.com/office/drawing/2014/main" id="{1B19A46C-B3AA-66D2-9381-B657F358525E}"/>
              </a:ext>
            </a:extLst>
          </p:cNvPr>
          <p:cNvSpPr/>
          <p:nvPr/>
        </p:nvSpPr>
        <p:spPr>
          <a:xfrm>
            <a:off x="6675120" y="6139762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“tiene diagnóstico”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990655CD-7F6E-209F-E9A8-59AFBE4818D9}"/>
              </a:ext>
            </a:extLst>
          </p:cNvPr>
          <p:cNvSpPr/>
          <p:nvPr/>
        </p:nvSpPr>
        <p:spPr>
          <a:xfrm>
            <a:off x="9540857" y="4619051"/>
            <a:ext cx="2541659" cy="6064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med:Medicamento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2BADCA2-8110-50F7-EFCC-7A0619240310}"/>
              </a:ext>
            </a:extLst>
          </p:cNvPr>
          <p:cNvSpPr/>
          <p:nvPr/>
        </p:nvSpPr>
        <p:spPr>
          <a:xfrm>
            <a:off x="7294660" y="3826524"/>
            <a:ext cx="2214251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med:tratadoCon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64A8BADF-2837-4EE7-BB7A-5B3E1399EA1E}"/>
              </a:ext>
            </a:extLst>
          </p:cNvPr>
          <p:cNvCxnSpPr>
            <a:stCxn id="7" idx="2"/>
            <a:endCxn id="21" idx="7"/>
          </p:cNvCxnSpPr>
          <p:nvPr/>
        </p:nvCxnSpPr>
        <p:spPr>
          <a:xfrm flipH="1">
            <a:off x="6205335" y="4157699"/>
            <a:ext cx="1089325" cy="4619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0249114C-91C3-3AE5-52E2-370E29448D25}"/>
              </a:ext>
            </a:extLst>
          </p:cNvPr>
          <p:cNvCxnSpPr>
            <a:stCxn id="7" idx="6"/>
            <a:endCxn id="2" idx="0"/>
          </p:cNvCxnSpPr>
          <p:nvPr/>
        </p:nvCxnSpPr>
        <p:spPr>
          <a:xfrm>
            <a:off x="9508911" y="4157699"/>
            <a:ext cx="1302776" cy="4613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2C5DC33F-FF17-DC25-4D4F-F39FEB5C926A}"/>
              </a:ext>
            </a:extLst>
          </p:cNvPr>
          <p:cNvCxnSpPr>
            <a:stCxn id="7" idx="4"/>
          </p:cNvCxnSpPr>
          <p:nvPr/>
        </p:nvCxnSpPr>
        <p:spPr>
          <a:xfrm flipH="1">
            <a:off x="8401785" y="4488874"/>
            <a:ext cx="1" cy="8217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2B495A7-DC42-9822-02A0-BDF3B0CD4972}"/>
              </a:ext>
            </a:extLst>
          </p:cNvPr>
          <p:cNvSpPr txBox="1"/>
          <p:nvPr/>
        </p:nvSpPr>
        <p:spPr>
          <a:xfrm>
            <a:off x="7494888" y="4795459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rdf;type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F5E96A0-D203-D90A-3E64-0D391D0CC570}"/>
              </a:ext>
            </a:extLst>
          </p:cNvPr>
          <p:cNvSpPr txBox="1"/>
          <p:nvPr/>
        </p:nvSpPr>
        <p:spPr>
          <a:xfrm>
            <a:off x="5833424" y="4200580"/>
            <a:ext cx="143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rdfs</a:t>
            </a:r>
            <a:r>
              <a:rPr lang="es-ES" dirty="0">
                <a:highlight>
                  <a:srgbClr val="FFFF00"/>
                </a:highlight>
              </a:rPr>
              <a:t>: </a:t>
            </a:r>
            <a:r>
              <a:rPr lang="es-ES" dirty="0" err="1">
                <a:highlight>
                  <a:srgbClr val="FFFF00"/>
                </a:highlight>
              </a:rPr>
              <a:t>domain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53A6F45-768A-6BB5-B499-1B9775930AAC}"/>
              </a:ext>
            </a:extLst>
          </p:cNvPr>
          <p:cNvSpPr txBox="1"/>
          <p:nvPr/>
        </p:nvSpPr>
        <p:spPr>
          <a:xfrm>
            <a:off x="9822561" y="4036396"/>
            <a:ext cx="123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rdfs</a:t>
            </a:r>
            <a:r>
              <a:rPr lang="es-ES" dirty="0">
                <a:highlight>
                  <a:srgbClr val="FFFF00"/>
                </a:highlight>
              </a:rPr>
              <a:t>: </a:t>
            </a:r>
            <a:r>
              <a:rPr lang="es-ES" dirty="0" err="1">
                <a:highlight>
                  <a:srgbClr val="FFFF00"/>
                </a:highlight>
              </a:rPr>
              <a:t>range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8D324863-C5EF-7886-299F-6F78EFB8741C}"/>
              </a:ext>
            </a:extLst>
          </p:cNvPr>
          <p:cNvSpPr txBox="1"/>
          <p:nvPr/>
        </p:nvSpPr>
        <p:spPr>
          <a:xfrm>
            <a:off x="8673443" y="3348543"/>
            <a:ext cx="1022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>
                <a:highlight>
                  <a:srgbClr val="FFFF00"/>
                </a:highlight>
              </a:rPr>
              <a:t>rdfs:label</a:t>
            </a:r>
            <a:endParaRPr lang="en-GB" sz="1600" dirty="0">
              <a:highlight>
                <a:srgbClr val="FFFF00"/>
              </a:highlight>
            </a:endParaRPr>
          </a:p>
        </p:txBody>
      </p: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80BD3659-026E-F8A7-4896-06C3DF09DBFF}"/>
              </a:ext>
            </a:extLst>
          </p:cNvPr>
          <p:cNvCxnSpPr>
            <a:cxnSpLocks/>
            <a:stCxn id="7" idx="7"/>
          </p:cNvCxnSpPr>
          <p:nvPr/>
        </p:nvCxnSpPr>
        <p:spPr>
          <a:xfrm flipV="1">
            <a:off x="9184641" y="3474078"/>
            <a:ext cx="692467" cy="449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Elipse 38">
            <a:extLst>
              <a:ext uri="{FF2B5EF4-FFF2-40B4-BE49-F238E27FC236}">
                <a16:creationId xmlns:a16="http://schemas.microsoft.com/office/drawing/2014/main" id="{723D41B3-6937-5738-D01E-2CA46AD79815}"/>
              </a:ext>
            </a:extLst>
          </p:cNvPr>
          <p:cNvSpPr/>
          <p:nvPr/>
        </p:nvSpPr>
        <p:spPr>
          <a:xfrm>
            <a:off x="9877108" y="3117719"/>
            <a:ext cx="2419967" cy="638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  <a:highlight>
                  <a:srgbClr val="FFFF00"/>
                </a:highlight>
              </a:rPr>
              <a:t>“tratado con”</a:t>
            </a:r>
            <a:endParaRPr lang="en-GB" sz="16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29837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3F9E192-AF63-AF39-D9D9-939815612939}"/>
              </a:ext>
            </a:extLst>
          </p:cNvPr>
          <p:cNvSpPr txBox="1"/>
          <p:nvPr/>
        </p:nvSpPr>
        <p:spPr>
          <a:xfrm>
            <a:off x="257475" y="770022"/>
            <a:ext cx="7327231" cy="5200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@prefix med: &lt;http://ejemplo.org/medicina#&gt; .</a:t>
            </a:r>
          </a:p>
          <a:p>
            <a:r>
              <a:rPr lang="en-GB" dirty="0">
                <a:highlight>
                  <a:srgbClr val="00FFFF"/>
                </a:highlight>
              </a:rPr>
              <a:t>@prefix : &lt;http://ejemplo.org/hospital#&gt; 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>
                <a:highlight>
                  <a:srgbClr val="00FFFF"/>
                </a:highlight>
              </a:rPr>
              <a:t>:paciente123 </a:t>
            </a:r>
            <a:r>
              <a:rPr lang="en-GB" dirty="0" err="1">
                <a:highlight>
                  <a:srgbClr val="00FFFF"/>
                </a:highlight>
              </a:rPr>
              <a:t>rdf:type</a:t>
            </a:r>
            <a:r>
              <a:rPr lang="en-GB" dirty="0">
                <a:highlight>
                  <a:srgbClr val="00FFFF"/>
                </a:highlight>
              </a:rPr>
              <a:t> </a:t>
            </a:r>
            <a:r>
              <a:rPr lang="en-GB" dirty="0" err="1">
                <a:highlight>
                  <a:srgbClr val="00FFFF"/>
                </a:highlight>
              </a:rPr>
              <a:t>med:Paciente</a:t>
            </a:r>
            <a:r>
              <a:rPr lang="en-GB" dirty="0">
                <a:highlight>
                  <a:srgbClr val="00FFFF"/>
                </a:highlight>
              </a:rPr>
              <a:t> ;</a:t>
            </a:r>
          </a:p>
          <a:p>
            <a:r>
              <a:rPr lang="en-GB" dirty="0">
                <a:highlight>
                  <a:srgbClr val="00FFFF"/>
                </a:highlight>
              </a:rPr>
              <a:t>             </a:t>
            </a:r>
            <a:r>
              <a:rPr lang="en-GB" dirty="0" err="1">
                <a:highlight>
                  <a:srgbClr val="00FFFF"/>
                </a:highlight>
              </a:rPr>
              <a:t>rdfs:label</a:t>
            </a:r>
            <a:r>
              <a:rPr lang="en-GB" dirty="0">
                <a:highlight>
                  <a:srgbClr val="00FFFF"/>
                </a:highlight>
              </a:rPr>
              <a:t> "Juan Pérez"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/>
              <a:t>:diagnostico456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med:Diagnostico</a:t>
            </a:r>
            <a:r>
              <a:rPr lang="en-GB" dirty="0"/>
              <a:t> ;</a:t>
            </a:r>
          </a:p>
          <a:p>
            <a:r>
              <a:rPr lang="en-GB" dirty="0"/>
              <a:t>               </a:t>
            </a:r>
            <a:r>
              <a:rPr lang="en-GB" dirty="0" err="1"/>
              <a:t>rdfs:label</a:t>
            </a:r>
            <a:r>
              <a:rPr lang="en-GB" dirty="0"/>
              <a:t> "Diabetes Tipo 2"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medicamento</a:t>
            </a:r>
            <a:endParaRPr lang="en-GB" dirty="0"/>
          </a:p>
          <a:p>
            <a:r>
              <a:rPr lang="en-GB" dirty="0"/>
              <a:t>:medicamento789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med:Medicamento</a:t>
            </a:r>
            <a:r>
              <a:rPr lang="en-GB" dirty="0"/>
              <a:t> ;</a:t>
            </a:r>
          </a:p>
          <a:p>
            <a:r>
              <a:rPr lang="en-GB" dirty="0"/>
              <a:t>                </a:t>
            </a:r>
            <a:r>
              <a:rPr lang="en-GB" dirty="0" err="1"/>
              <a:t>rdfs:label</a:t>
            </a:r>
            <a:r>
              <a:rPr lang="en-GB" dirty="0"/>
              <a:t> "</a:t>
            </a:r>
            <a:r>
              <a:rPr lang="en-GB" dirty="0" err="1"/>
              <a:t>Metformina</a:t>
            </a:r>
            <a:r>
              <a:rPr lang="en-GB" dirty="0"/>
              <a:t>"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Establecer</a:t>
            </a:r>
            <a:r>
              <a:rPr lang="en-GB" dirty="0"/>
              <a:t> </a:t>
            </a:r>
            <a:r>
              <a:rPr lang="en-GB" dirty="0" err="1"/>
              <a:t>relaciones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med:tieneDiagnostico</a:t>
            </a:r>
            <a:r>
              <a:rPr lang="en-GB" dirty="0"/>
              <a:t> :diagnostico456 .</a:t>
            </a:r>
          </a:p>
          <a:p>
            <a:r>
              <a:rPr lang="en-GB" dirty="0"/>
              <a:t>:diagnostico456 </a:t>
            </a:r>
            <a:r>
              <a:rPr lang="en-GB" dirty="0" err="1"/>
              <a:t>med:tratadoCon</a:t>
            </a:r>
            <a:r>
              <a:rPr lang="en-GB" dirty="0"/>
              <a:t> :medicamento789 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1484592-10B3-F671-8809-8B512ACC23B7}"/>
              </a:ext>
            </a:extLst>
          </p:cNvPr>
          <p:cNvSpPr txBox="1"/>
          <p:nvPr/>
        </p:nvSpPr>
        <p:spPr>
          <a:xfrm>
            <a:off x="404261" y="279133"/>
            <a:ext cx="486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 de instancias RDF en sintaxis </a:t>
            </a:r>
            <a:r>
              <a:rPr lang="es-ES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Turtle</a:t>
            </a:r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endParaRPr lang="en-GB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1C8FEC84-511E-5399-BDF0-32E3829C4160}"/>
              </a:ext>
            </a:extLst>
          </p:cNvPr>
          <p:cNvSpPr/>
          <p:nvPr/>
        </p:nvSpPr>
        <p:spPr>
          <a:xfrm>
            <a:off x="5166360" y="1840230"/>
            <a:ext cx="2125980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:paciente123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285317F9-96BF-8B77-E1BE-AA915A11C2DC}"/>
              </a:ext>
            </a:extLst>
          </p:cNvPr>
          <p:cNvSpPr/>
          <p:nvPr/>
        </p:nvSpPr>
        <p:spPr>
          <a:xfrm>
            <a:off x="5429250" y="739944"/>
            <a:ext cx="1851660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“Juan </a:t>
            </a:r>
            <a:r>
              <a:rPr lang="es-ES" dirty="0" err="1">
                <a:solidFill>
                  <a:sysClr val="windowText" lastClr="000000"/>
                </a:solidFill>
              </a:rPr>
              <a:t>Perez</a:t>
            </a:r>
            <a:r>
              <a:rPr lang="es-ES" dirty="0">
                <a:solidFill>
                  <a:sysClr val="windowText" lastClr="000000"/>
                </a:solidFill>
              </a:rPr>
              <a:t>”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AD03CB47-5AE1-61F0-BF54-0BB0E2690D3E}"/>
              </a:ext>
            </a:extLst>
          </p:cNvPr>
          <p:cNvCxnSpPr/>
          <p:nvPr/>
        </p:nvCxnSpPr>
        <p:spPr>
          <a:xfrm flipV="1">
            <a:off x="6366510" y="1459412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4F2D05FE-C4FF-0A36-0AB7-824BEBFCCC6D}"/>
              </a:ext>
            </a:extLst>
          </p:cNvPr>
          <p:cNvSpPr txBox="1"/>
          <p:nvPr/>
        </p:nvSpPr>
        <p:spPr>
          <a:xfrm>
            <a:off x="6330103" y="1465155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rdfs:label</a:t>
            </a:r>
            <a:endParaRPr lang="en-GB" dirty="0">
              <a:highlight>
                <a:srgbClr val="00FFFF"/>
              </a:highlight>
            </a:endParaRP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0C488EFB-36E2-A756-41C8-202271F32821}"/>
              </a:ext>
            </a:extLst>
          </p:cNvPr>
          <p:cNvCxnSpPr>
            <a:stCxn id="2" idx="6"/>
          </p:cNvCxnSpPr>
          <p:nvPr/>
        </p:nvCxnSpPr>
        <p:spPr>
          <a:xfrm>
            <a:off x="7292340" y="2160270"/>
            <a:ext cx="13944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18E33ED-DA4C-BC0B-049A-C0FCC1B3F876}"/>
              </a:ext>
            </a:extLst>
          </p:cNvPr>
          <p:cNvSpPr txBox="1"/>
          <p:nvPr/>
        </p:nvSpPr>
        <p:spPr>
          <a:xfrm>
            <a:off x="7441881" y="1812713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rdf:type</a:t>
            </a:r>
            <a:endParaRPr lang="en-GB" dirty="0">
              <a:highlight>
                <a:srgbClr val="00FFFF"/>
              </a:highlight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9E044AF-4BA3-8F2C-3555-BDACFDC0E257}"/>
              </a:ext>
            </a:extLst>
          </p:cNvPr>
          <p:cNvSpPr/>
          <p:nvPr/>
        </p:nvSpPr>
        <p:spPr>
          <a:xfrm>
            <a:off x="8680819" y="1799112"/>
            <a:ext cx="200475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FF"/>
                </a:highlight>
              </a:rPr>
              <a:t>med:Paciente</a:t>
            </a:r>
            <a:endParaRPr lang="en-GB" sz="1600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83903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FBD5D-39DC-3CF7-A47E-E70DE8850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2B3CC9B-7BDC-5D18-ECCF-EF34FD424404}"/>
              </a:ext>
            </a:extLst>
          </p:cNvPr>
          <p:cNvSpPr txBox="1"/>
          <p:nvPr/>
        </p:nvSpPr>
        <p:spPr>
          <a:xfrm>
            <a:off x="257475" y="770022"/>
            <a:ext cx="7327231" cy="5200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@prefix med: &lt;http://ejemplo.org/medicina#&gt; .</a:t>
            </a:r>
          </a:p>
          <a:p>
            <a:r>
              <a:rPr lang="en-GB" dirty="0">
                <a:highlight>
                  <a:srgbClr val="00FFFF"/>
                </a:highlight>
              </a:rPr>
              <a:t>@prefix : &lt;http://ejemplo.org/hospital#&gt; 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med:Paciente</a:t>
            </a:r>
            <a:r>
              <a:rPr lang="en-GB" dirty="0"/>
              <a:t> ;</a:t>
            </a:r>
          </a:p>
          <a:p>
            <a:r>
              <a:rPr lang="en-GB" dirty="0"/>
              <a:t>             </a:t>
            </a:r>
            <a:r>
              <a:rPr lang="en-GB" dirty="0" err="1"/>
              <a:t>rdfs:label</a:t>
            </a:r>
            <a:r>
              <a:rPr lang="en-GB" dirty="0"/>
              <a:t> "Juan Pérez"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>
                <a:highlight>
                  <a:srgbClr val="00FFFF"/>
                </a:highlight>
              </a:rPr>
              <a:t>:diagnostico456 </a:t>
            </a:r>
            <a:r>
              <a:rPr lang="en-GB" dirty="0" err="1">
                <a:highlight>
                  <a:srgbClr val="00FFFF"/>
                </a:highlight>
              </a:rPr>
              <a:t>rdf:type</a:t>
            </a:r>
            <a:r>
              <a:rPr lang="en-GB" dirty="0">
                <a:highlight>
                  <a:srgbClr val="00FFFF"/>
                </a:highlight>
              </a:rPr>
              <a:t> </a:t>
            </a:r>
            <a:r>
              <a:rPr lang="en-GB" dirty="0" err="1">
                <a:highlight>
                  <a:srgbClr val="00FFFF"/>
                </a:highlight>
              </a:rPr>
              <a:t>med:Diagnostico</a:t>
            </a:r>
            <a:r>
              <a:rPr lang="en-GB" dirty="0">
                <a:highlight>
                  <a:srgbClr val="00FFFF"/>
                </a:highlight>
              </a:rPr>
              <a:t> ;</a:t>
            </a:r>
          </a:p>
          <a:p>
            <a:r>
              <a:rPr lang="en-GB" dirty="0">
                <a:highlight>
                  <a:srgbClr val="00FFFF"/>
                </a:highlight>
              </a:rPr>
              <a:t>               </a:t>
            </a:r>
            <a:r>
              <a:rPr lang="en-GB" dirty="0" err="1">
                <a:highlight>
                  <a:srgbClr val="00FFFF"/>
                </a:highlight>
              </a:rPr>
              <a:t>rdfs:label</a:t>
            </a:r>
            <a:r>
              <a:rPr lang="en-GB" dirty="0">
                <a:highlight>
                  <a:srgbClr val="00FFFF"/>
                </a:highlight>
              </a:rPr>
              <a:t> "Diabetes Tipo 2"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medicamento</a:t>
            </a:r>
            <a:endParaRPr lang="en-GB" dirty="0"/>
          </a:p>
          <a:p>
            <a:r>
              <a:rPr lang="en-GB" dirty="0"/>
              <a:t>:medicamento789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med:Medicamento</a:t>
            </a:r>
            <a:r>
              <a:rPr lang="en-GB" dirty="0"/>
              <a:t> ;</a:t>
            </a:r>
          </a:p>
          <a:p>
            <a:r>
              <a:rPr lang="en-GB" dirty="0"/>
              <a:t>                </a:t>
            </a:r>
            <a:r>
              <a:rPr lang="en-GB" dirty="0" err="1"/>
              <a:t>rdfs:label</a:t>
            </a:r>
            <a:r>
              <a:rPr lang="en-GB" dirty="0"/>
              <a:t> "</a:t>
            </a:r>
            <a:r>
              <a:rPr lang="en-GB" dirty="0" err="1"/>
              <a:t>Metformina</a:t>
            </a:r>
            <a:r>
              <a:rPr lang="en-GB" dirty="0"/>
              <a:t>"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Establecer</a:t>
            </a:r>
            <a:r>
              <a:rPr lang="en-GB" dirty="0"/>
              <a:t> </a:t>
            </a:r>
            <a:r>
              <a:rPr lang="en-GB" dirty="0" err="1"/>
              <a:t>relaciones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med:tieneDiagnostico</a:t>
            </a:r>
            <a:r>
              <a:rPr lang="en-GB" dirty="0"/>
              <a:t> :diagnostico456 .</a:t>
            </a:r>
          </a:p>
          <a:p>
            <a:r>
              <a:rPr lang="en-GB" dirty="0"/>
              <a:t>:diagnostico456 </a:t>
            </a:r>
            <a:r>
              <a:rPr lang="en-GB" dirty="0" err="1"/>
              <a:t>med:tratadoCon</a:t>
            </a:r>
            <a:r>
              <a:rPr lang="en-GB" dirty="0"/>
              <a:t> :medicamento789 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BD440A4-5BE2-002C-B863-89A2F43643A7}"/>
              </a:ext>
            </a:extLst>
          </p:cNvPr>
          <p:cNvSpPr txBox="1"/>
          <p:nvPr/>
        </p:nvSpPr>
        <p:spPr>
          <a:xfrm>
            <a:off x="404261" y="279133"/>
            <a:ext cx="486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 de instancias RDF en sintaxis </a:t>
            </a:r>
            <a:r>
              <a:rPr lang="es-ES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Turtle</a:t>
            </a:r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endParaRPr lang="en-GB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1F15B68-795D-F11B-2AB7-BDEE921B0B64}"/>
              </a:ext>
            </a:extLst>
          </p:cNvPr>
          <p:cNvSpPr/>
          <p:nvPr/>
        </p:nvSpPr>
        <p:spPr>
          <a:xfrm>
            <a:off x="4964429" y="4027170"/>
            <a:ext cx="2275521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:diagnostico456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6407C0A-9DFF-2077-9D0B-1F2005BC6A3C}"/>
              </a:ext>
            </a:extLst>
          </p:cNvPr>
          <p:cNvSpPr/>
          <p:nvPr/>
        </p:nvSpPr>
        <p:spPr>
          <a:xfrm>
            <a:off x="5227320" y="2926884"/>
            <a:ext cx="1851660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“Diabetes tipo 2”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1DDA77A1-5761-1D16-1CE9-C5C0A3F35F73}"/>
              </a:ext>
            </a:extLst>
          </p:cNvPr>
          <p:cNvCxnSpPr/>
          <p:nvPr/>
        </p:nvCxnSpPr>
        <p:spPr>
          <a:xfrm flipV="1">
            <a:off x="6164580" y="3646352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7592027-0996-AA3D-568E-43D043C05D25}"/>
              </a:ext>
            </a:extLst>
          </p:cNvPr>
          <p:cNvSpPr txBox="1"/>
          <p:nvPr/>
        </p:nvSpPr>
        <p:spPr>
          <a:xfrm>
            <a:off x="6128173" y="3652095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rdfs:label</a:t>
            </a:r>
            <a:endParaRPr lang="en-GB" dirty="0">
              <a:highlight>
                <a:srgbClr val="00FFFF"/>
              </a:highlight>
            </a:endParaRP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9BB086B5-706A-8EB4-76B5-D8FE3CA0EA8C}"/>
              </a:ext>
            </a:extLst>
          </p:cNvPr>
          <p:cNvCxnSpPr>
            <a:cxnSpLocks/>
            <a:stCxn id="4" idx="6"/>
          </p:cNvCxnSpPr>
          <p:nvPr/>
        </p:nvCxnSpPr>
        <p:spPr>
          <a:xfrm>
            <a:off x="7239950" y="4347210"/>
            <a:ext cx="12449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65A9897-ADBA-E3E3-C8AF-331596A9BB1E}"/>
              </a:ext>
            </a:extLst>
          </p:cNvPr>
          <p:cNvSpPr txBox="1"/>
          <p:nvPr/>
        </p:nvSpPr>
        <p:spPr>
          <a:xfrm>
            <a:off x="7239951" y="3999653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rdf:type</a:t>
            </a:r>
            <a:endParaRPr lang="en-GB" dirty="0">
              <a:highlight>
                <a:srgbClr val="00FFFF"/>
              </a:highlight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5EC7648-F545-A5DA-9975-2E4E60C90E37}"/>
              </a:ext>
            </a:extLst>
          </p:cNvPr>
          <p:cNvSpPr/>
          <p:nvPr/>
        </p:nvSpPr>
        <p:spPr>
          <a:xfrm>
            <a:off x="8478889" y="3986052"/>
            <a:ext cx="256249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FF"/>
                </a:highlight>
              </a:rPr>
              <a:t>med:Diagnóstico</a:t>
            </a:r>
            <a:endParaRPr lang="en-GB" sz="1600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23088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50BD1C-6772-BD55-E4AF-BEE767203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EFA4344-69C1-3420-0D12-82FCA66FE6BA}"/>
              </a:ext>
            </a:extLst>
          </p:cNvPr>
          <p:cNvSpPr txBox="1"/>
          <p:nvPr/>
        </p:nvSpPr>
        <p:spPr>
          <a:xfrm>
            <a:off x="257475" y="770022"/>
            <a:ext cx="7327231" cy="5200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@prefix med: &lt;http://ejemplo.org/medicina#&gt; .</a:t>
            </a:r>
          </a:p>
          <a:p>
            <a:r>
              <a:rPr lang="en-GB" dirty="0">
                <a:highlight>
                  <a:srgbClr val="00FFFF"/>
                </a:highlight>
              </a:rPr>
              <a:t>@prefix : &lt;http://ejemplo.org/hospital#&gt; 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med:Paciente</a:t>
            </a:r>
            <a:r>
              <a:rPr lang="en-GB" dirty="0"/>
              <a:t> ;</a:t>
            </a:r>
          </a:p>
          <a:p>
            <a:r>
              <a:rPr lang="en-GB" dirty="0"/>
              <a:t>             </a:t>
            </a:r>
            <a:r>
              <a:rPr lang="en-GB" dirty="0" err="1"/>
              <a:t>rdfs:label</a:t>
            </a:r>
            <a:r>
              <a:rPr lang="en-GB" dirty="0"/>
              <a:t> "Juan Pérez"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/>
              <a:t>:diagnostico456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med:Diagnostico</a:t>
            </a:r>
            <a:r>
              <a:rPr lang="en-GB" dirty="0"/>
              <a:t> ;</a:t>
            </a:r>
          </a:p>
          <a:p>
            <a:r>
              <a:rPr lang="en-GB" dirty="0"/>
              <a:t>               </a:t>
            </a:r>
            <a:r>
              <a:rPr lang="en-GB" dirty="0" err="1"/>
              <a:t>rdfs:label</a:t>
            </a:r>
            <a:r>
              <a:rPr lang="en-GB" dirty="0"/>
              <a:t> "Diabetes Tipo 2"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medicamento</a:t>
            </a:r>
            <a:endParaRPr lang="en-GB" dirty="0"/>
          </a:p>
          <a:p>
            <a:r>
              <a:rPr lang="en-GB" dirty="0">
                <a:highlight>
                  <a:srgbClr val="00FFFF"/>
                </a:highlight>
              </a:rPr>
              <a:t>:medicamento789 </a:t>
            </a:r>
            <a:r>
              <a:rPr lang="en-GB" dirty="0" err="1">
                <a:highlight>
                  <a:srgbClr val="00FFFF"/>
                </a:highlight>
              </a:rPr>
              <a:t>rdf:type</a:t>
            </a:r>
            <a:r>
              <a:rPr lang="en-GB" dirty="0">
                <a:highlight>
                  <a:srgbClr val="00FFFF"/>
                </a:highlight>
              </a:rPr>
              <a:t> </a:t>
            </a:r>
            <a:r>
              <a:rPr lang="en-GB" dirty="0" err="1">
                <a:highlight>
                  <a:srgbClr val="00FFFF"/>
                </a:highlight>
              </a:rPr>
              <a:t>med:Medicamento</a:t>
            </a:r>
            <a:r>
              <a:rPr lang="en-GB" dirty="0">
                <a:highlight>
                  <a:srgbClr val="00FFFF"/>
                </a:highlight>
              </a:rPr>
              <a:t> ;</a:t>
            </a:r>
          </a:p>
          <a:p>
            <a:r>
              <a:rPr lang="en-GB" dirty="0">
                <a:highlight>
                  <a:srgbClr val="00FFFF"/>
                </a:highlight>
              </a:rPr>
              <a:t>                </a:t>
            </a:r>
            <a:r>
              <a:rPr lang="en-GB" dirty="0" err="1">
                <a:highlight>
                  <a:srgbClr val="00FFFF"/>
                </a:highlight>
              </a:rPr>
              <a:t>rdfs:label</a:t>
            </a:r>
            <a:r>
              <a:rPr lang="en-GB" dirty="0">
                <a:highlight>
                  <a:srgbClr val="00FFFF"/>
                </a:highlight>
              </a:rPr>
              <a:t> "</a:t>
            </a:r>
            <a:r>
              <a:rPr lang="en-GB" dirty="0" err="1">
                <a:highlight>
                  <a:srgbClr val="00FFFF"/>
                </a:highlight>
              </a:rPr>
              <a:t>Metformina</a:t>
            </a:r>
            <a:r>
              <a:rPr lang="en-GB" dirty="0">
                <a:highlight>
                  <a:srgbClr val="00FFFF"/>
                </a:highlight>
              </a:rPr>
              <a:t>"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Establecer</a:t>
            </a:r>
            <a:r>
              <a:rPr lang="en-GB" dirty="0"/>
              <a:t> </a:t>
            </a:r>
            <a:r>
              <a:rPr lang="en-GB" dirty="0" err="1"/>
              <a:t>relaciones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med:tieneDiagnostico</a:t>
            </a:r>
            <a:r>
              <a:rPr lang="en-GB" dirty="0"/>
              <a:t> :diagnostico456 .</a:t>
            </a:r>
          </a:p>
          <a:p>
            <a:r>
              <a:rPr lang="en-GB" dirty="0"/>
              <a:t>:diagnostico456 </a:t>
            </a:r>
            <a:r>
              <a:rPr lang="en-GB" dirty="0" err="1"/>
              <a:t>med:tratadoCon</a:t>
            </a:r>
            <a:r>
              <a:rPr lang="en-GB" dirty="0"/>
              <a:t> :medicamento789 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B17646C-6EDC-1B61-1161-1C77DE12F850}"/>
              </a:ext>
            </a:extLst>
          </p:cNvPr>
          <p:cNvSpPr txBox="1"/>
          <p:nvPr/>
        </p:nvSpPr>
        <p:spPr>
          <a:xfrm>
            <a:off x="404261" y="279133"/>
            <a:ext cx="486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 de instancias RDF en sintaxis </a:t>
            </a:r>
            <a:r>
              <a:rPr lang="es-ES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Turtle</a:t>
            </a:r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endParaRPr lang="en-GB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FCDEED3-17B7-76DC-F9BE-8E4F425342EF}"/>
              </a:ext>
            </a:extLst>
          </p:cNvPr>
          <p:cNvSpPr/>
          <p:nvPr/>
        </p:nvSpPr>
        <p:spPr>
          <a:xfrm>
            <a:off x="4964429" y="4027170"/>
            <a:ext cx="2620276" cy="6623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:medicamento789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4D7D962-5270-6DAF-860B-6324A0F6FCA4}"/>
              </a:ext>
            </a:extLst>
          </p:cNvPr>
          <p:cNvSpPr/>
          <p:nvPr/>
        </p:nvSpPr>
        <p:spPr>
          <a:xfrm>
            <a:off x="5227319" y="2926884"/>
            <a:ext cx="2026801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ysClr val="windowText" lastClr="000000"/>
                </a:solidFill>
              </a:rPr>
              <a:t>“</a:t>
            </a:r>
            <a:r>
              <a:rPr lang="es-ES" sz="1600" dirty="0" err="1">
                <a:solidFill>
                  <a:sysClr val="windowText" lastClr="000000"/>
                </a:solidFill>
              </a:rPr>
              <a:t>Metmorfina</a:t>
            </a:r>
            <a:r>
              <a:rPr lang="es-ES" sz="1600" dirty="0">
                <a:solidFill>
                  <a:sysClr val="windowText" lastClr="000000"/>
                </a:solidFill>
              </a:rPr>
              <a:t>”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5A337F13-02B8-72E6-D1F0-FE68D7F46513}"/>
              </a:ext>
            </a:extLst>
          </p:cNvPr>
          <p:cNvCxnSpPr/>
          <p:nvPr/>
        </p:nvCxnSpPr>
        <p:spPr>
          <a:xfrm flipV="1">
            <a:off x="6164580" y="3646352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8925F43-5C86-FBB3-9FA5-354D74C40512}"/>
              </a:ext>
            </a:extLst>
          </p:cNvPr>
          <p:cNvSpPr txBox="1"/>
          <p:nvPr/>
        </p:nvSpPr>
        <p:spPr>
          <a:xfrm>
            <a:off x="6128173" y="3652095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rdfs:label</a:t>
            </a:r>
            <a:endParaRPr lang="en-GB" dirty="0">
              <a:highlight>
                <a:srgbClr val="00FFFF"/>
              </a:highlight>
            </a:endParaRP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E8974C26-8937-8D95-ADA3-6D9496FE12A6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7584705" y="4347210"/>
            <a:ext cx="900165" cy="11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4A7DAB2-F8CB-1BE7-A991-4F005066FD6D}"/>
              </a:ext>
            </a:extLst>
          </p:cNvPr>
          <p:cNvSpPr txBox="1"/>
          <p:nvPr/>
        </p:nvSpPr>
        <p:spPr>
          <a:xfrm>
            <a:off x="7554712" y="3977878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rdf:type</a:t>
            </a:r>
            <a:endParaRPr lang="en-GB" dirty="0">
              <a:highlight>
                <a:srgbClr val="00FFFF"/>
              </a:highlight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2D4924EA-9146-7369-469E-D28E9B188D98}"/>
              </a:ext>
            </a:extLst>
          </p:cNvPr>
          <p:cNvSpPr/>
          <p:nvPr/>
        </p:nvSpPr>
        <p:spPr>
          <a:xfrm>
            <a:off x="8478889" y="3986052"/>
            <a:ext cx="2620278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FF"/>
                </a:highlight>
              </a:rPr>
              <a:t>med:Medicamento</a:t>
            </a:r>
            <a:endParaRPr lang="en-GB" sz="1600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7510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173C8-CFB5-7F17-1A93-56A3C4513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C3CE976-CE1F-BBCA-0EB3-88FDA739A6D8}"/>
              </a:ext>
            </a:extLst>
          </p:cNvPr>
          <p:cNvSpPr txBox="1"/>
          <p:nvPr/>
        </p:nvSpPr>
        <p:spPr>
          <a:xfrm>
            <a:off x="125305" y="760996"/>
            <a:ext cx="5853327" cy="5159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@prefix med: &lt;http://ejemplo.org/medicina#&gt; .</a:t>
            </a:r>
          </a:p>
          <a:p>
            <a:r>
              <a:rPr lang="en-GB" dirty="0">
                <a:highlight>
                  <a:srgbClr val="00FFFF"/>
                </a:highlight>
              </a:rPr>
              <a:t>@prefix : &lt;http://ejemplo.org/hospital#&gt; 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paciente</a:t>
            </a:r>
            <a:endParaRPr lang="en-GB" dirty="0"/>
          </a:p>
          <a:p>
            <a:r>
              <a:rPr lang="en-GB" dirty="0"/>
              <a:t>:paciente123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med:Paciente</a:t>
            </a:r>
            <a:r>
              <a:rPr lang="en-GB" dirty="0"/>
              <a:t> ;</a:t>
            </a:r>
          </a:p>
          <a:p>
            <a:r>
              <a:rPr lang="en-GB" dirty="0"/>
              <a:t>             </a:t>
            </a:r>
            <a:r>
              <a:rPr lang="en-GB" dirty="0" err="1"/>
              <a:t>rdfs:label</a:t>
            </a:r>
            <a:r>
              <a:rPr lang="en-GB" dirty="0"/>
              <a:t> "Juan Pérez"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diagnóstico</a:t>
            </a:r>
            <a:endParaRPr lang="en-GB" dirty="0"/>
          </a:p>
          <a:p>
            <a:r>
              <a:rPr lang="en-GB" dirty="0"/>
              <a:t>:diagnostico456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med:Diagnostico</a:t>
            </a:r>
            <a:r>
              <a:rPr lang="en-GB" dirty="0"/>
              <a:t> ;</a:t>
            </a:r>
          </a:p>
          <a:p>
            <a:r>
              <a:rPr lang="en-GB" dirty="0"/>
              <a:t>               </a:t>
            </a:r>
            <a:r>
              <a:rPr lang="en-GB" dirty="0" err="1"/>
              <a:t>rdfs:label</a:t>
            </a:r>
            <a:r>
              <a:rPr lang="en-GB" dirty="0"/>
              <a:t> "Diabetes Tipo 2" .</a:t>
            </a:r>
          </a:p>
          <a:p>
            <a:endParaRPr lang="en-GB" dirty="0"/>
          </a:p>
          <a:p>
            <a:r>
              <a:rPr lang="en-GB" dirty="0"/>
              <a:t># Crear un </a:t>
            </a:r>
            <a:r>
              <a:rPr lang="en-GB" dirty="0" err="1"/>
              <a:t>medicamento</a:t>
            </a:r>
            <a:endParaRPr lang="en-GB" dirty="0"/>
          </a:p>
          <a:p>
            <a:r>
              <a:rPr lang="en-GB" dirty="0"/>
              <a:t>:medicamento789 </a:t>
            </a:r>
            <a:r>
              <a:rPr lang="en-GB" dirty="0" err="1"/>
              <a:t>rdf:type</a:t>
            </a:r>
            <a:r>
              <a:rPr lang="en-GB" dirty="0"/>
              <a:t> </a:t>
            </a:r>
            <a:r>
              <a:rPr lang="en-GB" dirty="0" err="1"/>
              <a:t>med:Medicamento</a:t>
            </a:r>
            <a:r>
              <a:rPr lang="en-GB" dirty="0"/>
              <a:t> ;</a:t>
            </a:r>
          </a:p>
          <a:p>
            <a:r>
              <a:rPr lang="en-GB" dirty="0"/>
              <a:t>                </a:t>
            </a:r>
            <a:r>
              <a:rPr lang="en-GB" dirty="0" err="1"/>
              <a:t>rdfs:label</a:t>
            </a:r>
            <a:r>
              <a:rPr lang="en-GB" dirty="0"/>
              <a:t> "</a:t>
            </a:r>
            <a:r>
              <a:rPr lang="en-GB" dirty="0" err="1"/>
              <a:t>Metformina</a:t>
            </a:r>
            <a:r>
              <a:rPr lang="en-GB" dirty="0"/>
              <a:t>" .</a:t>
            </a:r>
          </a:p>
          <a:p>
            <a:endParaRPr lang="en-GB" dirty="0"/>
          </a:p>
          <a:p>
            <a:r>
              <a:rPr lang="en-GB" dirty="0"/>
              <a:t># </a:t>
            </a:r>
            <a:r>
              <a:rPr lang="en-GB" dirty="0" err="1"/>
              <a:t>Establecer</a:t>
            </a:r>
            <a:r>
              <a:rPr lang="en-GB" dirty="0"/>
              <a:t> </a:t>
            </a:r>
            <a:r>
              <a:rPr lang="en-GB" dirty="0" err="1"/>
              <a:t>relaciones</a:t>
            </a:r>
            <a:endParaRPr lang="en-GB" dirty="0"/>
          </a:p>
          <a:p>
            <a:r>
              <a:rPr lang="en-GB" dirty="0">
                <a:highlight>
                  <a:srgbClr val="00FFFF"/>
                </a:highlight>
              </a:rPr>
              <a:t>:paciente123 </a:t>
            </a:r>
            <a:r>
              <a:rPr lang="en-GB" dirty="0" err="1">
                <a:highlight>
                  <a:srgbClr val="00FFFF"/>
                </a:highlight>
              </a:rPr>
              <a:t>med:tieneDiagnostico</a:t>
            </a:r>
            <a:r>
              <a:rPr lang="en-GB" dirty="0">
                <a:highlight>
                  <a:srgbClr val="00FFFF"/>
                </a:highlight>
              </a:rPr>
              <a:t> :diagnostico456 .</a:t>
            </a:r>
          </a:p>
          <a:p>
            <a:r>
              <a:rPr lang="en-GB" dirty="0">
                <a:highlight>
                  <a:srgbClr val="00FFFF"/>
                </a:highlight>
              </a:rPr>
              <a:t>:diagnostico456 </a:t>
            </a:r>
            <a:r>
              <a:rPr lang="en-GB" dirty="0" err="1">
                <a:highlight>
                  <a:srgbClr val="00FFFF"/>
                </a:highlight>
              </a:rPr>
              <a:t>med:tratadoCon</a:t>
            </a:r>
            <a:r>
              <a:rPr lang="en-GB" dirty="0">
                <a:highlight>
                  <a:srgbClr val="00FFFF"/>
                </a:highlight>
              </a:rPr>
              <a:t> :medicamento789 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41F746C-3093-33F4-AB43-0A2E76E8F833}"/>
              </a:ext>
            </a:extLst>
          </p:cNvPr>
          <p:cNvSpPr txBox="1"/>
          <p:nvPr/>
        </p:nvSpPr>
        <p:spPr>
          <a:xfrm>
            <a:off x="404261" y="279133"/>
            <a:ext cx="4867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Ejemplo de instancias RDF en sintaxis </a:t>
            </a:r>
            <a:r>
              <a:rPr lang="es-ES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Turtle</a:t>
            </a:r>
            <a:r>
              <a:rPr lang="es-E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  <a:endParaRPr lang="en-GB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478EFCF-E240-D155-DB5F-A5C7417B24C1}"/>
              </a:ext>
            </a:extLst>
          </p:cNvPr>
          <p:cNvSpPr/>
          <p:nvPr/>
        </p:nvSpPr>
        <p:spPr>
          <a:xfrm>
            <a:off x="5627369" y="5810250"/>
            <a:ext cx="2620276" cy="6623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:medicamento789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D9A176CA-D5D3-EB1F-600F-AB766E82C750}"/>
              </a:ext>
            </a:extLst>
          </p:cNvPr>
          <p:cNvSpPr/>
          <p:nvPr/>
        </p:nvSpPr>
        <p:spPr>
          <a:xfrm>
            <a:off x="7370616" y="4626936"/>
            <a:ext cx="2026801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ysClr val="windowText" lastClr="000000"/>
                </a:solidFill>
              </a:rPr>
              <a:t>“</a:t>
            </a:r>
            <a:r>
              <a:rPr lang="es-ES" sz="1600" dirty="0" err="1">
                <a:solidFill>
                  <a:sysClr val="windowText" lastClr="000000"/>
                </a:solidFill>
              </a:rPr>
              <a:t>Metmorfina</a:t>
            </a:r>
            <a:r>
              <a:rPr lang="es-ES" sz="1600" dirty="0">
                <a:solidFill>
                  <a:sysClr val="windowText" lastClr="000000"/>
                </a:solidFill>
              </a:rPr>
              <a:t>”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CD739978-208F-7047-D396-F4DEFE0F3442}"/>
              </a:ext>
            </a:extLst>
          </p:cNvPr>
          <p:cNvCxnSpPr>
            <a:cxnSpLocks/>
          </p:cNvCxnSpPr>
          <p:nvPr/>
        </p:nvCxnSpPr>
        <p:spPr>
          <a:xfrm flipV="1">
            <a:off x="7821043" y="5154930"/>
            <a:ext cx="0" cy="7307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765152B-3910-8E56-7A90-9514995FDBBE}"/>
              </a:ext>
            </a:extLst>
          </p:cNvPr>
          <p:cNvSpPr txBox="1"/>
          <p:nvPr/>
        </p:nvSpPr>
        <p:spPr>
          <a:xfrm>
            <a:off x="7657331" y="5320240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362BDA9-C551-D88B-D259-E26688A15480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8247645" y="6130290"/>
            <a:ext cx="900165" cy="11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58F62F1-4850-C5A2-D170-EF2E1A62F4AB}"/>
              </a:ext>
            </a:extLst>
          </p:cNvPr>
          <p:cNvSpPr txBox="1"/>
          <p:nvPr/>
        </p:nvSpPr>
        <p:spPr>
          <a:xfrm>
            <a:off x="8217652" y="5760958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756C24B-1236-860A-A7C8-9D880BA0C2DF}"/>
              </a:ext>
            </a:extLst>
          </p:cNvPr>
          <p:cNvSpPr/>
          <p:nvPr/>
        </p:nvSpPr>
        <p:spPr>
          <a:xfrm>
            <a:off x="9141829" y="5769132"/>
            <a:ext cx="2620278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</a:rPr>
              <a:t>med:Medicamento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CC1A801-BFB0-5DED-3CD5-1AAD340609A1}"/>
              </a:ext>
            </a:extLst>
          </p:cNvPr>
          <p:cNvSpPr/>
          <p:nvPr/>
        </p:nvSpPr>
        <p:spPr>
          <a:xfrm>
            <a:off x="6657300" y="1379419"/>
            <a:ext cx="2125980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:paciente123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F2195A99-9DB5-062E-CB78-13CBE9860FD1}"/>
              </a:ext>
            </a:extLst>
          </p:cNvPr>
          <p:cNvSpPr/>
          <p:nvPr/>
        </p:nvSpPr>
        <p:spPr>
          <a:xfrm>
            <a:off x="6920190" y="279133"/>
            <a:ext cx="1851660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“Juan </a:t>
            </a:r>
            <a:r>
              <a:rPr lang="es-ES" dirty="0" err="1">
                <a:solidFill>
                  <a:sysClr val="windowText" lastClr="000000"/>
                </a:solidFill>
              </a:rPr>
              <a:t>Perez</a:t>
            </a:r>
            <a:r>
              <a:rPr lang="es-ES" dirty="0">
                <a:solidFill>
                  <a:sysClr val="windowText" lastClr="000000"/>
                </a:solidFill>
              </a:rPr>
              <a:t>”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F3B14687-4212-1A07-E7BC-E846BAA7DAE6}"/>
              </a:ext>
            </a:extLst>
          </p:cNvPr>
          <p:cNvCxnSpPr/>
          <p:nvPr/>
        </p:nvCxnSpPr>
        <p:spPr>
          <a:xfrm flipV="1">
            <a:off x="7857450" y="998601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FB5EC9E2-A65E-3A2C-8057-F666004A98AD}"/>
              </a:ext>
            </a:extLst>
          </p:cNvPr>
          <p:cNvSpPr txBox="1"/>
          <p:nvPr/>
        </p:nvSpPr>
        <p:spPr>
          <a:xfrm>
            <a:off x="7821043" y="1004344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B0F6A63-B88D-EE51-2627-C8B1134639F9}"/>
              </a:ext>
            </a:extLst>
          </p:cNvPr>
          <p:cNvCxnSpPr>
            <a:stCxn id="2" idx="6"/>
          </p:cNvCxnSpPr>
          <p:nvPr/>
        </p:nvCxnSpPr>
        <p:spPr>
          <a:xfrm>
            <a:off x="8783280" y="1699459"/>
            <a:ext cx="13944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3CC36B3-5A91-2818-1EA9-1E2416948266}"/>
              </a:ext>
            </a:extLst>
          </p:cNvPr>
          <p:cNvSpPr txBox="1"/>
          <p:nvPr/>
        </p:nvSpPr>
        <p:spPr>
          <a:xfrm>
            <a:off x="8932821" y="13519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85AEA2F3-4315-5F05-45AD-D26A37E7A96D}"/>
              </a:ext>
            </a:extLst>
          </p:cNvPr>
          <p:cNvSpPr/>
          <p:nvPr/>
        </p:nvSpPr>
        <p:spPr>
          <a:xfrm>
            <a:off x="10171759" y="1338301"/>
            <a:ext cx="200475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</a:rPr>
              <a:t>med:Paciente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5E233A1-6514-2448-242E-C17D2FED6A55}"/>
              </a:ext>
            </a:extLst>
          </p:cNvPr>
          <p:cNvSpPr/>
          <p:nvPr/>
        </p:nvSpPr>
        <p:spPr>
          <a:xfrm>
            <a:off x="4964429" y="3524250"/>
            <a:ext cx="2275521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:diagnostico456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D336327D-B352-9735-C4BC-D31FD4FB2BC5}"/>
              </a:ext>
            </a:extLst>
          </p:cNvPr>
          <p:cNvSpPr/>
          <p:nvPr/>
        </p:nvSpPr>
        <p:spPr>
          <a:xfrm>
            <a:off x="4495800" y="2418221"/>
            <a:ext cx="1851660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“Diabetes tipo 2”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94D70B32-C227-6104-2B3E-EE7A97BA6057}"/>
              </a:ext>
            </a:extLst>
          </p:cNvPr>
          <p:cNvCxnSpPr/>
          <p:nvPr/>
        </p:nvCxnSpPr>
        <p:spPr>
          <a:xfrm flipV="1">
            <a:off x="5890259" y="3058301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B5E6E8F-8105-0A71-4FB5-EB1D2716537B}"/>
              </a:ext>
            </a:extLst>
          </p:cNvPr>
          <p:cNvSpPr txBox="1"/>
          <p:nvPr/>
        </p:nvSpPr>
        <p:spPr>
          <a:xfrm>
            <a:off x="4827393" y="3188274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AD9AE8B9-B7C4-DC90-15E5-62082C252F09}"/>
              </a:ext>
            </a:extLst>
          </p:cNvPr>
          <p:cNvCxnSpPr>
            <a:cxnSpLocks/>
            <a:stCxn id="18" idx="6"/>
          </p:cNvCxnSpPr>
          <p:nvPr/>
        </p:nvCxnSpPr>
        <p:spPr>
          <a:xfrm>
            <a:off x="7239950" y="3844290"/>
            <a:ext cx="12449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326808D-86B4-96CA-E758-DC99EC727F77}"/>
              </a:ext>
            </a:extLst>
          </p:cNvPr>
          <p:cNvSpPr txBox="1"/>
          <p:nvPr/>
        </p:nvSpPr>
        <p:spPr>
          <a:xfrm>
            <a:off x="7239951" y="3496733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rdf:type</a:t>
            </a:r>
            <a:endParaRPr lang="en-GB" dirty="0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C9BE09F7-3650-9CF4-3284-7CB7E84993F4}"/>
              </a:ext>
            </a:extLst>
          </p:cNvPr>
          <p:cNvSpPr/>
          <p:nvPr/>
        </p:nvSpPr>
        <p:spPr>
          <a:xfrm>
            <a:off x="8478889" y="3483132"/>
            <a:ext cx="256249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</a:rPr>
              <a:t>med:Diagnóstico</a:t>
            </a:r>
            <a:endParaRPr lang="en-GB" sz="1600" dirty="0">
              <a:solidFill>
                <a:schemeClr val="tx1"/>
              </a:solidFill>
            </a:endParaRP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3657326-0FED-925F-03C7-5AC7341E7063}"/>
              </a:ext>
            </a:extLst>
          </p:cNvPr>
          <p:cNvCxnSpPr>
            <a:stCxn id="2" idx="4"/>
          </p:cNvCxnSpPr>
          <p:nvPr/>
        </p:nvCxnSpPr>
        <p:spPr>
          <a:xfrm flipH="1">
            <a:off x="6537960" y="2019499"/>
            <a:ext cx="1182330" cy="15047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CE18E1C-5863-48A3-E8F1-17E27E16DA10}"/>
              </a:ext>
            </a:extLst>
          </p:cNvPr>
          <p:cNvSpPr txBox="1"/>
          <p:nvPr/>
        </p:nvSpPr>
        <p:spPr>
          <a:xfrm>
            <a:off x="6625716" y="2436901"/>
            <a:ext cx="2390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med:tieneDiagnostico</a:t>
            </a:r>
            <a:endParaRPr lang="en-GB" dirty="0">
              <a:highlight>
                <a:srgbClr val="00FFFF"/>
              </a:highlight>
            </a:endParaRP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BA3957BA-5541-AA5E-D4BF-2D5B4409BB93}"/>
              </a:ext>
            </a:extLst>
          </p:cNvPr>
          <p:cNvCxnSpPr>
            <a:stCxn id="18" idx="4"/>
            <a:endCxn id="4" idx="0"/>
          </p:cNvCxnSpPr>
          <p:nvPr/>
        </p:nvCxnSpPr>
        <p:spPr>
          <a:xfrm>
            <a:off x="6102190" y="4164330"/>
            <a:ext cx="835317" cy="16459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75EF9CA-5A0A-4D84-30FC-8A0BB6BE486D}"/>
              </a:ext>
            </a:extLst>
          </p:cNvPr>
          <p:cNvSpPr txBox="1"/>
          <p:nvPr/>
        </p:nvSpPr>
        <p:spPr>
          <a:xfrm>
            <a:off x="5271812" y="4355919"/>
            <a:ext cx="183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med:tratadoCon</a:t>
            </a:r>
            <a:endParaRPr lang="en-GB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8421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B6EE4-0705-771C-9249-F9FFE4F1D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CF0AB-6C34-96CA-4ECD-DFE7BBFFB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1: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623EA8-E243-E445-D7E3-8E39D7B80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ejemplo anterior:</a:t>
            </a:r>
          </a:p>
          <a:p>
            <a:pPr marL="0" indent="0">
              <a:buNone/>
            </a:pPr>
            <a:endParaRPr lang="es-ES" sz="2400" dirty="0"/>
          </a:p>
          <a:p>
            <a:pPr marL="742950" indent="-742950">
              <a:buAutoNum type="arabicPeriod"/>
            </a:pPr>
            <a:r>
              <a:rPr lang="es-ES" sz="2400" dirty="0"/>
              <a:t>Escribir el conjunto de triplas que describe.</a:t>
            </a:r>
          </a:p>
          <a:p>
            <a:pPr marL="742950" indent="-742950">
              <a:buAutoNum type="arabicPeriod"/>
            </a:pPr>
            <a:r>
              <a:rPr lang="es-ES" sz="2400" dirty="0"/>
              <a:t>Dibujar el grafo RDF correspondiente.</a:t>
            </a:r>
          </a:p>
          <a:p>
            <a:pPr marL="742950" indent="-742950">
              <a:buAutoNum type="arabicPeriod"/>
            </a:pPr>
            <a:r>
              <a:rPr lang="es-ES" sz="2400" dirty="0">
                <a:highlight>
                  <a:srgbClr val="00FF00"/>
                </a:highlight>
              </a:rPr>
              <a:t>Describir que inferencias se generan.</a:t>
            </a:r>
            <a:endParaRPr lang="es-ES" dirty="0">
              <a:highlight>
                <a:srgbClr val="00FF00"/>
              </a:highlight>
            </a:endParaRPr>
          </a:p>
          <a:p>
            <a:endParaRPr lang="es-ES" dirty="0">
              <a:highlight>
                <a:srgbClr val="FFFF00"/>
              </a:highlight>
            </a:endParaRPr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3665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A37B4-6298-4817-9602-F7A6FF0BF1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6D7D69B-1846-C3ED-6DAE-646194BF8FF4}"/>
              </a:ext>
            </a:extLst>
          </p:cNvPr>
          <p:cNvSpPr txBox="1"/>
          <p:nvPr/>
        </p:nvSpPr>
        <p:spPr>
          <a:xfrm>
            <a:off x="125305" y="760996"/>
            <a:ext cx="58533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>
              <a:highlight>
                <a:srgbClr val="00FF00"/>
              </a:highlight>
            </a:endParaRPr>
          </a:p>
          <a:p>
            <a:r>
              <a:rPr lang="en-GB" dirty="0">
                <a:highlight>
                  <a:srgbClr val="00FF00"/>
                </a:highlight>
              </a:rPr>
              <a:t>:paciente123 </a:t>
            </a:r>
            <a:r>
              <a:rPr lang="en-GB" dirty="0" err="1">
                <a:highlight>
                  <a:srgbClr val="00FF00"/>
                </a:highlight>
              </a:rPr>
              <a:t>med:tieneDiagnostico</a:t>
            </a:r>
            <a:r>
              <a:rPr lang="en-GB" dirty="0">
                <a:highlight>
                  <a:srgbClr val="00FF00"/>
                </a:highlight>
              </a:rPr>
              <a:t> :diagnostico456 .</a:t>
            </a:r>
          </a:p>
          <a:p>
            <a:r>
              <a:rPr lang="en-GB" dirty="0">
                <a:highlight>
                  <a:srgbClr val="00FF00"/>
                </a:highlight>
              </a:rPr>
              <a:t>:diagnostico456 </a:t>
            </a:r>
            <a:r>
              <a:rPr lang="en-GB" dirty="0" err="1">
                <a:highlight>
                  <a:srgbClr val="00FF00"/>
                </a:highlight>
              </a:rPr>
              <a:t>med:tratadoCon</a:t>
            </a:r>
            <a:r>
              <a:rPr lang="en-GB" dirty="0">
                <a:highlight>
                  <a:srgbClr val="00FF00"/>
                </a:highlight>
              </a:rPr>
              <a:t> :medicamento789 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89659C68-D51C-9FA4-A534-5134345ABBAC}"/>
              </a:ext>
            </a:extLst>
          </p:cNvPr>
          <p:cNvSpPr/>
          <p:nvPr/>
        </p:nvSpPr>
        <p:spPr>
          <a:xfrm>
            <a:off x="5627369" y="5810250"/>
            <a:ext cx="2620276" cy="6623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:medicamento789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362AF70-985E-EB94-4227-C114BFF1C882}"/>
              </a:ext>
            </a:extLst>
          </p:cNvPr>
          <p:cNvSpPr/>
          <p:nvPr/>
        </p:nvSpPr>
        <p:spPr>
          <a:xfrm>
            <a:off x="7370616" y="4626936"/>
            <a:ext cx="2026801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ysClr val="windowText" lastClr="000000"/>
                </a:solidFill>
              </a:rPr>
              <a:t>“</a:t>
            </a:r>
            <a:r>
              <a:rPr lang="es-ES" sz="1600" dirty="0" err="1">
                <a:solidFill>
                  <a:sysClr val="windowText" lastClr="000000"/>
                </a:solidFill>
              </a:rPr>
              <a:t>Metmorfina</a:t>
            </a:r>
            <a:r>
              <a:rPr lang="es-ES" sz="1600" dirty="0">
                <a:solidFill>
                  <a:sysClr val="windowText" lastClr="000000"/>
                </a:solidFill>
              </a:rPr>
              <a:t>”</a:t>
            </a:r>
            <a:endParaRPr lang="en-GB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63832FE-D80E-6EC5-F7CD-D53FC42A28C4}"/>
              </a:ext>
            </a:extLst>
          </p:cNvPr>
          <p:cNvCxnSpPr>
            <a:cxnSpLocks/>
          </p:cNvCxnSpPr>
          <p:nvPr/>
        </p:nvCxnSpPr>
        <p:spPr>
          <a:xfrm flipV="1">
            <a:off x="7821043" y="5154930"/>
            <a:ext cx="0" cy="7307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1543AB8-0BAD-62D9-9B5C-4D37DE65E598}"/>
              </a:ext>
            </a:extLst>
          </p:cNvPr>
          <p:cNvSpPr txBox="1"/>
          <p:nvPr/>
        </p:nvSpPr>
        <p:spPr>
          <a:xfrm>
            <a:off x="7657331" y="5320240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466EC899-CCA2-292E-4A97-2EE7C12D96CC}"/>
              </a:ext>
            </a:extLst>
          </p:cNvPr>
          <p:cNvCxnSpPr>
            <a:cxnSpLocks/>
            <a:stCxn id="4" idx="6"/>
          </p:cNvCxnSpPr>
          <p:nvPr/>
        </p:nvCxnSpPr>
        <p:spPr>
          <a:xfrm flipV="1">
            <a:off x="8247645" y="6130290"/>
            <a:ext cx="900165" cy="111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12F98C2-B518-21AD-CD71-5404EF13E005}"/>
              </a:ext>
            </a:extLst>
          </p:cNvPr>
          <p:cNvSpPr txBox="1"/>
          <p:nvPr/>
        </p:nvSpPr>
        <p:spPr>
          <a:xfrm>
            <a:off x="8217652" y="5760958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00"/>
                </a:highlight>
              </a:rPr>
              <a:t>rdf:type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17892AA-167D-098C-8D72-D7E25A69DB96}"/>
              </a:ext>
            </a:extLst>
          </p:cNvPr>
          <p:cNvSpPr/>
          <p:nvPr/>
        </p:nvSpPr>
        <p:spPr>
          <a:xfrm>
            <a:off x="9141829" y="5769132"/>
            <a:ext cx="2620278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00"/>
                </a:highlight>
              </a:rPr>
              <a:t>med:Medicamento</a:t>
            </a:r>
            <a:endParaRPr lang="en-GB" sz="1600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16F33EC-2DF0-7C45-FE1D-80B3CDC671BE}"/>
              </a:ext>
            </a:extLst>
          </p:cNvPr>
          <p:cNvSpPr/>
          <p:nvPr/>
        </p:nvSpPr>
        <p:spPr>
          <a:xfrm>
            <a:off x="6657300" y="1379419"/>
            <a:ext cx="2125980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:paciente123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EFC328FC-4047-1C2E-D401-3550239746BB}"/>
              </a:ext>
            </a:extLst>
          </p:cNvPr>
          <p:cNvSpPr/>
          <p:nvPr/>
        </p:nvSpPr>
        <p:spPr>
          <a:xfrm>
            <a:off x="6920190" y="279133"/>
            <a:ext cx="1851660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  <a:highlight>
                  <a:srgbClr val="00FF00"/>
                </a:highlight>
              </a:rPr>
              <a:t>“Juan </a:t>
            </a:r>
            <a:r>
              <a:rPr lang="es-ES" dirty="0" err="1">
                <a:solidFill>
                  <a:sysClr val="windowText" lastClr="000000"/>
                </a:solidFill>
                <a:highlight>
                  <a:srgbClr val="00FF00"/>
                </a:highlight>
              </a:rPr>
              <a:t>Perez</a:t>
            </a:r>
            <a:r>
              <a:rPr lang="es-ES" dirty="0">
                <a:solidFill>
                  <a:sysClr val="windowText" lastClr="000000"/>
                </a:solidFill>
                <a:highlight>
                  <a:srgbClr val="00FF00"/>
                </a:highlight>
              </a:rPr>
              <a:t>”</a:t>
            </a:r>
            <a:endParaRPr lang="en-GB" dirty="0">
              <a:solidFill>
                <a:sysClr val="windowText" lastClr="000000"/>
              </a:solidFill>
              <a:highlight>
                <a:srgbClr val="00FF00"/>
              </a:highlight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54DB62A8-8200-CED7-AD12-8EB7B513FE83}"/>
              </a:ext>
            </a:extLst>
          </p:cNvPr>
          <p:cNvCxnSpPr/>
          <p:nvPr/>
        </p:nvCxnSpPr>
        <p:spPr>
          <a:xfrm flipV="1">
            <a:off x="7857450" y="998601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ADFE5506-DBDA-8F94-3C42-2D8E5DC3513F}"/>
              </a:ext>
            </a:extLst>
          </p:cNvPr>
          <p:cNvSpPr txBox="1"/>
          <p:nvPr/>
        </p:nvSpPr>
        <p:spPr>
          <a:xfrm>
            <a:off x="7821043" y="1004344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93820E66-B96D-4B7C-CD47-29E544941854}"/>
              </a:ext>
            </a:extLst>
          </p:cNvPr>
          <p:cNvCxnSpPr>
            <a:stCxn id="2" idx="6"/>
          </p:cNvCxnSpPr>
          <p:nvPr/>
        </p:nvCxnSpPr>
        <p:spPr>
          <a:xfrm>
            <a:off x="8783280" y="1699459"/>
            <a:ext cx="139446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E151D74-5DB7-5E04-9ECF-F414305D3B26}"/>
              </a:ext>
            </a:extLst>
          </p:cNvPr>
          <p:cNvSpPr txBox="1"/>
          <p:nvPr/>
        </p:nvSpPr>
        <p:spPr>
          <a:xfrm>
            <a:off x="8932821" y="13519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00"/>
                </a:highlight>
              </a:rPr>
              <a:t>rdf:type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AB296F1B-7F7E-703C-9B11-5003518B0A65}"/>
              </a:ext>
            </a:extLst>
          </p:cNvPr>
          <p:cNvSpPr/>
          <p:nvPr/>
        </p:nvSpPr>
        <p:spPr>
          <a:xfrm>
            <a:off x="10171759" y="1338301"/>
            <a:ext cx="200475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00"/>
                </a:highlight>
              </a:rPr>
              <a:t>med:Paciente</a:t>
            </a:r>
            <a:endParaRPr lang="en-GB" sz="1600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6FD1C551-6DEA-F174-AC1D-DDEDB71AD497}"/>
              </a:ext>
            </a:extLst>
          </p:cNvPr>
          <p:cNvSpPr/>
          <p:nvPr/>
        </p:nvSpPr>
        <p:spPr>
          <a:xfrm>
            <a:off x="4964429" y="3524250"/>
            <a:ext cx="2275521" cy="64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1"/>
                </a:solidFill>
              </a:rPr>
              <a:t>:diagnostico456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0DB2C88D-1C98-2330-162F-DDE3FF590040}"/>
              </a:ext>
            </a:extLst>
          </p:cNvPr>
          <p:cNvSpPr/>
          <p:nvPr/>
        </p:nvSpPr>
        <p:spPr>
          <a:xfrm>
            <a:off x="4495800" y="2418221"/>
            <a:ext cx="1851660" cy="6400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ysClr val="windowText" lastClr="000000"/>
                </a:solidFill>
              </a:rPr>
              <a:t>“</a:t>
            </a:r>
            <a:r>
              <a:rPr lang="es-ES" dirty="0">
                <a:solidFill>
                  <a:sysClr val="windowText" lastClr="000000"/>
                </a:solidFill>
                <a:highlight>
                  <a:srgbClr val="00FF00"/>
                </a:highlight>
              </a:rPr>
              <a:t>Diabetes tipo 2”</a:t>
            </a:r>
            <a:endParaRPr lang="en-GB" dirty="0">
              <a:solidFill>
                <a:sysClr val="windowText" lastClr="000000"/>
              </a:solidFill>
              <a:highlight>
                <a:srgbClr val="00FF00"/>
              </a:highlight>
            </a:endParaRP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2A5D5774-F142-0C7C-A6D5-49E83E394435}"/>
              </a:ext>
            </a:extLst>
          </p:cNvPr>
          <p:cNvCxnSpPr/>
          <p:nvPr/>
        </p:nvCxnSpPr>
        <p:spPr>
          <a:xfrm flipV="1">
            <a:off x="5890259" y="3058301"/>
            <a:ext cx="0" cy="380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D6508A1-CC0D-B112-6906-A4E0D32926DC}"/>
              </a:ext>
            </a:extLst>
          </p:cNvPr>
          <p:cNvSpPr txBox="1"/>
          <p:nvPr/>
        </p:nvSpPr>
        <p:spPr>
          <a:xfrm>
            <a:off x="4827393" y="3188274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45FBA913-AE42-54EA-35EF-2C8128678AD1}"/>
              </a:ext>
            </a:extLst>
          </p:cNvPr>
          <p:cNvCxnSpPr>
            <a:cxnSpLocks/>
            <a:stCxn id="18" idx="6"/>
          </p:cNvCxnSpPr>
          <p:nvPr/>
        </p:nvCxnSpPr>
        <p:spPr>
          <a:xfrm>
            <a:off x="7239950" y="3844290"/>
            <a:ext cx="12449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EA3FE3A-6358-E476-F58C-8265F3C79B62}"/>
              </a:ext>
            </a:extLst>
          </p:cNvPr>
          <p:cNvSpPr txBox="1"/>
          <p:nvPr/>
        </p:nvSpPr>
        <p:spPr>
          <a:xfrm>
            <a:off x="7239951" y="3496733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00"/>
                </a:highlight>
              </a:rPr>
              <a:t>rdf:type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2FC3C0A-6FC3-AA1C-35CE-3CEF08739980}"/>
              </a:ext>
            </a:extLst>
          </p:cNvPr>
          <p:cNvSpPr/>
          <p:nvPr/>
        </p:nvSpPr>
        <p:spPr>
          <a:xfrm>
            <a:off x="8478889" y="3483132"/>
            <a:ext cx="2562491" cy="66235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err="1">
                <a:solidFill>
                  <a:schemeClr val="tx1"/>
                </a:solidFill>
                <a:highlight>
                  <a:srgbClr val="00FF00"/>
                </a:highlight>
              </a:rPr>
              <a:t>med:Diagnóstico</a:t>
            </a:r>
            <a:endParaRPr lang="en-GB" sz="1600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849F67EB-1013-73F5-ACD6-0A51A15C180F}"/>
              </a:ext>
            </a:extLst>
          </p:cNvPr>
          <p:cNvCxnSpPr>
            <a:stCxn id="2" idx="4"/>
          </p:cNvCxnSpPr>
          <p:nvPr/>
        </p:nvCxnSpPr>
        <p:spPr>
          <a:xfrm flipH="1">
            <a:off x="6537960" y="2019499"/>
            <a:ext cx="1182330" cy="15047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39774C1-11FD-3CAC-869A-E50DDB3899A7}"/>
              </a:ext>
            </a:extLst>
          </p:cNvPr>
          <p:cNvSpPr txBox="1"/>
          <p:nvPr/>
        </p:nvSpPr>
        <p:spPr>
          <a:xfrm>
            <a:off x="6625716" y="2436901"/>
            <a:ext cx="2390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med:tieneDiagnostico</a:t>
            </a:r>
            <a:endParaRPr lang="en-GB" dirty="0">
              <a:highlight>
                <a:srgbClr val="00FFFF"/>
              </a:highlight>
            </a:endParaRP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0C8F6EA2-963E-142F-034D-1F7277F760B6}"/>
              </a:ext>
            </a:extLst>
          </p:cNvPr>
          <p:cNvCxnSpPr>
            <a:stCxn id="18" idx="4"/>
            <a:endCxn id="4" idx="0"/>
          </p:cNvCxnSpPr>
          <p:nvPr/>
        </p:nvCxnSpPr>
        <p:spPr>
          <a:xfrm>
            <a:off x="6102190" y="4164330"/>
            <a:ext cx="835317" cy="164592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18F58AB-12B1-6508-52E9-5F405D4EE6B9}"/>
              </a:ext>
            </a:extLst>
          </p:cNvPr>
          <p:cNvSpPr txBox="1"/>
          <p:nvPr/>
        </p:nvSpPr>
        <p:spPr>
          <a:xfrm>
            <a:off x="5271812" y="4355919"/>
            <a:ext cx="183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00FFFF"/>
                </a:highlight>
              </a:rPr>
              <a:t>med:tratadoCon</a:t>
            </a:r>
            <a:endParaRPr lang="en-GB" dirty="0">
              <a:highlight>
                <a:srgbClr val="00FFFF"/>
              </a:highlight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D813778-2012-4522-E062-8842729FD575}"/>
              </a:ext>
            </a:extLst>
          </p:cNvPr>
          <p:cNvSpPr txBox="1"/>
          <p:nvPr/>
        </p:nvSpPr>
        <p:spPr>
          <a:xfrm>
            <a:off x="2308860" y="468630"/>
            <a:ext cx="157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INFERENCIAS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50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A03ED-322E-3971-601B-D1018485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Ejemplo de grafo RDF usando </a:t>
            </a:r>
            <a:r>
              <a:rPr lang="es-ES" sz="4000" dirty="0" err="1"/>
              <a:t>Turtle</a:t>
            </a:r>
            <a:endParaRPr lang="en-GB" sz="40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2F00C35-EF27-8E98-7411-747405270993}"/>
              </a:ext>
            </a:extLst>
          </p:cNvPr>
          <p:cNvSpPr/>
          <p:nvPr/>
        </p:nvSpPr>
        <p:spPr>
          <a:xfrm>
            <a:off x="462012" y="1078029"/>
            <a:ext cx="5139891" cy="49858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26C824-8076-F006-9E5D-79647B7D3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164436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med:Paciente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rdfs:comment</a:t>
            </a:r>
            <a:r>
              <a:rPr lang="en-GB" sz="4800" dirty="0"/>
              <a:t> "Una persona que </a:t>
            </a:r>
            <a:r>
              <a:rPr lang="en-GB" sz="4800" dirty="0" err="1"/>
              <a:t>recibe</a:t>
            </a:r>
            <a:r>
              <a:rPr lang="en-GB" sz="4800" dirty="0"/>
              <a:t> </a:t>
            </a:r>
            <a:r>
              <a:rPr lang="en-GB" sz="4800" dirty="0" err="1"/>
              <a:t>atención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med:Medicamento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Sustancia</a:t>
            </a:r>
            <a:r>
              <a:rPr lang="en-GB" sz="4800" dirty="0"/>
              <a:t> </a:t>
            </a:r>
            <a:r>
              <a:rPr lang="en-GB" sz="4800" dirty="0" err="1"/>
              <a:t>usada</a:t>
            </a:r>
            <a:r>
              <a:rPr lang="en-GB" sz="4800" dirty="0"/>
              <a:t> para </a:t>
            </a:r>
            <a:r>
              <a:rPr lang="en-GB" sz="4800" dirty="0" err="1"/>
              <a:t>tratar</a:t>
            </a:r>
            <a:r>
              <a:rPr lang="en-GB" sz="4800" dirty="0"/>
              <a:t> </a:t>
            </a:r>
            <a:r>
              <a:rPr lang="en-GB" sz="4800" dirty="0" err="1"/>
              <a:t>enfermedades</a:t>
            </a:r>
            <a:r>
              <a:rPr lang="en-GB" sz="4800" dirty="0"/>
              <a:t>" .</a:t>
            </a:r>
            <a:endParaRPr lang="en-GB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1676A16-82F4-89AC-46A8-24101F96B913}"/>
              </a:ext>
            </a:extLst>
          </p:cNvPr>
          <p:cNvSpPr/>
          <p:nvPr/>
        </p:nvSpPr>
        <p:spPr>
          <a:xfrm>
            <a:off x="6096000" y="1078029"/>
            <a:ext cx="5633988" cy="4899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5AB9C94-94E4-FF4D-268C-8144C566083B}"/>
              </a:ext>
            </a:extLst>
          </p:cNvPr>
          <p:cNvSpPr txBox="1"/>
          <p:nvPr/>
        </p:nvSpPr>
        <p:spPr>
          <a:xfrm>
            <a:off x="6096000" y="1164436"/>
            <a:ext cx="611685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1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relaciones</a:t>
            </a:r>
            <a:r>
              <a:rPr lang="en-GB" sz="1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endParaRPr lang="en-GB" sz="1400" dirty="0"/>
          </a:p>
          <a:p>
            <a:r>
              <a:rPr lang="en-GB" sz="1400" dirty="0"/>
              <a:t>@prefix </a:t>
            </a:r>
            <a:r>
              <a:rPr lang="en-GB" sz="1400" dirty="0" err="1"/>
              <a:t>rdfs</a:t>
            </a:r>
            <a:r>
              <a:rPr lang="en-GB" sz="1400" dirty="0"/>
              <a:t>: &lt;http://www.w3.org/2000/01/rdf-schema#&gt; .</a:t>
            </a:r>
          </a:p>
          <a:p>
            <a:r>
              <a:rPr lang="en-GB" sz="1400" dirty="0"/>
              <a:t>@prefix med: &lt;http://ejemplo.org/medicina#&gt; .</a:t>
            </a:r>
          </a:p>
          <a:p>
            <a:endParaRPr lang="en-GB" sz="1400" dirty="0"/>
          </a:p>
          <a:p>
            <a:r>
              <a:rPr lang="en-GB" sz="1400" dirty="0"/>
              <a:t># </a:t>
            </a:r>
            <a:r>
              <a:rPr lang="en-GB" sz="1400" dirty="0" err="1"/>
              <a:t>Relacionar</a:t>
            </a:r>
            <a:r>
              <a:rPr lang="en-GB" sz="1400" dirty="0"/>
              <a:t> un </a:t>
            </a:r>
            <a:r>
              <a:rPr lang="en-GB" sz="1400" dirty="0" err="1"/>
              <a:t>paciente</a:t>
            </a:r>
            <a:r>
              <a:rPr lang="en-GB" sz="1400" dirty="0"/>
              <a:t> con un </a:t>
            </a:r>
            <a:r>
              <a:rPr lang="en-GB" sz="1400" dirty="0" err="1"/>
              <a:t>diagnóstico</a:t>
            </a:r>
            <a:endParaRPr lang="en-GB" sz="1400" dirty="0"/>
          </a:p>
          <a:p>
            <a:r>
              <a:rPr lang="en-GB" sz="1400" dirty="0" err="1"/>
              <a:t>med:tieneDiagnostico</a:t>
            </a:r>
            <a:r>
              <a:rPr lang="en-GB" sz="1400" dirty="0"/>
              <a:t> </a:t>
            </a:r>
            <a:r>
              <a:rPr lang="en-GB" sz="1400" dirty="0" err="1"/>
              <a:t>rdf:type</a:t>
            </a:r>
            <a:r>
              <a:rPr lang="en-GB" sz="1400" dirty="0"/>
              <a:t> </a:t>
            </a:r>
            <a:r>
              <a:rPr lang="en-GB" sz="1400" dirty="0" err="1"/>
              <a:t>rdf:Property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rdfs:label</a:t>
            </a:r>
            <a:r>
              <a:rPr lang="en-GB" sz="1400" dirty="0"/>
              <a:t> "</a:t>
            </a:r>
            <a:r>
              <a:rPr lang="en-GB" sz="1400" dirty="0" err="1"/>
              <a:t>tiene</a:t>
            </a:r>
            <a:r>
              <a:rPr lang="en-GB" sz="1400" dirty="0"/>
              <a:t> </a:t>
            </a:r>
            <a:r>
              <a:rPr lang="en-GB" sz="1400" dirty="0" err="1"/>
              <a:t>diagnóstico</a:t>
            </a:r>
            <a:r>
              <a:rPr lang="en-GB" sz="1400" dirty="0"/>
              <a:t>" ;</a:t>
            </a:r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rdfs:domain</a:t>
            </a:r>
            <a:r>
              <a:rPr lang="en-GB" sz="1400" dirty="0"/>
              <a:t> </a:t>
            </a:r>
            <a:r>
              <a:rPr lang="en-GB" sz="1400" dirty="0" err="1"/>
              <a:t>med:Paciente</a:t>
            </a:r>
            <a:r>
              <a:rPr lang="en-GB" sz="1400" dirty="0"/>
              <a:t> ;  # El </a:t>
            </a:r>
            <a:r>
              <a:rPr lang="en-GB" sz="1400" dirty="0" err="1"/>
              <a:t>sujeto</a:t>
            </a:r>
            <a:r>
              <a:rPr lang="en-GB" sz="1400" dirty="0"/>
              <a:t> es un </a:t>
            </a:r>
            <a:r>
              <a:rPr lang="en-GB" sz="1400" dirty="0" err="1"/>
              <a:t>Paciente</a:t>
            </a:r>
            <a:endParaRPr lang="en-GB" sz="1400" dirty="0"/>
          </a:p>
          <a:p>
            <a:r>
              <a:rPr lang="en-GB" sz="1400" dirty="0"/>
              <a:t>                     </a:t>
            </a:r>
            <a:r>
              <a:rPr lang="en-GB" sz="1400" dirty="0" err="1"/>
              <a:t>rdfs:range</a:t>
            </a:r>
            <a:r>
              <a:rPr lang="en-GB" sz="1400" dirty="0"/>
              <a:t> </a:t>
            </a:r>
            <a:r>
              <a:rPr lang="en-GB" sz="1400" dirty="0" err="1"/>
              <a:t>med:Diagnostico</a:t>
            </a:r>
            <a:r>
              <a:rPr lang="en-GB" sz="1400" dirty="0"/>
              <a:t> . # El </a:t>
            </a:r>
            <a:r>
              <a:rPr lang="en-GB" sz="1400" dirty="0" err="1"/>
              <a:t>objeto</a:t>
            </a:r>
            <a:r>
              <a:rPr lang="en-GB" sz="1400" dirty="0"/>
              <a:t> es un </a:t>
            </a:r>
            <a:r>
              <a:rPr lang="en-GB" sz="1400" dirty="0" err="1"/>
              <a:t>Diagnóstico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# </a:t>
            </a:r>
            <a:r>
              <a:rPr lang="en-GB" sz="1400" dirty="0" err="1"/>
              <a:t>Relacionar</a:t>
            </a:r>
            <a:r>
              <a:rPr lang="en-GB" sz="1400" dirty="0"/>
              <a:t> un </a:t>
            </a:r>
            <a:r>
              <a:rPr lang="en-GB" sz="1400" dirty="0" err="1"/>
              <a:t>diagnóstico</a:t>
            </a:r>
            <a:r>
              <a:rPr lang="en-GB" sz="1400" dirty="0"/>
              <a:t> con un </a:t>
            </a:r>
            <a:r>
              <a:rPr lang="en-GB" sz="1400" dirty="0" err="1"/>
              <a:t>medicamento</a:t>
            </a:r>
            <a:endParaRPr lang="en-GB" sz="1400" dirty="0"/>
          </a:p>
          <a:p>
            <a:r>
              <a:rPr lang="en-GB" sz="1400" dirty="0" err="1"/>
              <a:t>med:tratadoCon</a:t>
            </a:r>
            <a:r>
              <a:rPr lang="en-GB" sz="1400" dirty="0"/>
              <a:t> </a:t>
            </a:r>
            <a:r>
              <a:rPr lang="en-GB" sz="1400" dirty="0" err="1"/>
              <a:t>rdf:type</a:t>
            </a:r>
            <a:r>
              <a:rPr lang="en-GB" sz="1400" dirty="0"/>
              <a:t> </a:t>
            </a:r>
            <a:r>
              <a:rPr lang="en-GB" sz="1400" dirty="0" err="1"/>
              <a:t>rdf:Property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rdfs:label</a:t>
            </a:r>
            <a:r>
              <a:rPr lang="en-GB" sz="1400" dirty="0"/>
              <a:t> "</a:t>
            </a:r>
            <a:r>
              <a:rPr lang="en-GB" sz="1400" dirty="0" err="1"/>
              <a:t>tratado</a:t>
            </a:r>
            <a:r>
              <a:rPr lang="en-GB" sz="1400" dirty="0"/>
              <a:t> con"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rdfs:domain</a:t>
            </a:r>
            <a:r>
              <a:rPr lang="en-GB" sz="1400" dirty="0"/>
              <a:t> </a:t>
            </a:r>
            <a:r>
              <a:rPr lang="en-GB" sz="1400" dirty="0" err="1"/>
              <a:t>med:Diagnostico</a:t>
            </a:r>
            <a:r>
              <a:rPr lang="en-GB" sz="1400" dirty="0"/>
              <a:t> ;</a:t>
            </a:r>
          </a:p>
          <a:p>
            <a:r>
              <a:rPr lang="en-GB" sz="1400" dirty="0"/>
              <a:t>               </a:t>
            </a:r>
            <a:r>
              <a:rPr lang="en-GB" sz="1400" dirty="0" err="1"/>
              <a:t>rdfs:range</a:t>
            </a:r>
            <a:r>
              <a:rPr lang="en-GB" sz="1400" dirty="0"/>
              <a:t> </a:t>
            </a:r>
            <a:r>
              <a:rPr lang="en-GB" sz="1400" dirty="0" err="1"/>
              <a:t>med:Medicamento</a:t>
            </a:r>
            <a:r>
              <a:rPr lang="en-GB" sz="1400" dirty="0"/>
              <a:t>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58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B84DD-F41B-67B0-ABF3-4E1FF3B86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5ECE6-56A2-083D-9F3C-F942E3F4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1: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E862A-298C-8255-158F-A71FE1733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ejemplo anterior:</a:t>
            </a:r>
          </a:p>
          <a:p>
            <a:pPr marL="0" indent="0">
              <a:buNone/>
            </a:pPr>
            <a:endParaRPr lang="es-ES" sz="2400" dirty="0"/>
          </a:p>
          <a:p>
            <a:pPr marL="742950" indent="-742950">
              <a:buAutoNum type="arabicPeriod"/>
            </a:pPr>
            <a:r>
              <a:rPr lang="es-ES" sz="2400" dirty="0"/>
              <a:t>Escribir el conjunto de triplas que describe.</a:t>
            </a:r>
          </a:p>
          <a:p>
            <a:pPr marL="742950" indent="-742950">
              <a:buAutoNum type="arabicPeriod"/>
            </a:pPr>
            <a:r>
              <a:rPr lang="es-ES" sz="2400" dirty="0"/>
              <a:t>Dibujar el grafo RDF correspondiente.</a:t>
            </a:r>
          </a:p>
          <a:p>
            <a:pPr marL="742950" indent="-742950">
              <a:buAutoNum type="arabicPeriod"/>
            </a:pPr>
            <a:r>
              <a:rPr lang="es-ES" sz="2400" dirty="0"/>
              <a:t>Describir que inferencias se generan.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2699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1F5BB-A532-4656-207D-340810501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A1986-8377-9E68-AAF8-6395BC92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 err="1"/>
              <a:t>Turtle</a:t>
            </a:r>
            <a:r>
              <a:rPr lang="es-ES" sz="4000" dirty="0"/>
              <a:t>                                                       Triplas</a:t>
            </a:r>
            <a:endParaRPr lang="en-GB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E92146-CB52-FEEA-6D3B-C6A244F3A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200474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>
                <a:highlight>
                  <a:srgbClr val="FFFF00"/>
                </a:highlight>
              </a:rPr>
              <a:t>med:Paciente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rdf:type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rdfs:Class</a:t>
            </a:r>
            <a:r>
              <a:rPr lang="en-GB" sz="4800" dirty="0">
                <a:highlight>
                  <a:srgbClr val="FFFF00"/>
                </a:highlight>
              </a:rPr>
              <a:t>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</a:t>
            </a:r>
            <a:r>
              <a:rPr lang="en-GB" sz="4800" dirty="0" err="1">
                <a:highlight>
                  <a:srgbClr val="FFFF00"/>
                </a:highlight>
              </a:rPr>
              <a:t>rdfs:label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Paciente</a:t>
            </a:r>
            <a:r>
              <a:rPr lang="en-GB" sz="4800" dirty="0">
                <a:highlight>
                  <a:srgbClr val="FFFF00"/>
                </a:highlight>
              </a:rPr>
              <a:t>"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</a:t>
            </a:r>
            <a:r>
              <a:rPr lang="en-GB" sz="4800" dirty="0" err="1">
                <a:highlight>
                  <a:srgbClr val="FFFF00"/>
                </a:highlight>
              </a:rPr>
              <a:t>rdfs:comment</a:t>
            </a:r>
            <a:r>
              <a:rPr lang="en-GB" sz="4800" dirty="0">
                <a:highlight>
                  <a:srgbClr val="FFFF00"/>
                </a:highlight>
              </a:rPr>
              <a:t> "Una persona que </a:t>
            </a:r>
            <a:r>
              <a:rPr lang="en-GB" sz="4800" dirty="0" err="1">
                <a:highlight>
                  <a:srgbClr val="FFFF00"/>
                </a:highlight>
              </a:rPr>
              <a:t>recibe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atención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médica</a:t>
            </a:r>
            <a:r>
              <a:rPr lang="en-GB" sz="4800" dirty="0">
                <a:highlight>
                  <a:srgbClr val="FFFF00"/>
                </a:highlight>
              </a:rPr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med:Medicamento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Sustancia</a:t>
            </a:r>
            <a:r>
              <a:rPr lang="en-GB" sz="4800" dirty="0"/>
              <a:t> </a:t>
            </a:r>
            <a:r>
              <a:rPr lang="en-GB" sz="4800" dirty="0" err="1"/>
              <a:t>usada</a:t>
            </a:r>
            <a:r>
              <a:rPr lang="en-GB" sz="4800" dirty="0"/>
              <a:t> para </a:t>
            </a:r>
            <a:r>
              <a:rPr lang="en-GB" sz="4800" dirty="0" err="1"/>
              <a:t>tratar</a:t>
            </a:r>
            <a:r>
              <a:rPr lang="en-GB" sz="4800" dirty="0"/>
              <a:t> </a:t>
            </a:r>
            <a:r>
              <a:rPr lang="en-GB" sz="4800" dirty="0" err="1"/>
              <a:t>enfermedades</a:t>
            </a:r>
            <a:r>
              <a:rPr lang="en-GB" sz="4800" dirty="0"/>
              <a:t>" .</a:t>
            </a:r>
            <a:endParaRPr lang="en-GB" dirty="0"/>
          </a:p>
        </p:txBody>
      </p:sp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41988FBD-2E3D-B261-6020-8C6A7C201496}"/>
              </a:ext>
            </a:extLst>
          </p:cNvPr>
          <p:cNvSpPr txBox="1">
            <a:spLocks/>
          </p:cNvSpPr>
          <p:nvPr/>
        </p:nvSpPr>
        <p:spPr>
          <a:xfrm>
            <a:off x="6752922" y="1200474"/>
            <a:ext cx="5439078" cy="470597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7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2"/>
              </a:rPr>
              <a:t>http://ejemplo.org/medicina#/Paciente</a:t>
            </a:r>
            <a:r>
              <a:rPr lang="en-GB" sz="4800" dirty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3"/>
              </a:rPr>
              <a:t>http://www.w3.org/2000/01/rdf-schema#/type</a:t>
            </a:r>
            <a:r>
              <a:rPr lang="en-GB" sz="4800" dirty="0"/>
              <a:t>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/>
              <a:t> </a:t>
            </a:r>
            <a:r>
              <a:rPr lang="en-GB" sz="4800" dirty="0">
                <a:hlinkClick r:id="rId4"/>
              </a:rPr>
              <a:t>http://www.w3.org/2000/01/rdf-schema#/Class</a:t>
            </a:r>
            <a:endParaRPr lang="en-GB" sz="4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/>
              <a:t> </a:t>
            </a:r>
            <a:r>
              <a:rPr lang="en-GB" sz="4800" dirty="0">
                <a:highlight>
                  <a:srgbClr val="FFFF00"/>
                </a:highlight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2"/>
              </a:rPr>
              <a:t>http://ejemplo.org/medicina#/Paciente</a:t>
            </a:r>
            <a:r>
              <a:rPr lang="en-GB" sz="4800" dirty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5"/>
              </a:rPr>
              <a:t>http://www.w3.org/2000/01/rdf-schema#/label</a:t>
            </a:r>
            <a:r>
              <a:rPr lang="en-GB" sz="4800" dirty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6"/>
              </a:rPr>
              <a:t>http://ejemplo.org/txt#/”Paciente</a:t>
            </a:r>
            <a:r>
              <a:rPr lang="en-GB" sz="48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)</a:t>
            </a:r>
            <a:endParaRPr lang="en-GB" sz="48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4800" dirty="0">
              <a:highlight>
                <a:srgbClr val="FFFF00"/>
              </a:highlight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2"/>
              </a:rPr>
              <a:t>http://ejemplo.org/medicina#/Paciente</a:t>
            </a:r>
            <a:r>
              <a:rPr lang="en-GB" sz="4800" dirty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7"/>
              </a:rPr>
              <a:t>http://www.w3.org/2000/01/rdf-schema#/comment</a:t>
            </a:r>
            <a:r>
              <a:rPr lang="en-GB" sz="4800" dirty="0"/>
              <a:t> 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linkClick r:id="rId8"/>
              </a:rPr>
              <a:t>http://ejemplo.org/txt#/”</a:t>
            </a:r>
            <a:r>
              <a:rPr lang="en-GB" sz="4800" dirty="0" err="1">
                <a:hlinkClick r:id="rId8"/>
              </a:rPr>
              <a:t>Una_persona_que_recibe_atención_médica</a:t>
            </a:r>
            <a:endParaRPr lang="en-GB" sz="4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800" dirty="0">
                <a:highlight>
                  <a:srgbClr val="FFFF00"/>
                </a:highlight>
              </a:rPr>
              <a:t>)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39784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9B779-E0A9-8107-0A73-366E9D31D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03BE-DC95-8A81-CF9B-C9ABB2584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-231642"/>
            <a:ext cx="10515600" cy="1325563"/>
          </a:xfrm>
        </p:spPr>
        <p:txBody>
          <a:bodyPr/>
          <a:lstStyle/>
          <a:p>
            <a:r>
              <a:rPr lang="es-ES" dirty="0"/>
              <a:t>Ejercicio 1: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91AB1C-B367-ED6B-2950-93E133412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4025"/>
            <a:ext cx="10515600" cy="5252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Para el ejemplo anterior:</a:t>
            </a:r>
          </a:p>
          <a:p>
            <a:pPr marL="0" indent="0">
              <a:buNone/>
            </a:pPr>
            <a:endParaRPr lang="es-ES" sz="2400" dirty="0"/>
          </a:p>
          <a:p>
            <a:pPr marL="742950" indent="-742950">
              <a:buAutoNum type="arabicPeriod"/>
            </a:pPr>
            <a:r>
              <a:rPr lang="es-ES" sz="2400" dirty="0"/>
              <a:t>Escribir el conjunto de triplas que describe.</a:t>
            </a:r>
          </a:p>
          <a:p>
            <a:pPr marL="742950" indent="-742950">
              <a:buAutoNum type="arabicPeriod"/>
            </a:pPr>
            <a:r>
              <a:rPr lang="es-ES" sz="2400" dirty="0">
                <a:highlight>
                  <a:srgbClr val="FFFF00"/>
                </a:highlight>
              </a:rPr>
              <a:t>Dibujar el grafo RDF correspondiente.</a:t>
            </a:r>
          </a:p>
          <a:p>
            <a:pPr marL="742950" indent="-742950">
              <a:buAutoNum type="arabicPeriod"/>
            </a:pPr>
            <a:r>
              <a:rPr lang="es-ES" sz="2400" dirty="0"/>
              <a:t>Describir que inferencias se generan.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290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B0613-673A-261F-3C23-3423E4CBA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0CC7BF-D3ED-A386-3C51-C5DA2A8A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Ejemplo de grafo RDF usando </a:t>
            </a:r>
            <a:r>
              <a:rPr lang="es-ES" sz="4000" dirty="0" err="1"/>
              <a:t>Turtle</a:t>
            </a:r>
            <a:endParaRPr lang="en-GB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54A367-09FC-3274-8F6D-909C2F5A9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200474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>
                <a:highlight>
                  <a:srgbClr val="FFFF00"/>
                </a:highlight>
              </a:rPr>
              <a:t>med:Paciente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rdf:type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rdfs:Class</a:t>
            </a:r>
            <a:r>
              <a:rPr lang="en-GB" sz="4800" dirty="0">
                <a:highlight>
                  <a:srgbClr val="FFFF00"/>
                </a:highlight>
              </a:rPr>
              <a:t>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</a:t>
            </a:r>
            <a:r>
              <a:rPr lang="en-GB" sz="4800" dirty="0" err="1">
                <a:highlight>
                  <a:srgbClr val="FFFF00"/>
                </a:highlight>
              </a:rPr>
              <a:t>rdfs:label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Paciente</a:t>
            </a:r>
            <a:r>
              <a:rPr lang="en-GB" sz="4800" dirty="0">
                <a:highlight>
                  <a:srgbClr val="FFFF00"/>
                </a:highlight>
              </a:rPr>
              <a:t>"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</a:t>
            </a:r>
            <a:r>
              <a:rPr lang="en-GB" sz="4800" dirty="0" err="1">
                <a:highlight>
                  <a:srgbClr val="FFFF00"/>
                </a:highlight>
              </a:rPr>
              <a:t>rdfs:comment</a:t>
            </a:r>
            <a:r>
              <a:rPr lang="en-GB" sz="4800" dirty="0">
                <a:highlight>
                  <a:srgbClr val="FFFF00"/>
                </a:highlight>
              </a:rPr>
              <a:t> "Una persona que </a:t>
            </a:r>
            <a:r>
              <a:rPr lang="en-GB" sz="4800" dirty="0" err="1">
                <a:highlight>
                  <a:srgbClr val="FFFF00"/>
                </a:highlight>
              </a:rPr>
              <a:t>recibe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atención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médica</a:t>
            </a:r>
            <a:r>
              <a:rPr lang="en-GB" sz="4800" dirty="0">
                <a:highlight>
                  <a:srgbClr val="FFFF00"/>
                </a:highlight>
              </a:rPr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med:Medicamento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Sustancia</a:t>
            </a:r>
            <a:r>
              <a:rPr lang="en-GB" sz="4800" dirty="0"/>
              <a:t> </a:t>
            </a:r>
            <a:r>
              <a:rPr lang="en-GB" sz="4800" dirty="0" err="1"/>
              <a:t>usada</a:t>
            </a:r>
            <a:r>
              <a:rPr lang="en-GB" sz="4800" dirty="0"/>
              <a:t> para </a:t>
            </a:r>
            <a:r>
              <a:rPr lang="en-GB" sz="4800" dirty="0" err="1"/>
              <a:t>tratar</a:t>
            </a:r>
            <a:r>
              <a:rPr lang="en-GB" sz="4800" dirty="0"/>
              <a:t> </a:t>
            </a:r>
            <a:r>
              <a:rPr lang="en-GB" sz="4800" dirty="0" err="1"/>
              <a:t>enfermedades</a:t>
            </a:r>
            <a:r>
              <a:rPr lang="en-GB" sz="4800" dirty="0"/>
              <a:t>" .</a:t>
            </a:r>
            <a:endParaRPr lang="en-GB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23CBD0E-CCAA-0163-02CC-4E5BA5DA777F}"/>
              </a:ext>
            </a:extLst>
          </p:cNvPr>
          <p:cNvSpPr/>
          <p:nvPr/>
        </p:nvSpPr>
        <p:spPr>
          <a:xfrm>
            <a:off x="6018027" y="1669311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med:Paciente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DD0C4AF-2B01-F636-E230-5404F4AE4C80}"/>
              </a:ext>
            </a:extLst>
          </p:cNvPr>
          <p:cNvSpPr/>
          <p:nvPr/>
        </p:nvSpPr>
        <p:spPr>
          <a:xfrm>
            <a:off x="8360733" y="404074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rdfs:Class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2E104C0F-AA24-0651-2A31-706FACF1FEBD}"/>
              </a:ext>
            </a:extLst>
          </p:cNvPr>
          <p:cNvCxnSpPr>
            <a:stCxn id="5" idx="7"/>
            <a:endCxn id="8" idx="3"/>
          </p:cNvCxnSpPr>
          <p:nvPr/>
        </p:nvCxnSpPr>
        <p:spPr>
          <a:xfrm flipV="1">
            <a:off x="7923873" y="1211790"/>
            <a:ext cx="763851" cy="5961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62AD1AB-4A6C-5A59-EB80-B296D9DE93DE}"/>
              </a:ext>
            </a:extLst>
          </p:cNvPr>
          <p:cNvSpPr txBox="1"/>
          <p:nvPr/>
        </p:nvSpPr>
        <p:spPr>
          <a:xfrm>
            <a:off x="7406561" y="11533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D038A766-906F-CFA1-1AF2-88DB7F75B6CB}"/>
              </a:ext>
            </a:extLst>
          </p:cNvPr>
          <p:cNvCxnSpPr>
            <a:stCxn id="5" idx="3"/>
          </p:cNvCxnSpPr>
          <p:nvPr/>
        </p:nvCxnSpPr>
        <p:spPr>
          <a:xfrm>
            <a:off x="6345018" y="2477027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F46152B-785D-D2F8-CB68-91F5BABA0DC5}"/>
              </a:ext>
            </a:extLst>
          </p:cNvPr>
          <p:cNvCxnSpPr>
            <a:cxnSpLocks/>
            <a:stCxn id="5" idx="4"/>
            <a:endCxn id="17" idx="0"/>
          </p:cNvCxnSpPr>
          <p:nvPr/>
        </p:nvCxnSpPr>
        <p:spPr>
          <a:xfrm>
            <a:off x="7134446" y="2615609"/>
            <a:ext cx="57267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ipse 16">
            <a:extLst>
              <a:ext uri="{FF2B5EF4-FFF2-40B4-BE49-F238E27FC236}">
                <a16:creationId xmlns:a16="http://schemas.microsoft.com/office/drawing/2014/main" id="{683E0B0E-1A71-3A38-6430-954B9D8BDB8F}"/>
              </a:ext>
            </a:extLst>
          </p:cNvPr>
          <p:cNvSpPr/>
          <p:nvPr/>
        </p:nvSpPr>
        <p:spPr>
          <a:xfrm>
            <a:off x="5901090" y="4114442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“Una persona que recibe atención médica”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DA73894E-24C4-A90E-F057-BDAFAE53578D}"/>
              </a:ext>
            </a:extLst>
          </p:cNvPr>
          <p:cNvSpPr/>
          <p:nvPr/>
        </p:nvSpPr>
        <p:spPr>
          <a:xfrm>
            <a:off x="5521862" y="3128169"/>
            <a:ext cx="1542065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“Paciente”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A6B187A-7FCF-AF86-6503-4DCEB0C9C03A}"/>
              </a:ext>
            </a:extLst>
          </p:cNvPr>
          <p:cNvSpPr txBox="1"/>
          <p:nvPr/>
        </p:nvSpPr>
        <p:spPr>
          <a:xfrm>
            <a:off x="7163078" y="2686606"/>
            <a:ext cx="159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rdfs:comment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9BBEC61-6A64-EFD6-4D2F-A9BD9839D533}"/>
              </a:ext>
            </a:extLst>
          </p:cNvPr>
          <p:cNvSpPr txBox="1"/>
          <p:nvPr/>
        </p:nvSpPr>
        <p:spPr>
          <a:xfrm>
            <a:off x="5225695" y="2555102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944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C4A2-46F7-0C6B-0FCF-FAE3FA9A3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D415AE-A1DF-2A7A-331E-0A48A8332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Ejemplo de grafo RDF usando </a:t>
            </a:r>
            <a:r>
              <a:rPr lang="es-ES" sz="4000" dirty="0" err="1"/>
              <a:t>Turtle</a:t>
            </a:r>
            <a:endParaRPr lang="en-GB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1C722F-3360-7906-2410-DA4E31055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200474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med:Paciente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rdfs:comment</a:t>
            </a:r>
            <a:r>
              <a:rPr lang="en-GB" sz="4800" dirty="0"/>
              <a:t> "Una persona que </a:t>
            </a:r>
            <a:r>
              <a:rPr lang="en-GB" sz="4800" dirty="0" err="1"/>
              <a:t>recibe</a:t>
            </a:r>
            <a:r>
              <a:rPr lang="en-GB" sz="4800" dirty="0"/>
              <a:t> </a:t>
            </a:r>
            <a:r>
              <a:rPr lang="en-GB" sz="4800" dirty="0" err="1"/>
              <a:t>atención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>
                <a:highlight>
                  <a:srgbClr val="FFFF00"/>
                </a:highlight>
              </a:rPr>
              <a:t>med:Diagnostico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rdf:type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rdfs:Class</a:t>
            </a:r>
            <a:r>
              <a:rPr lang="en-GB" sz="4800" dirty="0">
                <a:highlight>
                  <a:srgbClr val="FFFF00"/>
                </a:highlight>
              </a:rPr>
              <a:t>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rdfs:label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Diagnóstico</a:t>
            </a:r>
            <a:r>
              <a:rPr lang="en-GB" sz="4800" dirty="0">
                <a:highlight>
                  <a:srgbClr val="FFFF00"/>
                </a:highlight>
              </a:rPr>
              <a:t>"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rdfs:comment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Conclusión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médica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sobre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una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condición</a:t>
            </a:r>
            <a:r>
              <a:rPr lang="en-GB" sz="4800" dirty="0">
                <a:highlight>
                  <a:srgbClr val="FFFF00"/>
                </a:highlight>
              </a:rPr>
              <a:t> de </a:t>
            </a:r>
            <a:r>
              <a:rPr lang="en-GB" sz="4800" dirty="0" err="1">
                <a:highlight>
                  <a:srgbClr val="FFFF00"/>
                </a:highlight>
              </a:rPr>
              <a:t>salud</a:t>
            </a:r>
            <a:r>
              <a:rPr lang="en-GB" sz="4800" dirty="0">
                <a:highlight>
                  <a:srgbClr val="FFFF00"/>
                </a:highlight>
              </a:rPr>
              <a:t>" </a:t>
            </a:r>
            <a:r>
              <a:rPr lang="en-GB" sz="4800" dirty="0"/>
              <a:t>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med:Medicamento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Sustancia</a:t>
            </a:r>
            <a:r>
              <a:rPr lang="en-GB" sz="4800" dirty="0"/>
              <a:t> </a:t>
            </a:r>
            <a:r>
              <a:rPr lang="en-GB" sz="4800" dirty="0" err="1"/>
              <a:t>usada</a:t>
            </a:r>
            <a:r>
              <a:rPr lang="en-GB" sz="4800" dirty="0"/>
              <a:t> para </a:t>
            </a:r>
            <a:r>
              <a:rPr lang="en-GB" sz="4800" dirty="0" err="1"/>
              <a:t>tratar</a:t>
            </a:r>
            <a:r>
              <a:rPr lang="en-GB" sz="4800" dirty="0"/>
              <a:t> </a:t>
            </a:r>
            <a:r>
              <a:rPr lang="en-GB" sz="4800" dirty="0" err="1"/>
              <a:t>enfermedades</a:t>
            </a:r>
            <a:r>
              <a:rPr lang="en-GB" sz="4800" dirty="0"/>
              <a:t>" .</a:t>
            </a:r>
            <a:endParaRPr lang="en-GB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E5E325D-A2B7-F358-8B6C-E0174FAD26D2}"/>
              </a:ext>
            </a:extLst>
          </p:cNvPr>
          <p:cNvSpPr/>
          <p:nvPr/>
        </p:nvSpPr>
        <p:spPr>
          <a:xfrm>
            <a:off x="6018027" y="1669311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med:Paciente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D4714506-0BC0-F21F-8F9A-D4F4384807E3}"/>
              </a:ext>
            </a:extLst>
          </p:cNvPr>
          <p:cNvSpPr/>
          <p:nvPr/>
        </p:nvSpPr>
        <p:spPr>
          <a:xfrm>
            <a:off x="8360733" y="404074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  <a:highlight>
                  <a:srgbClr val="FFFF00"/>
                </a:highlight>
              </a:rPr>
              <a:t>rdfs:Class</a:t>
            </a:r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2FCDCA05-2336-B452-935A-409B871CE55E}"/>
              </a:ext>
            </a:extLst>
          </p:cNvPr>
          <p:cNvCxnSpPr>
            <a:stCxn id="5" idx="7"/>
            <a:endCxn id="8" idx="3"/>
          </p:cNvCxnSpPr>
          <p:nvPr/>
        </p:nvCxnSpPr>
        <p:spPr>
          <a:xfrm flipV="1">
            <a:off x="7923873" y="1211790"/>
            <a:ext cx="763851" cy="5961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0DD7441-E5C0-17A3-F8AA-E704DED03175}"/>
              </a:ext>
            </a:extLst>
          </p:cNvPr>
          <p:cNvSpPr txBox="1"/>
          <p:nvPr/>
        </p:nvSpPr>
        <p:spPr>
          <a:xfrm>
            <a:off x="7406561" y="11533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187F9F97-5697-BBFE-6281-E38C1FB10342}"/>
              </a:ext>
            </a:extLst>
          </p:cNvPr>
          <p:cNvCxnSpPr>
            <a:stCxn id="5" idx="3"/>
          </p:cNvCxnSpPr>
          <p:nvPr/>
        </p:nvCxnSpPr>
        <p:spPr>
          <a:xfrm>
            <a:off x="6345018" y="2477027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3628274-763D-B9DD-B5D6-5346D3DFA025}"/>
              </a:ext>
            </a:extLst>
          </p:cNvPr>
          <p:cNvCxnSpPr>
            <a:cxnSpLocks/>
            <a:stCxn id="5" idx="4"/>
            <a:endCxn id="17" idx="0"/>
          </p:cNvCxnSpPr>
          <p:nvPr/>
        </p:nvCxnSpPr>
        <p:spPr>
          <a:xfrm>
            <a:off x="7134446" y="2615609"/>
            <a:ext cx="57267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ipse 16">
            <a:extLst>
              <a:ext uri="{FF2B5EF4-FFF2-40B4-BE49-F238E27FC236}">
                <a16:creationId xmlns:a16="http://schemas.microsoft.com/office/drawing/2014/main" id="{1C731DD4-F30C-F125-0D61-C86444091B27}"/>
              </a:ext>
            </a:extLst>
          </p:cNvPr>
          <p:cNvSpPr/>
          <p:nvPr/>
        </p:nvSpPr>
        <p:spPr>
          <a:xfrm>
            <a:off x="5901090" y="4114442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“Una persona que recibe atención médica”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3A449AD6-5998-EB57-2A8D-463F5D076959}"/>
              </a:ext>
            </a:extLst>
          </p:cNvPr>
          <p:cNvSpPr/>
          <p:nvPr/>
        </p:nvSpPr>
        <p:spPr>
          <a:xfrm>
            <a:off x="5521862" y="3128169"/>
            <a:ext cx="1542065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“Paciente”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FE8C2A3-EDB6-A4DF-3ACF-0B2E3CECF66B}"/>
              </a:ext>
            </a:extLst>
          </p:cNvPr>
          <p:cNvSpPr txBox="1"/>
          <p:nvPr/>
        </p:nvSpPr>
        <p:spPr>
          <a:xfrm>
            <a:off x="7163078" y="2686606"/>
            <a:ext cx="159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rdfs:comment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F49F61C-77C2-CD53-ED20-9D4B3E12E754}"/>
              </a:ext>
            </a:extLst>
          </p:cNvPr>
          <p:cNvSpPr txBox="1"/>
          <p:nvPr/>
        </p:nvSpPr>
        <p:spPr>
          <a:xfrm>
            <a:off x="5225695" y="2555102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9839584-81F5-5872-0BB4-ED90D6EF81D2}"/>
              </a:ext>
            </a:extLst>
          </p:cNvPr>
          <p:cNvSpPr/>
          <p:nvPr/>
        </p:nvSpPr>
        <p:spPr>
          <a:xfrm>
            <a:off x="9556851" y="1821711"/>
            <a:ext cx="2671679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  <a:highlight>
                  <a:srgbClr val="FFFF00"/>
                </a:highlight>
              </a:rPr>
              <a:t>med:Diagnóstico</a:t>
            </a:r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B316E4F-C24E-5A4F-4D7D-BEC50088BEC0}"/>
              </a:ext>
            </a:extLst>
          </p:cNvPr>
          <p:cNvCxnSpPr>
            <a:cxnSpLocks/>
            <a:stCxn id="4" idx="4"/>
            <a:endCxn id="7" idx="0"/>
          </p:cNvCxnSpPr>
          <p:nvPr/>
        </p:nvCxnSpPr>
        <p:spPr>
          <a:xfrm flipH="1">
            <a:off x="10820970" y="2768009"/>
            <a:ext cx="71721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0F4E830E-0F2E-71D5-DF71-0DDAD43D98E2}"/>
              </a:ext>
            </a:extLst>
          </p:cNvPr>
          <p:cNvSpPr/>
          <p:nvPr/>
        </p:nvSpPr>
        <p:spPr>
          <a:xfrm>
            <a:off x="9530347" y="4266842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400" dirty="0">
                <a:solidFill>
                  <a:schemeClr val="tx1"/>
                </a:solidFill>
                <a:highlight>
                  <a:srgbClr val="FFFF00"/>
                </a:highlight>
              </a:rPr>
              <a:t>Conclusión médica sobre una condición de salud”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90B22CD4-93BB-B43F-FFB1-34EEAEB09604}"/>
              </a:ext>
            </a:extLst>
          </p:cNvPr>
          <p:cNvSpPr/>
          <p:nvPr/>
        </p:nvSpPr>
        <p:spPr>
          <a:xfrm>
            <a:off x="8854953" y="3280569"/>
            <a:ext cx="1838232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400" dirty="0">
                <a:solidFill>
                  <a:schemeClr val="tx1"/>
                </a:solidFill>
                <a:highlight>
                  <a:srgbClr val="FFFF00"/>
                </a:highlight>
              </a:rPr>
              <a:t>Diagnóstico</a:t>
            </a:r>
            <a:r>
              <a:rPr lang="es-ES" sz="1400" dirty="0">
                <a:solidFill>
                  <a:schemeClr val="tx1"/>
                </a:solidFill>
              </a:rPr>
              <a:t>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794B88CC-2136-37DB-C6C4-E1EE3E35A345}"/>
              </a:ext>
            </a:extLst>
          </p:cNvPr>
          <p:cNvSpPr txBox="1"/>
          <p:nvPr/>
        </p:nvSpPr>
        <p:spPr>
          <a:xfrm>
            <a:off x="10780716" y="2993465"/>
            <a:ext cx="1442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>
                <a:highlight>
                  <a:srgbClr val="FFFF00"/>
                </a:highlight>
              </a:rPr>
              <a:t>rdfs:comment</a:t>
            </a:r>
            <a:endParaRPr lang="en-GB" sz="1600" dirty="0">
              <a:highlight>
                <a:srgbClr val="FFFF00"/>
              </a:highlight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6C9703E-28F2-6233-45E5-CC23EC9ECF25}"/>
              </a:ext>
            </a:extLst>
          </p:cNvPr>
          <p:cNvSpPr txBox="1"/>
          <p:nvPr/>
        </p:nvSpPr>
        <p:spPr>
          <a:xfrm>
            <a:off x="9023083" y="2770804"/>
            <a:ext cx="1022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>
                <a:highlight>
                  <a:srgbClr val="FFFF00"/>
                </a:highlight>
              </a:rPr>
              <a:t>rdfs:label</a:t>
            </a:r>
            <a:endParaRPr lang="en-GB" sz="1600" dirty="0">
              <a:highlight>
                <a:srgbClr val="FFFF00"/>
              </a:highlight>
            </a:endParaRP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7966683E-8FD9-22C3-CCF3-16C621FF6DCB}"/>
              </a:ext>
            </a:extLst>
          </p:cNvPr>
          <p:cNvCxnSpPr/>
          <p:nvPr/>
        </p:nvCxnSpPr>
        <p:spPr>
          <a:xfrm>
            <a:off x="9974275" y="2615609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5D2175CF-5788-E388-7A95-0766952255F5}"/>
              </a:ext>
            </a:extLst>
          </p:cNvPr>
          <p:cNvCxnSpPr>
            <a:cxnSpLocks/>
            <a:stCxn id="4" idx="0"/>
            <a:endCxn id="8" idx="5"/>
          </p:cNvCxnSpPr>
          <p:nvPr/>
        </p:nvCxnSpPr>
        <p:spPr>
          <a:xfrm flipH="1" flipV="1">
            <a:off x="10266579" y="1211790"/>
            <a:ext cx="626112" cy="609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50CF3A0-F663-4042-3B9A-52E54AFCE020}"/>
              </a:ext>
            </a:extLst>
          </p:cNvPr>
          <p:cNvSpPr txBox="1"/>
          <p:nvPr/>
        </p:nvSpPr>
        <p:spPr>
          <a:xfrm>
            <a:off x="10428826" y="1232215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rdf;type</a:t>
            </a:r>
            <a:endParaRPr lang="en-GB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1674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E37AD-E35C-6BAC-5F66-F5F77B8F4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47756-75ED-FCB1-DC93-2E562CAE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56" y="0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dirty="0"/>
              <a:t>Ejemplo de grafo RDF usando </a:t>
            </a:r>
            <a:r>
              <a:rPr lang="es-ES" sz="4000" dirty="0" err="1"/>
              <a:t>Turtle</a:t>
            </a:r>
            <a:endParaRPr lang="en-GB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A37E5-459E-8D1B-AE6D-38A6BB4C7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200474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med:Paciente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rdfs:comment</a:t>
            </a:r>
            <a:r>
              <a:rPr lang="en-GB" sz="4800" dirty="0"/>
              <a:t> "Una persona que </a:t>
            </a:r>
            <a:r>
              <a:rPr lang="en-GB" sz="4800" dirty="0" err="1"/>
              <a:t>recibe</a:t>
            </a:r>
            <a:r>
              <a:rPr lang="en-GB" sz="4800" dirty="0"/>
              <a:t> </a:t>
            </a:r>
            <a:r>
              <a:rPr lang="en-GB" sz="4800" dirty="0" err="1"/>
              <a:t>atención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>
                <a:highlight>
                  <a:srgbClr val="FFFF00"/>
                </a:highlight>
              </a:rPr>
              <a:t>med:Medicamento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rdf:type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rdfs:Class</a:t>
            </a:r>
            <a:r>
              <a:rPr lang="en-GB" sz="4800" dirty="0">
                <a:highlight>
                  <a:srgbClr val="FFFF00"/>
                </a:highlight>
              </a:rPr>
              <a:t>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rdfs:label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Medicamento</a:t>
            </a:r>
            <a:r>
              <a:rPr lang="en-GB" sz="4800" dirty="0">
                <a:highlight>
                  <a:srgbClr val="FFFF00"/>
                </a:highlight>
              </a:rPr>
              <a:t>"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rdfs:comment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Sustancia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usada</a:t>
            </a:r>
            <a:r>
              <a:rPr lang="en-GB" sz="4800" dirty="0">
                <a:highlight>
                  <a:srgbClr val="FFFF00"/>
                </a:highlight>
              </a:rPr>
              <a:t> para </a:t>
            </a:r>
            <a:r>
              <a:rPr lang="en-GB" sz="4800" dirty="0" err="1">
                <a:highlight>
                  <a:srgbClr val="FFFF00"/>
                </a:highlight>
              </a:rPr>
              <a:t>tratar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enfermedades</a:t>
            </a:r>
            <a:r>
              <a:rPr lang="en-GB" sz="4800" dirty="0">
                <a:highlight>
                  <a:srgbClr val="FFFF00"/>
                </a:highlight>
              </a:rPr>
              <a:t>" </a:t>
            </a:r>
            <a:r>
              <a:rPr lang="en-GB" sz="4800" dirty="0"/>
              <a:t>.</a:t>
            </a:r>
            <a:endParaRPr lang="en-GB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53C9658-F12D-98CC-B3BC-CC48FE2CC5FB}"/>
              </a:ext>
            </a:extLst>
          </p:cNvPr>
          <p:cNvSpPr/>
          <p:nvPr/>
        </p:nvSpPr>
        <p:spPr>
          <a:xfrm>
            <a:off x="5326894" y="1552348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med:Paciente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161557C-654A-9212-7083-96285C4EE058}"/>
              </a:ext>
            </a:extLst>
          </p:cNvPr>
          <p:cNvSpPr/>
          <p:nvPr/>
        </p:nvSpPr>
        <p:spPr>
          <a:xfrm>
            <a:off x="8360733" y="404074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  <a:highlight>
                  <a:srgbClr val="FFFF00"/>
                </a:highlight>
              </a:rPr>
              <a:t>rdfs:Class</a:t>
            </a:r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FE4FB8C-F687-DCA3-8AE9-4B5D39797162}"/>
              </a:ext>
            </a:extLst>
          </p:cNvPr>
          <p:cNvCxnSpPr>
            <a:stCxn id="5" idx="7"/>
            <a:endCxn id="8" idx="3"/>
          </p:cNvCxnSpPr>
          <p:nvPr/>
        </p:nvCxnSpPr>
        <p:spPr>
          <a:xfrm flipV="1">
            <a:off x="7232740" y="1211790"/>
            <a:ext cx="1454984" cy="479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9DD18F7-D15D-75B8-FC9C-58E2CC0C94E7}"/>
              </a:ext>
            </a:extLst>
          </p:cNvPr>
          <p:cNvSpPr txBox="1"/>
          <p:nvPr/>
        </p:nvSpPr>
        <p:spPr>
          <a:xfrm>
            <a:off x="7406561" y="11533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0EE6D002-003C-42F9-BA66-92F99B95DF4B}"/>
              </a:ext>
            </a:extLst>
          </p:cNvPr>
          <p:cNvCxnSpPr>
            <a:stCxn id="5" idx="3"/>
          </p:cNvCxnSpPr>
          <p:nvPr/>
        </p:nvCxnSpPr>
        <p:spPr>
          <a:xfrm>
            <a:off x="5653885" y="2360064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084BA33-5E82-47C5-6188-2A759C69874A}"/>
              </a:ext>
            </a:extLst>
          </p:cNvPr>
          <p:cNvCxnSpPr>
            <a:cxnSpLocks/>
            <a:stCxn id="5" idx="4"/>
            <a:endCxn id="17" idx="0"/>
          </p:cNvCxnSpPr>
          <p:nvPr/>
        </p:nvCxnSpPr>
        <p:spPr>
          <a:xfrm>
            <a:off x="6443313" y="2498646"/>
            <a:ext cx="57267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ipse 16">
            <a:extLst>
              <a:ext uri="{FF2B5EF4-FFF2-40B4-BE49-F238E27FC236}">
                <a16:creationId xmlns:a16="http://schemas.microsoft.com/office/drawing/2014/main" id="{8E761F29-0691-4F31-802C-F69F5223023D}"/>
              </a:ext>
            </a:extLst>
          </p:cNvPr>
          <p:cNvSpPr/>
          <p:nvPr/>
        </p:nvSpPr>
        <p:spPr>
          <a:xfrm>
            <a:off x="5209957" y="3997479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</a:rPr>
              <a:t>Una persona que recibe atención médica”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464FF04-4F32-8B29-4D3D-FA45D7DF9C61}"/>
              </a:ext>
            </a:extLst>
          </p:cNvPr>
          <p:cNvSpPr/>
          <p:nvPr/>
        </p:nvSpPr>
        <p:spPr>
          <a:xfrm>
            <a:off x="4830729" y="3011206"/>
            <a:ext cx="1542065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“Paciente”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B5C3336-655E-1AB2-7C1E-0814E27828EC}"/>
              </a:ext>
            </a:extLst>
          </p:cNvPr>
          <p:cNvSpPr txBox="1"/>
          <p:nvPr/>
        </p:nvSpPr>
        <p:spPr>
          <a:xfrm>
            <a:off x="6471945" y="2569643"/>
            <a:ext cx="159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rdfs:comment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FEAA267-B4D8-7186-03AD-350BE8229ACF}"/>
              </a:ext>
            </a:extLst>
          </p:cNvPr>
          <p:cNvSpPr txBox="1"/>
          <p:nvPr/>
        </p:nvSpPr>
        <p:spPr>
          <a:xfrm>
            <a:off x="4534562" y="2438139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DD4C96DD-71A8-DA8F-2AFC-B05845A949BF}"/>
              </a:ext>
            </a:extLst>
          </p:cNvPr>
          <p:cNvSpPr/>
          <p:nvPr/>
        </p:nvSpPr>
        <p:spPr>
          <a:xfrm>
            <a:off x="9556851" y="1821711"/>
            <a:ext cx="2671679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med:Diagnóstico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B203900-F198-7865-C340-4A609A692843}"/>
              </a:ext>
            </a:extLst>
          </p:cNvPr>
          <p:cNvCxnSpPr>
            <a:cxnSpLocks/>
            <a:stCxn id="4" idx="4"/>
            <a:endCxn id="7" idx="0"/>
          </p:cNvCxnSpPr>
          <p:nvPr/>
        </p:nvCxnSpPr>
        <p:spPr>
          <a:xfrm flipH="1">
            <a:off x="10820970" y="2768009"/>
            <a:ext cx="71721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68E7EFA5-68B7-1430-E992-0FCE99B4D5D6}"/>
              </a:ext>
            </a:extLst>
          </p:cNvPr>
          <p:cNvSpPr/>
          <p:nvPr/>
        </p:nvSpPr>
        <p:spPr>
          <a:xfrm>
            <a:off x="9530347" y="4266842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</a:rPr>
              <a:t>Conclusión médica sobre una condición de salud”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2EEC5FC-82F4-8871-CFA9-2C98ABB45BC7}"/>
              </a:ext>
            </a:extLst>
          </p:cNvPr>
          <p:cNvSpPr/>
          <p:nvPr/>
        </p:nvSpPr>
        <p:spPr>
          <a:xfrm>
            <a:off x="8854953" y="3280569"/>
            <a:ext cx="1838232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“Diagnóstico”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596047B-7A3E-3274-BC6F-9876C0131B99}"/>
              </a:ext>
            </a:extLst>
          </p:cNvPr>
          <p:cNvSpPr txBox="1"/>
          <p:nvPr/>
        </p:nvSpPr>
        <p:spPr>
          <a:xfrm>
            <a:off x="10780716" y="2993465"/>
            <a:ext cx="1442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rdfs:comment</a:t>
            </a:r>
            <a:endParaRPr lang="en-GB" sz="16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7DF405A-B399-C0EB-E62E-5A2A90366523}"/>
              </a:ext>
            </a:extLst>
          </p:cNvPr>
          <p:cNvSpPr txBox="1"/>
          <p:nvPr/>
        </p:nvSpPr>
        <p:spPr>
          <a:xfrm>
            <a:off x="9023083" y="2770804"/>
            <a:ext cx="1022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rdfs:label</a:t>
            </a:r>
            <a:endParaRPr lang="en-GB" sz="1600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BFF78C8E-6F8F-B8DE-80D3-9DAC1303B8CC}"/>
              </a:ext>
            </a:extLst>
          </p:cNvPr>
          <p:cNvCxnSpPr/>
          <p:nvPr/>
        </p:nvCxnSpPr>
        <p:spPr>
          <a:xfrm>
            <a:off x="9974275" y="2615609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65F180A8-7D0F-F0FE-11C2-99FB054C9C37}"/>
              </a:ext>
            </a:extLst>
          </p:cNvPr>
          <p:cNvCxnSpPr>
            <a:cxnSpLocks/>
            <a:stCxn id="4" idx="0"/>
            <a:endCxn id="8" idx="5"/>
          </p:cNvCxnSpPr>
          <p:nvPr/>
        </p:nvCxnSpPr>
        <p:spPr>
          <a:xfrm flipH="1" flipV="1">
            <a:off x="10266579" y="1211790"/>
            <a:ext cx="626112" cy="609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4A0203B-3DE4-2533-1CC7-FC9E3CEFE175}"/>
              </a:ext>
            </a:extLst>
          </p:cNvPr>
          <p:cNvSpPr txBox="1"/>
          <p:nvPr/>
        </p:nvSpPr>
        <p:spPr>
          <a:xfrm>
            <a:off x="10428826" y="1232215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8A700073-C4E1-17A5-18A1-FEB456AAFF62}"/>
              </a:ext>
            </a:extLst>
          </p:cNvPr>
          <p:cNvSpPr/>
          <p:nvPr/>
        </p:nvSpPr>
        <p:spPr>
          <a:xfrm>
            <a:off x="6630853" y="5463403"/>
            <a:ext cx="2541659" cy="6064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med:Medicamento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D740188-2104-2E9D-9BAF-D43C9BB8BEA9}"/>
              </a:ext>
            </a:extLst>
          </p:cNvPr>
          <p:cNvCxnSpPr>
            <a:cxnSpLocks/>
            <a:endCxn id="25" idx="2"/>
          </p:cNvCxnSpPr>
          <p:nvPr/>
        </p:nvCxnSpPr>
        <p:spPr>
          <a:xfrm>
            <a:off x="8759855" y="5995587"/>
            <a:ext cx="908575" cy="405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02837082-2261-284F-581F-0DDE2BFF30AC}"/>
              </a:ext>
            </a:extLst>
          </p:cNvPr>
          <p:cNvSpPr/>
          <p:nvPr/>
        </p:nvSpPr>
        <p:spPr>
          <a:xfrm>
            <a:off x="9668430" y="6069870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  <a:highlight>
                  <a:srgbClr val="FFFF00"/>
                </a:highlight>
              </a:rPr>
              <a:t>“</a:t>
            </a:r>
            <a:r>
              <a:rPr lang="es-ES" sz="1100" dirty="0">
                <a:solidFill>
                  <a:schemeClr val="tx1"/>
                </a:solidFill>
                <a:highlight>
                  <a:srgbClr val="FFFF00"/>
                </a:highlight>
              </a:rPr>
              <a:t>Sustancia usada </a:t>
            </a:r>
            <a:r>
              <a:rPr lang="es-ES" sz="1100" dirty="0" err="1">
                <a:solidFill>
                  <a:schemeClr val="tx1"/>
                </a:solidFill>
                <a:highlight>
                  <a:srgbClr val="FFFF00"/>
                </a:highlight>
              </a:rPr>
              <a:t>paratratar</a:t>
            </a:r>
            <a:r>
              <a:rPr lang="es-ES" sz="1100" dirty="0">
                <a:solidFill>
                  <a:schemeClr val="tx1"/>
                </a:solidFill>
                <a:highlight>
                  <a:srgbClr val="FFFF00"/>
                </a:highlight>
              </a:rPr>
              <a:t> enfermedades</a:t>
            </a:r>
            <a:r>
              <a:rPr lang="es-ES" sz="1400" dirty="0">
                <a:solidFill>
                  <a:schemeClr val="tx1"/>
                </a:solidFill>
              </a:rPr>
              <a:t>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2B296F75-3190-A9D0-0543-F86D63501505}"/>
              </a:ext>
            </a:extLst>
          </p:cNvPr>
          <p:cNvSpPr/>
          <p:nvPr/>
        </p:nvSpPr>
        <p:spPr>
          <a:xfrm>
            <a:off x="4226444" y="6188377"/>
            <a:ext cx="1796669" cy="4377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  <a:highlight>
                  <a:srgbClr val="FFFF00"/>
                </a:highlight>
              </a:rPr>
              <a:t>Medicamento”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456ACFC-A3F1-BA1A-56BD-0B6E4CEE1AA3}"/>
              </a:ext>
            </a:extLst>
          </p:cNvPr>
          <p:cNvSpPr txBox="1"/>
          <p:nvPr/>
        </p:nvSpPr>
        <p:spPr>
          <a:xfrm>
            <a:off x="8773862" y="5951006"/>
            <a:ext cx="1426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>
                <a:highlight>
                  <a:srgbClr val="FFFF00"/>
                </a:highlight>
              </a:rPr>
              <a:t>rdfs:comment</a:t>
            </a:r>
            <a:endParaRPr lang="en-GB" sz="1400" dirty="0">
              <a:highlight>
                <a:srgbClr val="FFFF00"/>
              </a:highligh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48A6F25-20BE-26F0-E58E-63B6BA6B881E}"/>
              </a:ext>
            </a:extLst>
          </p:cNvPr>
          <p:cNvSpPr txBox="1"/>
          <p:nvPr/>
        </p:nvSpPr>
        <p:spPr>
          <a:xfrm>
            <a:off x="5713551" y="5751339"/>
            <a:ext cx="917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err="1">
                <a:highlight>
                  <a:srgbClr val="FFFF00"/>
                </a:highlight>
              </a:rPr>
              <a:t>rdfs:label</a:t>
            </a:r>
            <a:endParaRPr lang="en-GB" sz="1400" dirty="0">
              <a:highlight>
                <a:srgbClr val="FFFF00"/>
              </a:highlight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193A204-D122-AFEB-F6CA-3FDF1DFCC8A9}"/>
              </a:ext>
            </a:extLst>
          </p:cNvPr>
          <p:cNvSpPr txBox="1"/>
          <p:nvPr/>
        </p:nvSpPr>
        <p:spPr>
          <a:xfrm>
            <a:off x="7691807" y="4655688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rdf;type</a:t>
            </a:r>
            <a:endParaRPr lang="en-GB" dirty="0">
              <a:highlight>
                <a:srgbClr val="FFFF00"/>
              </a:highlight>
            </a:endParaRP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21F7413A-E6D1-C0DD-C807-897A57499D83}"/>
              </a:ext>
            </a:extLst>
          </p:cNvPr>
          <p:cNvCxnSpPr>
            <a:cxnSpLocks/>
            <a:stCxn id="18" idx="3"/>
            <a:endCxn id="26" idx="7"/>
          </p:cNvCxnSpPr>
          <p:nvPr/>
        </p:nvCxnSpPr>
        <p:spPr>
          <a:xfrm flipH="1">
            <a:off x="5759997" y="5981055"/>
            <a:ext cx="1243073" cy="2714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C6FA7332-8619-9B09-ECF0-DAE74430B0A9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7901683" y="1325563"/>
            <a:ext cx="1043534" cy="4137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06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02DB8-2802-30E0-F2BC-2169805BF9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C84C30-DF37-D36E-CF98-43F5B164D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2" y="1200474"/>
            <a:ext cx="5439078" cy="47059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Ejemplo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64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clases</a:t>
            </a:r>
            <a:r>
              <a:rPr lang="en-GB" sz="64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GB" sz="3700" dirty="0"/>
          </a:p>
          <a:p>
            <a:pPr marL="0" indent="0">
              <a:buNone/>
            </a:pPr>
            <a:r>
              <a:rPr lang="en-GB" sz="4800" dirty="0"/>
              <a:t>@prefix </a:t>
            </a:r>
            <a:r>
              <a:rPr lang="en-GB" sz="4800" dirty="0" err="1"/>
              <a:t>rdfs</a:t>
            </a:r>
            <a:r>
              <a:rPr lang="en-GB" sz="4800" dirty="0"/>
              <a:t>: &lt;http://www.w3.org/2000/01/rdf-schema#&gt; .</a:t>
            </a:r>
          </a:p>
          <a:p>
            <a:pPr marL="0" indent="0">
              <a:buNone/>
            </a:pPr>
            <a:r>
              <a:rPr lang="en-GB" sz="4800" dirty="0"/>
              <a:t>@prefix med: &lt;http://ejemplo.org/medicina#&gt;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med:Paciente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Paciente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</a:t>
            </a:r>
            <a:r>
              <a:rPr lang="en-GB" sz="4800" dirty="0" err="1"/>
              <a:t>rdfs:comment</a:t>
            </a:r>
            <a:r>
              <a:rPr lang="en-GB" sz="4800" dirty="0"/>
              <a:t> "Una persona que </a:t>
            </a:r>
            <a:r>
              <a:rPr lang="en-GB" sz="4800" dirty="0" err="1"/>
              <a:t>recibe</a:t>
            </a:r>
            <a:r>
              <a:rPr lang="en-GB" sz="4800" dirty="0"/>
              <a:t> </a:t>
            </a:r>
            <a:r>
              <a:rPr lang="en-GB" sz="4800" dirty="0" err="1"/>
              <a:t>atención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/>
              <a:t>med:Diagnostico</a:t>
            </a:r>
            <a:r>
              <a:rPr lang="en-GB" sz="4800" dirty="0"/>
              <a:t> </a:t>
            </a:r>
            <a:r>
              <a:rPr lang="en-GB" sz="4800" dirty="0" err="1"/>
              <a:t>rdf:type</a:t>
            </a:r>
            <a:r>
              <a:rPr lang="en-GB" sz="4800" dirty="0"/>
              <a:t> </a:t>
            </a:r>
            <a:r>
              <a:rPr lang="en-GB" sz="4800" dirty="0" err="1"/>
              <a:t>rdfs:Class</a:t>
            </a:r>
            <a:r>
              <a:rPr lang="en-GB" sz="4800" dirty="0"/>
              <a:t>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rdfs:label</a:t>
            </a:r>
            <a:r>
              <a:rPr lang="en-GB" sz="4800" dirty="0"/>
              <a:t> "</a:t>
            </a:r>
            <a:r>
              <a:rPr lang="en-GB" sz="4800" dirty="0" err="1"/>
              <a:t>Diagnóstico</a:t>
            </a:r>
            <a:r>
              <a:rPr lang="en-GB" sz="4800" dirty="0"/>
              <a:t>" ;</a:t>
            </a:r>
          </a:p>
          <a:p>
            <a:pPr marL="0" indent="0">
              <a:buNone/>
            </a:pPr>
            <a:r>
              <a:rPr lang="en-GB" sz="4800" dirty="0"/>
              <a:t>                </a:t>
            </a:r>
            <a:r>
              <a:rPr lang="en-GB" sz="4800" dirty="0" err="1"/>
              <a:t>rdfs:comment</a:t>
            </a:r>
            <a:r>
              <a:rPr lang="en-GB" sz="4800" dirty="0"/>
              <a:t> "</a:t>
            </a:r>
            <a:r>
              <a:rPr lang="en-GB" sz="4800" dirty="0" err="1"/>
              <a:t>Conclusión</a:t>
            </a:r>
            <a:r>
              <a:rPr lang="en-GB" sz="4800" dirty="0"/>
              <a:t> </a:t>
            </a:r>
            <a:r>
              <a:rPr lang="en-GB" sz="4800" dirty="0" err="1"/>
              <a:t>médica</a:t>
            </a:r>
            <a:r>
              <a:rPr lang="en-GB" sz="4800" dirty="0"/>
              <a:t> </a:t>
            </a:r>
            <a:r>
              <a:rPr lang="en-GB" sz="4800" dirty="0" err="1"/>
              <a:t>sobre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condición</a:t>
            </a:r>
            <a:r>
              <a:rPr lang="en-GB" sz="4800" dirty="0"/>
              <a:t> de </a:t>
            </a:r>
            <a:r>
              <a:rPr lang="en-GB" sz="4800" dirty="0" err="1"/>
              <a:t>salud</a:t>
            </a:r>
            <a:r>
              <a:rPr lang="en-GB" sz="4800" dirty="0"/>
              <a:t>" .</a:t>
            </a:r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r>
              <a:rPr lang="en-GB" sz="4800" dirty="0"/>
              <a:t># </a:t>
            </a:r>
            <a:r>
              <a:rPr lang="en-GB" sz="4800" dirty="0" err="1"/>
              <a:t>Definir</a:t>
            </a:r>
            <a:r>
              <a:rPr lang="en-GB" sz="4800" dirty="0"/>
              <a:t> </a:t>
            </a:r>
            <a:r>
              <a:rPr lang="en-GB" sz="4800" dirty="0" err="1"/>
              <a:t>una</a:t>
            </a:r>
            <a:r>
              <a:rPr lang="en-GB" sz="4800" dirty="0"/>
              <a:t> </a:t>
            </a:r>
            <a:r>
              <a:rPr lang="en-GB" sz="4800" dirty="0" err="1"/>
              <a:t>clase</a:t>
            </a:r>
            <a:r>
              <a:rPr lang="en-GB" sz="4800" dirty="0"/>
              <a:t> "</a:t>
            </a:r>
            <a:r>
              <a:rPr lang="en-GB" sz="4800" dirty="0" err="1"/>
              <a:t>Medicamento</a:t>
            </a:r>
            <a:r>
              <a:rPr lang="en-GB" sz="4800" dirty="0"/>
              <a:t>"</a:t>
            </a:r>
          </a:p>
          <a:p>
            <a:pPr marL="0" indent="0">
              <a:buNone/>
            </a:pPr>
            <a:r>
              <a:rPr lang="en-GB" sz="4800" dirty="0" err="1">
                <a:highlight>
                  <a:srgbClr val="FFFF00"/>
                </a:highlight>
              </a:rPr>
              <a:t>med:Medicamento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rdf:type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rdfs:Class</a:t>
            </a:r>
            <a:r>
              <a:rPr lang="en-GB" sz="4800" dirty="0">
                <a:highlight>
                  <a:srgbClr val="FFFF00"/>
                </a:highlight>
              </a:rPr>
              <a:t>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rdfs:label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Medicamento</a:t>
            </a:r>
            <a:r>
              <a:rPr lang="en-GB" sz="4800" dirty="0">
                <a:highlight>
                  <a:srgbClr val="FFFF00"/>
                </a:highlight>
              </a:rPr>
              <a:t>" ;</a:t>
            </a:r>
          </a:p>
          <a:p>
            <a:pPr marL="0" indent="0">
              <a:buNone/>
            </a:pPr>
            <a:r>
              <a:rPr lang="en-GB" sz="4800" dirty="0">
                <a:highlight>
                  <a:srgbClr val="FFFF00"/>
                </a:highlight>
              </a:rPr>
              <a:t>                </a:t>
            </a:r>
            <a:r>
              <a:rPr lang="en-GB" sz="4800" dirty="0" err="1">
                <a:highlight>
                  <a:srgbClr val="FFFF00"/>
                </a:highlight>
              </a:rPr>
              <a:t>rdfs:comment</a:t>
            </a:r>
            <a:r>
              <a:rPr lang="en-GB" sz="4800" dirty="0">
                <a:highlight>
                  <a:srgbClr val="FFFF00"/>
                </a:highlight>
              </a:rPr>
              <a:t> "</a:t>
            </a:r>
            <a:r>
              <a:rPr lang="en-GB" sz="4800" dirty="0" err="1">
                <a:highlight>
                  <a:srgbClr val="FFFF00"/>
                </a:highlight>
              </a:rPr>
              <a:t>Sustancia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usada</a:t>
            </a:r>
            <a:r>
              <a:rPr lang="en-GB" sz="4800" dirty="0">
                <a:highlight>
                  <a:srgbClr val="FFFF00"/>
                </a:highlight>
              </a:rPr>
              <a:t> para </a:t>
            </a:r>
            <a:r>
              <a:rPr lang="en-GB" sz="4800" dirty="0" err="1">
                <a:highlight>
                  <a:srgbClr val="FFFF00"/>
                </a:highlight>
              </a:rPr>
              <a:t>tratar</a:t>
            </a:r>
            <a:r>
              <a:rPr lang="en-GB" sz="4800" dirty="0">
                <a:highlight>
                  <a:srgbClr val="FFFF00"/>
                </a:highlight>
              </a:rPr>
              <a:t> </a:t>
            </a:r>
            <a:r>
              <a:rPr lang="en-GB" sz="4800" dirty="0" err="1">
                <a:highlight>
                  <a:srgbClr val="FFFF00"/>
                </a:highlight>
              </a:rPr>
              <a:t>enfermedades</a:t>
            </a:r>
            <a:r>
              <a:rPr lang="en-GB" sz="4800" dirty="0">
                <a:highlight>
                  <a:srgbClr val="FFFF00"/>
                </a:highlight>
              </a:rPr>
              <a:t>" </a:t>
            </a:r>
            <a:r>
              <a:rPr lang="en-GB" sz="4800" dirty="0"/>
              <a:t>.</a:t>
            </a:r>
            <a:endParaRPr lang="en-GB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8FC22F0-0C7B-A3ED-991C-924F7982021A}"/>
              </a:ext>
            </a:extLst>
          </p:cNvPr>
          <p:cNvSpPr/>
          <p:nvPr/>
        </p:nvSpPr>
        <p:spPr>
          <a:xfrm>
            <a:off x="5326894" y="1552348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med:Paciente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2DF8571-4EDC-D4DA-889A-E3CF20D4C1A3}"/>
              </a:ext>
            </a:extLst>
          </p:cNvPr>
          <p:cNvSpPr/>
          <p:nvPr/>
        </p:nvSpPr>
        <p:spPr>
          <a:xfrm>
            <a:off x="8360733" y="404074"/>
            <a:ext cx="2232837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  <a:highlight>
                  <a:srgbClr val="FFFF00"/>
                </a:highlight>
              </a:rPr>
              <a:t>rdfs:Class</a:t>
            </a:r>
            <a:endParaRPr lang="en-GB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960A2C03-F540-85F7-4B3C-147A9719FABB}"/>
              </a:ext>
            </a:extLst>
          </p:cNvPr>
          <p:cNvCxnSpPr>
            <a:stCxn id="5" idx="7"/>
            <a:endCxn id="8" idx="3"/>
          </p:cNvCxnSpPr>
          <p:nvPr/>
        </p:nvCxnSpPr>
        <p:spPr>
          <a:xfrm flipV="1">
            <a:off x="7232740" y="1211790"/>
            <a:ext cx="1454984" cy="4791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408529C-DC81-D48F-FCEC-FE7423F7C17D}"/>
              </a:ext>
            </a:extLst>
          </p:cNvPr>
          <p:cNvSpPr txBox="1"/>
          <p:nvPr/>
        </p:nvSpPr>
        <p:spPr>
          <a:xfrm>
            <a:off x="7406561" y="1153302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87A94BDF-24A4-9D25-2C1F-8083E3846C0D}"/>
              </a:ext>
            </a:extLst>
          </p:cNvPr>
          <p:cNvCxnSpPr>
            <a:stCxn id="5" idx="3"/>
          </p:cNvCxnSpPr>
          <p:nvPr/>
        </p:nvCxnSpPr>
        <p:spPr>
          <a:xfrm>
            <a:off x="5653885" y="2360064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0934F7D3-DCDA-4A3B-08A4-A908AB7D7EFF}"/>
              </a:ext>
            </a:extLst>
          </p:cNvPr>
          <p:cNvCxnSpPr>
            <a:cxnSpLocks/>
            <a:stCxn id="5" idx="4"/>
            <a:endCxn id="17" idx="0"/>
          </p:cNvCxnSpPr>
          <p:nvPr/>
        </p:nvCxnSpPr>
        <p:spPr>
          <a:xfrm>
            <a:off x="6443313" y="2498646"/>
            <a:ext cx="57267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ipse 16">
            <a:extLst>
              <a:ext uri="{FF2B5EF4-FFF2-40B4-BE49-F238E27FC236}">
                <a16:creationId xmlns:a16="http://schemas.microsoft.com/office/drawing/2014/main" id="{E63D6C83-14EF-65E1-0FAE-3160B2D530CD}"/>
              </a:ext>
            </a:extLst>
          </p:cNvPr>
          <p:cNvSpPr/>
          <p:nvPr/>
        </p:nvSpPr>
        <p:spPr>
          <a:xfrm>
            <a:off x="5209957" y="3997479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</a:rPr>
              <a:t>Una persona que recibe atención médica”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EDE66A9F-E90F-581D-3C84-2CEAD6C22D9D}"/>
              </a:ext>
            </a:extLst>
          </p:cNvPr>
          <p:cNvSpPr/>
          <p:nvPr/>
        </p:nvSpPr>
        <p:spPr>
          <a:xfrm>
            <a:off x="4830729" y="3011206"/>
            <a:ext cx="1542065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“Paciente”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8582A06-4027-5096-397B-DE8560680572}"/>
              </a:ext>
            </a:extLst>
          </p:cNvPr>
          <p:cNvSpPr txBox="1"/>
          <p:nvPr/>
        </p:nvSpPr>
        <p:spPr>
          <a:xfrm>
            <a:off x="6471945" y="2569643"/>
            <a:ext cx="1598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rdfs:comment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7FB3B7-A78D-B596-A4FD-797CBDDF63D5}"/>
              </a:ext>
            </a:extLst>
          </p:cNvPr>
          <p:cNvSpPr txBox="1"/>
          <p:nvPr/>
        </p:nvSpPr>
        <p:spPr>
          <a:xfrm>
            <a:off x="4534562" y="2438139"/>
            <a:ext cx="112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rdfs:label</a:t>
            </a:r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9E5B8E5-F178-E58C-8EAA-4657B54FA08D}"/>
              </a:ext>
            </a:extLst>
          </p:cNvPr>
          <p:cNvSpPr/>
          <p:nvPr/>
        </p:nvSpPr>
        <p:spPr>
          <a:xfrm>
            <a:off x="9556851" y="1821711"/>
            <a:ext cx="2671679" cy="94629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>
                <a:solidFill>
                  <a:schemeClr val="tx1"/>
                </a:solidFill>
              </a:rPr>
              <a:t>med:Diagnóstico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DF732D1-D362-FF80-F940-3225EAD83838}"/>
              </a:ext>
            </a:extLst>
          </p:cNvPr>
          <p:cNvCxnSpPr>
            <a:cxnSpLocks/>
            <a:stCxn id="4" idx="4"/>
            <a:endCxn id="7" idx="0"/>
          </p:cNvCxnSpPr>
          <p:nvPr/>
        </p:nvCxnSpPr>
        <p:spPr>
          <a:xfrm flipH="1">
            <a:off x="10820970" y="2768009"/>
            <a:ext cx="71721" cy="1498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5ABB0F73-1373-E056-CBA5-CC374B574DA2}"/>
              </a:ext>
            </a:extLst>
          </p:cNvPr>
          <p:cNvSpPr/>
          <p:nvPr/>
        </p:nvSpPr>
        <p:spPr>
          <a:xfrm>
            <a:off x="9530347" y="4266842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</a:rPr>
              <a:t>Conclusión médica sobre una condición de salud”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639EA5CB-D687-AF1B-729F-E36C61870561}"/>
              </a:ext>
            </a:extLst>
          </p:cNvPr>
          <p:cNvSpPr/>
          <p:nvPr/>
        </p:nvSpPr>
        <p:spPr>
          <a:xfrm>
            <a:off x="8854953" y="3280569"/>
            <a:ext cx="1838232" cy="6038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“Diagnóstico”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C83678D-4B89-A281-1F56-83353101E8C0}"/>
              </a:ext>
            </a:extLst>
          </p:cNvPr>
          <p:cNvSpPr txBox="1"/>
          <p:nvPr/>
        </p:nvSpPr>
        <p:spPr>
          <a:xfrm>
            <a:off x="10780716" y="2993465"/>
            <a:ext cx="14423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rdfs:comment</a:t>
            </a:r>
            <a:endParaRPr lang="en-GB" sz="16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0660E35-FDB1-48BC-5A43-7B6D698ADEF5}"/>
              </a:ext>
            </a:extLst>
          </p:cNvPr>
          <p:cNvSpPr txBox="1"/>
          <p:nvPr/>
        </p:nvSpPr>
        <p:spPr>
          <a:xfrm>
            <a:off x="9023083" y="2770804"/>
            <a:ext cx="1022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err="1"/>
              <a:t>rdfs:label</a:t>
            </a:r>
            <a:endParaRPr lang="en-GB" sz="1600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8D370CD2-1DAF-C1DF-73C2-FDC22676B031}"/>
              </a:ext>
            </a:extLst>
          </p:cNvPr>
          <p:cNvCxnSpPr/>
          <p:nvPr/>
        </p:nvCxnSpPr>
        <p:spPr>
          <a:xfrm>
            <a:off x="9974275" y="2615609"/>
            <a:ext cx="13252" cy="648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8FF4CF1D-6054-9216-0072-3CB89E74B44A}"/>
              </a:ext>
            </a:extLst>
          </p:cNvPr>
          <p:cNvCxnSpPr>
            <a:cxnSpLocks/>
            <a:stCxn id="4" idx="0"/>
            <a:endCxn id="8" idx="5"/>
          </p:cNvCxnSpPr>
          <p:nvPr/>
        </p:nvCxnSpPr>
        <p:spPr>
          <a:xfrm flipH="1" flipV="1">
            <a:off x="10266579" y="1211790"/>
            <a:ext cx="626112" cy="6099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DAFD3EB-1EB9-7CDE-8B4E-73193030C7D6}"/>
              </a:ext>
            </a:extLst>
          </p:cNvPr>
          <p:cNvSpPr txBox="1"/>
          <p:nvPr/>
        </p:nvSpPr>
        <p:spPr>
          <a:xfrm>
            <a:off x="10428826" y="1232215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rdf;type</a:t>
            </a:r>
            <a:endParaRPr lang="en-GB" dirty="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06CB3FE7-669E-0FE4-83FB-60A8CA09FE74}"/>
              </a:ext>
            </a:extLst>
          </p:cNvPr>
          <p:cNvSpPr/>
          <p:nvPr/>
        </p:nvSpPr>
        <p:spPr>
          <a:xfrm>
            <a:off x="6630853" y="5463403"/>
            <a:ext cx="2541659" cy="6064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med:Medicamento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CF479ED4-1E9F-2B13-B8FC-993B9512D0D5}"/>
              </a:ext>
            </a:extLst>
          </p:cNvPr>
          <p:cNvCxnSpPr>
            <a:cxnSpLocks/>
            <a:endCxn id="25" idx="2"/>
          </p:cNvCxnSpPr>
          <p:nvPr/>
        </p:nvCxnSpPr>
        <p:spPr>
          <a:xfrm>
            <a:off x="8759855" y="5995587"/>
            <a:ext cx="908575" cy="40545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Elipse 24">
            <a:extLst>
              <a:ext uri="{FF2B5EF4-FFF2-40B4-BE49-F238E27FC236}">
                <a16:creationId xmlns:a16="http://schemas.microsoft.com/office/drawing/2014/main" id="{8A8D4FBC-7666-F683-0DD6-BBC45FF13DCC}"/>
              </a:ext>
            </a:extLst>
          </p:cNvPr>
          <p:cNvSpPr/>
          <p:nvPr/>
        </p:nvSpPr>
        <p:spPr>
          <a:xfrm>
            <a:off x="9668430" y="6069870"/>
            <a:ext cx="2581246" cy="6623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  <a:highlight>
                  <a:srgbClr val="FFFF00"/>
                </a:highlight>
              </a:rPr>
              <a:t>“</a:t>
            </a:r>
            <a:r>
              <a:rPr lang="es-ES" sz="1100" dirty="0">
                <a:solidFill>
                  <a:schemeClr val="tx1"/>
                </a:solidFill>
                <a:highlight>
                  <a:srgbClr val="FFFF00"/>
                </a:highlight>
              </a:rPr>
              <a:t>Sustancia usada </a:t>
            </a:r>
            <a:r>
              <a:rPr lang="es-ES" sz="1100" dirty="0" err="1">
                <a:solidFill>
                  <a:schemeClr val="tx1"/>
                </a:solidFill>
                <a:highlight>
                  <a:srgbClr val="FFFF00"/>
                </a:highlight>
              </a:rPr>
              <a:t>paratratar</a:t>
            </a:r>
            <a:r>
              <a:rPr lang="es-ES" sz="1100" dirty="0">
                <a:solidFill>
                  <a:schemeClr val="tx1"/>
                </a:solidFill>
                <a:highlight>
                  <a:srgbClr val="FFFF00"/>
                </a:highlight>
              </a:rPr>
              <a:t> enfermedades</a:t>
            </a:r>
            <a:r>
              <a:rPr lang="es-ES" sz="1400" dirty="0">
                <a:solidFill>
                  <a:schemeClr val="tx1"/>
                </a:solidFill>
              </a:rPr>
              <a:t>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5FEB1C9A-46B1-C401-A57F-380C97A27446}"/>
              </a:ext>
            </a:extLst>
          </p:cNvPr>
          <p:cNvSpPr/>
          <p:nvPr/>
        </p:nvSpPr>
        <p:spPr>
          <a:xfrm>
            <a:off x="4226444" y="6188377"/>
            <a:ext cx="1796669" cy="4377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“</a:t>
            </a:r>
            <a:r>
              <a:rPr lang="es-ES" sz="1200" dirty="0">
                <a:solidFill>
                  <a:schemeClr val="tx1"/>
                </a:solidFill>
                <a:highlight>
                  <a:srgbClr val="FFFF00"/>
                </a:highlight>
              </a:rPr>
              <a:t>Medicamento”</a:t>
            </a:r>
            <a:endParaRPr lang="en-GB" sz="14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B26EC80-D232-8CA3-DADB-175D6C477335}"/>
              </a:ext>
            </a:extLst>
          </p:cNvPr>
          <p:cNvSpPr txBox="1"/>
          <p:nvPr/>
        </p:nvSpPr>
        <p:spPr>
          <a:xfrm>
            <a:off x="8773862" y="5951006"/>
            <a:ext cx="1426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>
                <a:highlight>
                  <a:srgbClr val="FFFF00"/>
                </a:highlight>
              </a:rPr>
              <a:t>rdfs:comment</a:t>
            </a:r>
            <a:endParaRPr lang="en-GB" sz="1400" dirty="0">
              <a:highlight>
                <a:srgbClr val="FFFF00"/>
              </a:highligh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C05849-C1F2-5AEE-962F-22210C1A835B}"/>
              </a:ext>
            </a:extLst>
          </p:cNvPr>
          <p:cNvSpPr txBox="1"/>
          <p:nvPr/>
        </p:nvSpPr>
        <p:spPr>
          <a:xfrm>
            <a:off x="5713551" y="5751339"/>
            <a:ext cx="917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err="1">
                <a:highlight>
                  <a:srgbClr val="FFFF00"/>
                </a:highlight>
              </a:rPr>
              <a:t>rdfs:label</a:t>
            </a:r>
            <a:endParaRPr lang="en-GB" sz="1400" dirty="0">
              <a:highlight>
                <a:srgbClr val="FFFF00"/>
              </a:highlight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F09BB48-9AED-73CF-B99F-5B5C8DF16286}"/>
              </a:ext>
            </a:extLst>
          </p:cNvPr>
          <p:cNvSpPr txBox="1"/>
          <p:nvPr/>
        </p:nvSpPr>
        <p:spPr>
          <a:xfrm>
            <a:off x="7691807" y="4655688"/>
            <a:ext cx="954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highlight>
                  <a:srgbClr val="FFFF00"/>
                </a:highlight>
              </a:rPr>
              <a:t>rdf;type</a:t>
            </a:r>
            <a:endParaRPr lang="en-GB" dirty="0">
              <a:highlight>
                <a:srgbClr val="FFFF00"/>
              </a:highlight>
            </a:endParaRPr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DCD678CA-9BAD-3577-B920-B88D947A9A5D}"/>
              </a:ext>
            </a:extLst>
          </p:cNvPr>
          <p:cNvCxnSpPr>
            <a:cxnSpLocks/>
            <a:stCxn id="18" idx="3"/>
            <a:endCxn id="26" idx="7"/>
          </p:cNvCxnSpPr>
          <p:nvPr/>
        </p:nvCxnSpPr>
        <p:spPr>
          <a:xfrm flipH="1">
            <a:off x="5759997" y="5981055"/>
            <a:ext cx="1243073" cy="2714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D55447FE-7140-E565-ABAA-FC0BA5E75561}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7901683" y="1325563"/>
            <a:ext cx="1043534" cy="4137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101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2346</Words>
  <Application>Microsoft Office PowerPoint</Application>
  <PresentationFormat>Panorámica</PresentationFormat>
  <Paragraphs>414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Tema de Office</vt:lpstr>
      <vt:lpstr>EJERCICIOS RDFS</vt:lpstr>
      <vt:lpstr>Ejemplo de grafo RDF usando Turtle</vt:lpstr>
      <vt:lpstr>Ejercicio 1:</vt:lpstr>
      <vt:lpstr>Turtle                                                       Triplas</vt:lpstr>
      <vt:lpstr>Ejercicio 1:</vt:lpstr>
      <vt:lpstr>Ejemplo de grafo RDF usando Turtle</vt:lpstr>
      <vt:lpstr>Ejemplo de grafo RDF usando Turtle</vt:lpstr>
      <vt:lpstr>Ejemplo de grafo RDF usando Turtle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 1: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Regina Motz</dc:creator>
  <cp:lastModifiedBy>Regina Motz</cp:lastModifiedBy>
  <cp:revision>38</cp:revision>
  <dcterms:created xsi:type="dcterms:W3CDTF">2025-04-30T02:41:34Z</dcterms:created>
  <dcterms:modified xsi:type="dcterms:W3CDTF">2025-05-07T22:58:56Z</dcterms:modified>
</cp:coreProperties>
</file>