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8" r:id="rId5"/>
    <p:sldId id="257" r:id="rId6"/>
    <p:sldId id="264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1152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4EC12-53FF-7D2F-6B79-9FC70D3F2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F24541-154C-3684-6B3E-A04FAF369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3AEE83-DE18-FED5-F657-3ECEC37FE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8CE97-8D2F-06F5-1FF6-095EA4EE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E36D8A-E4D3-E239-3203-B5F1FBF1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0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1AA64E-8394-39AF-4335-517392D0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56E232-F96B-3CFB-44EA-5627D6BB8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6E746-9B40-2DEF-71C3-F258A66D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8928B0-4FE3-10AC-636E-94A15655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464AF-FDFE-F9B5-CE65-041B7D95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59EE86-5367-24CD-442E-A2617E2BE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0B4AB7-C826-370F-1545-FF355680F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45525D-9767-590B-E0D6-ED151D98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D5C59-CE24-EDC1-B247-1770CD50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E7434-2121-93B8-808A-67FD0C02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9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7008D-B258-27A6-16ED-5E580222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8E5C52-4FF3-B6C7-6993-4740019C4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383F17-E6FA-E156-2301-635A73DB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AE956E-BD4A-4D70-63DB-D6EF5CDB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85C154-A69D-6A27-EAAC-A721843D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4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E5186-DE29-4FAF-2959-F7DC1F52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D6BD55-2959-7330-8DF5-5864B0A4D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F4480-8203-2F5C-D8F3-9D0EE919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9DDBED-7665-7795-95A6-DE607F32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6B1F27-F2A6-74C6-368F-C56D8095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11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0BAEC-1BC3-430E-65EA-7C413C92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48121-1A05-33A1-5B35-D5A37DB95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EAEBCA-9C15-DF9D-D4AB-4DEDDF92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635F85-2358-5C93-808C-149FE37A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170F0-6853-2B6D-177D-D2EB38D7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3D643B-0B44-8F65-482D-EC0DDC48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5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72BC7-8475-5EDD-510E-F0015629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D301B1-7763-6586-7B12-E0854F6F7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4AFCE3-1DCC-18E8-E63E-7F14540FA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1E087D-775F-06C9-44DD-ED18ECC4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A0FA2B-FF15-C5F3-69E3-5E6522B1C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D88085-427B-63D3-CB33-2711E81F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30FD51-123C-FD4C-1266-39A67A34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1D0BEA-4EF7-5583-7B39-4974A911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8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293DF-AA8E-F729-386D-479A3ACF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DD6482-8743-FAB4-0C15-C66F413C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CBBDE33-4F25-C43E-25D7-5BABA17D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1C849E-BD9E-F20A-0C0E-E94C9CA3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D02154-7ECA-86F2-C7A5-66EC72C18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B58CD3-6EBB-F2B3-3B82-D64EDC1E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C76E8F-F4B1-D0E1-4848-F3F61399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2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B209B-4610-395A-03AF-795564A5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3091E-00C3-2B18-C839-3544C885C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38B6E7-2C99-64F0-24E7-C4DE11C76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92E2DB-F120-33DC-C9F8-054A0BBE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760AF9-339D-74F1-4D9B-EAF3CB93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04C038-DC6B-8994-2CBF-51268D53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3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2F822-9794-0738-2010-89DBBCC8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67DB88-73EB-5070-15F4-D8DCBC416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3570B9-4F30-3E1A-8F00-7C1100BC0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9514D1-419C-56DA-81E5-B463374E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A3D7A1-F5E2-9428-D824-FA77CC62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86A516-5564-D4C9-BF42-0F5F4910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08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21E525-E8EC-72B3-C46A-E5FCF8B4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0CFEBF-F8CE-FD67-E077-3657F7354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44FFFF-51F7-8114-9C4A-459413B70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61C25-880F-43FB-A951-C6C3A4DBBB2D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B50F55-DF04-7BE4-FBE4-0694642C3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56E3B7-36F5-2BE1-B5C0-C9E223AA0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84F5A-9DA1-66FA-549E-45C67AB007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EJERCICIOS </a:t>
            </a:r>
            <a:r>
              <a:rPr lang="es-ES" dirty="0" err="1"/>
              <a:t>RDFS</a:t>
            </a:r>
            <a:endParaRPr lang="en-GB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A112A4-9A65-BBB6-FDBF-15B187866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/>
              <a:t>Con sintaxis en </a:t>
            </a:r>
            <a:r>
              <a:rPr lang="es-ES" b="1" dirty="0" err="1"/>
              <a:t>TURTLE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015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A03ED-322E-3971-601B-D1018485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Ejemplo de grafo RDF usando </a:t>
            </a:r>
            <a:r>
              <a:rPr lang="es-ES" sz="4000" dirty="0" err="1"/>
              <a:t>Turtle</a:t>
            </a:r>
            <a:endParaRPr lang="en-GB" sz="40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2F00C35-EF27-8E98-7411-747405270993}"/>
              </a:ext>
            </a:extLst>
          </p:cNvPr>
          <p:cNvSpPr/>
          <p:nvPr/>
        </p:nvSpPr>
        <p:spPr>
          <a:xfrm>
            <a:off x="462012" y="1078029"/>
            <a:ext cx="5139891" cy="49858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26C824-8076-F006-9E5D-79647B7D3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164436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med:Paciente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rdfs:comment</a:t>
            </a:r>
            <a:r>
              <a:rPr lang="en-GB" sz="4800" dirty="0"/>
              <a:t> "Una persona que </a:t>
            </a:r>
            <a:r>
              <a:rPr lang="en-GB" sz="4800" dirty="0" err="1"/>
              <a:t>recibe</a:t>
            </a:r>
            <a:r>
              <a:rPr lang="en-GB" sz="4800" dirty="0"/>
              <a:t> </a:t>
            </a:r>
            <a:r>
              <a:rPr lang="en-GB" sz="4800" dirty="0" err="1"/>
              <a:t>atención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med:Medicamento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Sustancia</a:t>
            </a:r>
            <a:r>
              <a:rPr lang="en-GB" sz="4800" dirty="0"/>
              <a:t> </a:t>
            </a:r>
            <a:r>
              <a:rPr lang="en-GB" sz="4800" dirty="0" err="1"/>
              <a:t>usada</a:t>
            </a:r>
            <a:r>
              <a:rPr lang="en-GB" sz="4800" dirty="0"/>
              <a:t> para </a:t>
            </a:r>
            <a:r>
              <a:rPr lang="en-GB" sz="4800" dirty="0" err="1"/>
              <a:t>tratar</a:t>
            </a:r>
            <a:r>
              <a:rPr lang="en-GB" sz="4800" dirty="0"/>
              <a:t> </a:t>
            </a:r>
            <a:r>
              <a:rPr lang="en-GB" sz="4800" dirty="0" err="1"/>
              <a:t>enfermedades</a:t>
            </a:r>
            <a:r>
              <a:rPr lang="en-GB" sz="4800" dirty="0"/>
              <a:t>" .</a:t>
            </a:r>
            <a:endParaRPr lang="en-GB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1676A16-82F4-89AC-46A8-24101F96B913}"/>
              </a:ext>
            </a:extLst>
          </p:cNvPr>
          <p:cNvSpPr/>
          <p:nvPr/>
        </p:nvSpPr>
        <p:spPr>
          <a:xfrm>
            <a:off x="6096000" y="1078029"/>
            <a:ext cx="5633988" cy="4899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5AB9C94-94E4-FF4D-268C-8144C566083B}"/>
              </a:ext>
            </a:extLst>
          </p:cNvPr>
          <p:cNvSpPr txBox="1"/>
          <p:nvPr/>
        </p:nvSpPr>
        <p:spPr>
          <a:xfrm>
            <a:off x="6096000" y="1164436"/>
            <a:ext cx="611685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1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relaciones</a:t>
            </a:r>
            <a:r>
              <a:rPr lang="en-GB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GB" sz="1400" dirty="0"/>
          </a:p>
          <a:p>
            <a:r>
              <a:rPr lang="en-GB" sz="1400" dirty="0"/>
              <a:t>@prefix </a:t>
            </a:r>
            <a:r>
              <a:rPr lang="en-GB" sz="1400" dirty="0" err="1"/>
              <a:t>rdfs</a:t>
            </a:r>
            <a:r>
              <a:rPr lang="en-GB" sz="1400" dirty="0"/>
              <a:t>: &lt;http://www.w3.org/2000/01/rdf-schema#&gt; .</a:t>
            </a:r>
          </a:p>
          <a:p>
            <a:r>
              <a:rPr lang="en-GB" sz="1400" dirty="0"/>
              <a:t>@prefix med: &lt;http://ejemplo.org/medicina#&gt; .</a:t>
            </a:r>
          </a:p>
          <a:p>
            <a:endParaRPr lang="en-GB" sz="1400" dirty="0"/>
          </a:p>
          <a:p>
            <a:r>
              <a:rPr lang="en-GB" sz="1400" dirty="0"/>
              <a:t># </a:t>
            </a:r>
            <a:r>
              <a:rPr lang="en-GB" sz="1400" dirty="0" err="1"/>
              <a:t>Relacionar</a:t>
            </a:r>
            <a:r>
              <a:rPr lang="en-GB" sz="1400" dirty="0"/>
              <a:t> un </a:t>
            </a:r>
            <a:r>
              <a:rPr lang="en-GB" sz="1400" dirty="0" err="1"/>
              <a:t>paciente</a:t>
            </a:r>
            <a:r>
              <a:rPr lang="en-GB" sz="1400" dirty="0"/>
              <a:t> con un </a:t>
            </a:r>
            <a:r>
              <a:rPr lang="en-GB" sz="1400" dirty="0" err="1"/>
              <a:t>diagnóstico</a:t>
            </a:r>
            <a:endParaRPr lang="en-GB" sz="1400" dirty="0"/>
          </a:p>
          <a:p>
            <a:r>
              <a:rPr lang="en-GB" sz="1400" dirty="0" err="1"/>
              <a:t>med:tieneDiagnostico</a:t>
            </a:r>
            <a:r>
              <a:rPr lang="en-GB" sz="1400" dirty="0"/>
              <a:t> </a:t>
            </a:r>
            <a:r>
              <a:rPr lang="en-GB" sz="1400" dirty="0" err="1"/>
              <a:t>rdf:type</a:t>
            </a:r>
            <a:r>
              <a:rPr lang="en-GB" sz="1400" dirty="0"/>
              <a:t> </a:t>
            </a:r>
            <a:r>
              <a:rPr lang="en-GB" sz="1400" dirty="0" err="1"/>
              <a:t>rdf:Property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rdfs:label</a:t>
            </a:r>
            <a:r>
              <a:rPr lang="en-GB" sz="1400" dirty="0"/>
              <a:t> "</a:t>
            </a:r>
            <a:r>
              <a:rPr lang="en-GB" sz="1400" dirty="0" err="1"/>
              <a:t>tiene</a:t>
            </a:r>
            <a:r>
              <a:rPr lang="en-GB" sz="1400" dirty="0"/>
              <a:t> </a:t>
            </a:r>
            <a:r>
              <a:rPr lang="en-GB" sz="1400" dirty="0" err="1"/>
              <a:t>diagnóstico</a:t>
            </a:r>
            <a:r>
              <a:rPr lang="en-GB" sz="1400" dirty="0"/>
              <a:t>" ;</a:t>
            </a:r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rdfs:domain</a:t>
            </a:r>
            <a:r>
              <a:rPr lang="en-GB" sz="1400" dirty="0"/>
              <a:t> </a:t>
            </a:r>
            <a:r>
              <a:rPr lang="en-GB" sz="1400" dirty="0" err="1"/>
              <a:t>med:Paciente</a:t>
            </a:r>
            <a:r>
              <a:rPr lang="en-GB" sz="1400" dirty="0"/>
              <a:t> ;  # El </a:t>
            </a:r>
            <a:r>
              <a:rPr lang="en-GB" sz="1400" dirty="0" err="1"/>
              <a:t>sujeto</a:t>
            </a:r>
            <a:r>
              <a:rPr lang="en-GB" sz="1400" dirty="0"/>
              <a:t> es un </a:t>
            </a:r>
            <a:r>
              <a:rPr lang="en-GB" sz="1400" dirty="0" err="1"/>
              <a:t>Paciente</a:t>
            </a:r>
            <a:endParaRPr lang="en-GB" sz="1400" dirty="0"/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rdfs:range</a:t>
            </a:r>
            <a:r>
              <a:rPr lang="en-GB" sz="1400" dirty="0"/>
              <a:t> </a:t>
            </a:r>
            <a:r>
              <a:rPr lang="en-GB" sz="1400" dirty="0" err="1"/>
              <a:t>med:Diagnostico</a:t>
            </a:r>
            <a:r>
              <a:rPr lang="en-GB" sz="1400" dirty="0"/>
              <a:t> . # El </a:t>
            </a:r>
            <a:r>
              <a:rPr lang="en-GB" sz="1400" dirty="0" err="1"/>
              <a:t>objeto</a:t>
            </a:r>
            <a:r>
              <a:rPr lang="en-GB" sz="1400" dirty="0"/>
              <a:t> es un </a:t>
            </a:r>
            <a:r>
              <a:rPr lang="en-GB" sz="1400" dirty="0" err="1"/>
              <a:t>Diagnóstico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# </a:t>
            </a:r>
            <a:r>
              <a:rPr lang="en-GB" sz="1400" dirty="0" err="1"/>
              <a:t>Relacionar</a:t>
            </a:r>
            <a:r>
              <a:rPr lang="en-GB" sz="1400" dirty="0"/>
              <a:t> un </a:t>
            </a:r>
            <a:r>
              <a:rPr lang="en-GB" sz="1400" dirty="0" err="1"/>
              <a:t>diagnóstico</a:t>
            </a:r>
            <a:r>
              <a:rPr lang="en-GB" sz="1400" dirty="0"/>
              <a:t> con un </a:t>
            </a:r>
            <a:r>
              <a:rPr lang="en-GB" sz="1400" dirty="0" err="1"/>
              <a:t>medicamento</a:t>
            </a:r>
            <a:endParaRPr lang="en-GB" sz="1400" dirty="0"/>
          </a:p>
          <a:p>
            <a:r>
              <a:rPr lang="en-GB" sz="1400" dirty="0" err="1"/>
              <a:t>med:tratadoCon</a:t>
            </a:r>
            <a:r>
              <a:rPr lang="en-GB" sz="1400" dirty="0"/>
              <a:t> </a:t>
            </a:r>
            <a:r>
              <a:rPr lang="en-GB" sz="1400" dirty="0" err="1"/>
              <a:t>rdf:type</a:t>
            </a:r>
            <a:r>
              <a:rPr lang="en-GB" sz="1400" dirty="0"/>
              <a:t> </a:t>
            </a:r>
            <a:r>
              <a:rPr lang="en-GB" sz="1400" dirty="0" err="1"/>
              <a:t>rdf:Property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rdfs:label</a:t>
            </a:r>
            <a:r>
              <a:rPr lang="en-GB" sz="1400" dirty="0"/>
              <a:t> "</a:t>
            </a:r>
            <a:r>
              <a:rPr lang="en-GB" sz="1400" dirty="0" err="1"/>
              <a:t>tratado</a:t>
            </a:r>
            <a:r>
              <a:rPr lang="en-GB" sz="1400" dirty="0"/>
              <a:t> con"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rdfs:domain</a:t>
            </a:r>
            <a:r>
              <a:rPr lang="en-GB" sz="1400" dirty="0"/>
              <a:t> </a:t>
            </a:r>
            <a:r>
              <a:rPr lang="en-GB" sz="1400" dirty="0" err="1"/>
              <a:t>med:Diagnostico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rdfs:range</a:t>
            </a:r>
            <a:r>
              <a:rPr lang="en-GB" sz="1400" dirty="0"/>
              <a:t> </a:t>
            </a:r>
            <a:r>
              <a:rPr lang="en-GB" sz="1400" dirty="0" err="1"/>
              <a:t>med:Medicamento</a:t>
            </a:r>
            <a:r>
              <a:rPr lang="en-GB" sz="1400" dirty="0"/>
              <a:t>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58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3EE0E9E0-D67C-414E-4AE4-9B01CAF79D9A}"/>
              </a:ext>
            </a:extLst>
          </p:cNvPr>
          <p:cNvSpPr/>
          <p:nvPr/>
        </p:nvSpPr>
        <p:spPr>
          <a:xfrm>
            <a:off x="1678003" y="770022"/>
            <a:ext cx="5906703" cy="5200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3F9E192-AF63-AF39-D9D9-939815612939}"/>
              </a:ext>
            </a:extLst>
          </p:cNvPr>
          <p:cNvSpPr txBox="1"/>
          <p:nvPr/>
        </p:nvSpPr>
        <p:spPr>
          <a:xfrm>
            <a:off x="1819175" y="770022"/>
            <a:ext cx="7327231" cy="5200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@prefix med: &lt;http://ejemplo.org/medicina#&gt; .</a:t>
            </a:r>
          </a:p>
          <a:p>
            <a:r>
              <a:rPr lang="en-GB" dirty="0"/>
              <a:t>@prefix : &lt;http://ejemplo.org/hospital#&gt;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med:Paciente</a:t>
            </a:r>
            <a:r>
              <a:rPr lang="en-GB" dirty="0"/>
              <a:t> ;</a:t>
            </a:r>
          </a:p>
          <a:p>
            <a:r>
              <a:rPr lang="en-GB" dirty="0"/>
              <a:t>             </a:t>
            </a:r>
            <a:r>
              <a:rPr lang="en-GB" dirty="0" err="1"/>
              <a:t>rdfs:label</a:t>
            </a:r>
            <a:r>
              <a:rPr lang="en-GB" dirty="0"/>
              <a:t> "Juan Pérez"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/>
              <a:t>:diagnostico456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med:Diagnostico</a:t>
            </a:r>
            <a:r>
              <a:rPr lang="en-GB" dirty="0"/>
              <a:t> ;</a:t>
            </a:r>
          </a:p>
          <a:p>
            <a:r>
              <a:rPr lang="en-GB" dirty="0"/>
              <a:t>               </a:t>
            </a:r>
            <a:r>
              <a:rPr lang="en-GB" dirty="0" err="1"/>
              <a:t>rdfs:label</a:t>
            </a:r>
            <a:r>
              <a:rPr lang="en-GB" dirty="0"/>
              <a:t> "Diabetes Tipo 2"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medicamento</a:t>
            </a:r>
            <a:endParaRPr lang="en-GB" dirty="0"/>
          </a:p>
          <a:p>
            <a:r>
              <a:rPr lang="en-GB" dirty="0"/>
              <a:t>:medicamento789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med:Medicamento</a:t>
            </a:r>
            <a:r>
              <a:rPr lang="en-GB" dirty="0"/>
              <a:t> ;</a:t>
            </a:r>
          </a:p>
          <a:p>
            <a:r>
              <a:rPr lang="en-GB" dirty="0"/>
              <a:t>                </a:t>
            </a:r>
            <a:r>
              <a:rPr lang="en-GB" dirty="0" err="1"/>
              <a:t>rdfs:label</a:t>
            </a:r>
            <a:r>
              <a:rPr lang="en-GB" dirty="0"/>
              <a:t> "</a:t>
            </a:r>
            <a:r>
              <a:rPr lang="en-GB" dirty="0" err="1"/>
              <a:t>Metformina</a:t>
            </a:r>
            <a:r>
              <a:rPr lang="en-GB" dirty="0"/>
              <a:t>"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Establecer</a:t>
            </a:r>
            <a:r>
              <a:rPr lang="en-GB" dirty="0"/>
              <a:t> </a:t>
            </a:r>
            <a:r>
              <a:rPr lang="en-GB" dirty="0" err="1"/>
              <a:t>relaciones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med:tieneDiagnostico</a:t>
            </a:r>
            <a:r>
              <a:rPr lang="en-GB" dirty="0"/>
              <a:t> :diagnostico456 .</a:t>
            </a:r>
          </a:p>
          <a:p>
            <a:r>
              <a:rPr lang="en-GB" dirty="0"/>
              <a:t>:diagnostico456 </a:t>
            </a:r>
            <a:r>
              <a:rPr lang="en-GB" dirty="0" err="1"/>
              <a:t>med:tratadoCon</a:t>
            </a:r>
            <a:r>
              <a:rPr lang="en-GB" dirty="0"/>
              <a:t> :medicamento789 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1484592-10B3-F671-8809-8B512ACC23B7}"/>
              </a:ext>
            </a:extLst>
          </p:cNvPr>
          <p:cNvSpPr txBox="1"/>
          <p:nvPr/>
        </p:nvSpPr>
        <p:spPr>
          <a:xfrm>
            <a:off x="404261" y="279133"/>
            <a:ext cx="486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 de instancias RDF en sintaxis </a:t>
            </a:r>
            <a:r>
              <a:rPr lang="es-ES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Turtle</a:t>
            </a:r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endParaRPr lang="en-GB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90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B84DD-F41B-67B0-ABF3-4E1FF3B86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5ECE6-56A2-083D-9F3C-F942E3F4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1: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E862A-298C-8255-158F-A71FE1733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ejemplo anterior:</a:t>
            </a:r>
          </a:p>
          <a:p>
            <a:pPr marL="0" indent="0">
              <a:buNone/>
            </a:pPr>
            <a:endParaRPr lang="es-ES" sz="2400" dirty="0"/>
          </a:p>
          <a:p>
            <a:pPr marL="742950" indent="-742950">
              <a:buAutoNum type="arabicPeriod"/>
            </a:pPr>
            <a:r>
              <a:rPr lang="es-ES" sz="2400" dirty="0"/>
              <a:t>Escribir el conjunto de triplas que describe.</a:t>
            </a:r>
          </a:p>
          <a:p>
            <a:pPr marL="742950" indent="-742950">
              <a:buAutoNum type="arabicPeriod"/>
            </a:pPr>
            <a:r>
              <a:rPr lang="es-ES" sz="2400" dirty="0"/>
              <a:t>Dibujar el grafo RDF correspondiente.</a:t>
            </a:r>
          </a:p>
          <a:p>
            <a:pPr marL="742950" indent="-742950">
              <a:buAutoNum type="arabicPeriod"/>
            </a:pPr>
            <a:r>
              <a:rPr lang="es-ES" sz="2400" dirty="0"/>
              <a:t>Describir que inferencias se generan.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699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70C71-92E9-A6AF-1A87-864CF2E6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2: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D58F0A-1A2E-AB2A-9B24-C41FA79DC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escenario que sigue, escrito en RDF con sintaxis </a:t>
            </a:r>
            <a:r>
              <a:rPr lang="es-ES" sz="2400" dirty="0" err="1"/>
              <a:t>Turtle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endParaRPr lang="es-ES" sz="2400" dirty="0"/>
          </a:p>
          <a:p>
            <a:pPr marL="742950" indent="-742950">
              <a:buAutoNum type="arabicPeriod"/>
            </a:pPr>
            <a:r>
              <a:rPr lang="es-ES" sz="2400" dirty="0"/>
              <a:t>Escribir el conjunto de triplas que describe.</a:t>
            </a:r>
          </a:p>
          <a:p>
            <a:pPr marL="742950" indent="-742950">
              <a:buAutoNum type="arabicPeriod"/>
            </a:pPr>
            <a:r>
              <a:rPr lang="es-ES" sz="2400" dirty="0"/>
              <a:t>Dibujar el grafo RDF correspondiente.</a:t>
            </a:r>
          </a:p>
          <a:p>
            <a:pPr marL="742950" indent="-742950">
              <a:buAutoNum type="arabicPeriod"/>
            </a:pPr>
            <a:r>
              <a:rPr lang="es-ES" sz="2400" dirty="0"/>
              <a:t>Describir que inferencias se generan.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353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4283-0D7F-2F32-3336-FE204436F3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2530E-3322-A665-D388-8FB70FCCC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4" y="-347145"/>
            <a:ext cx="10515600" cy="1325563"/>
          </a:xfrm>
        </p:spPr>
        <p:txBody>
          <a:bodyPr>
            <a:normAutofit/>
          </a:bodyPr>
          <a:lstStyle/>
          <a:p>
            <a:r>
              <a:rPr lang="es-ES" sz="2400" dirty="0"/>
              <a:t>Escenario Ejercicio 2:</a:t>
            </a:r>
            <a:endParaRPr lang="en-GB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A3FAAE7-4B51-B791-E17A-871DE504E835}"/>
              </a:ext>
            </a:extLst>
          </p:cNvPr>
          <p:cNvSpPr/>
          <p:nvPr/>
        </p:nvSpPr>
        <p:spPr>
          <a:xfrm>
            <a:off x="797162" y="503675"/>
            <a:ext cx="4366260" cy="62084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65738-0636-31E4-69B1-B7F6ED2FE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162" y="616111"/>
            <a:ext cx="4814904" cy="53203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4000" dirty="0"/>
              <a:t>@prefix </a:t>
            </a:r>
            <a:r>
              <a:rPr lang="es-ES" sz="4000" dirty="0" err="1"/>
              <a:t>rdf</a:t>
            </a:r>
            <a:r>
              <a:rPr lang="es-ES" sz="4000" dirty="0"/>
              <a:t>: &lt;http://www.w3.org/1999/02/22-rdf-syntax-ns#&gt; .</a:t>
            </a:r>
          </a:p>
          <a:p>
            <a:pPr marL="0" indent="0">
              <a:buNone/>
            </a:pPr>
            <a:r>
              <a:rPr lang="es-ES" sz="4000" dirty="0"/>
              <a:t>@prefix </a:t>
            </a:r>
            <a:r>
              <a:rPr lang="es-ES" sz="4000" dirty="0" err="1"/>
              <a:t>rdfs</a:t>
            </a:r>
            <a:r>
              <a:rPr lang="es-ES" sz="4000" dirty="0"/>
              <a:t>: &lt;http://www.w3.org/2000/01/rdf-schema#&gt; .</a:t>
            </a:r>
          </a:p>
          <a:p>
            <a:pPr marL="0" indent="0">
              <a:buNone/>
            </a:pPr>
            <a:r>
              <a:rPr lang="es-ES" sz="4000" dirty="0"/>
              <a:t>@prefix </a:t>
            </a:r>
            <a:r>
              <a:rPr lang="es-ES" sz="4000" dirty="0" err="1"/>
              <a:t>med</a:t>
            </a:r>
            <a:r>
              <a:rPr lang="es-ES" sz="4000" dirty="0"/>
              <a:t>: &lt;http://ejemplo.org/medicina#&gt; .</a:t>
            </a:r>
          </a:p>
          <a:p>
            <a:pPr marL="0" indent="0">
              <a:buNone/>
            </a:pPr>
            <a:r>
              <a:rPr lang="es-ES" sz="4000" dirty="0"/>
              <a:t>@prefix </a:t>
            </a:r>
            <a:r>
              <a:rPr lang="es-ES" sz="4000" dirty="0" err="1"/>
              <a:t>xsd</a:t>
            </a:r>
            <a:r>
              <a:rPr lang="es-ES" sz="4000" dirty="0"/>
              <a:t>: &lt;http://www.w3.org/2001/XMLSchema#&gt; 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/>
              <a:t># =============================================</a:t>
            </a:r>
          </a:p>
          <a:p>
            <a:pPr marL="0" indent="0">
              <a:buNone/>
            </a:pPr>
            <a:r>
              <a:rPr lang="es-ES" sz="4000" dirty="0"/>
              <a:t># EJEMPLO DIDÁCTICO: INFERENCIAS EN </a:t>
            </a:r>
            <a:r>
              <a:rPr lang="es-ES" sz="4000" dirty="0" err="1"/>
              <a:t>RDFS</a:t>
            </a:r>
            <a:endParaRPr lang="es-ES" sz="4000" dirty="0"/>
          </a:p>
          <a:p>
            <a:pPr marL="0" indent="0">
              <a:buNone/>
            </a:pPr>
            <a:r>
              <a:rPr lang="es-ES" sz="4000" dirty="0"/>
              <a:t># Sistema Médico  simplificado con Pacientes, Diagnósticos y Medicamentos</a:t>
            </a:r>
          </a:p>
          <a:p>
            <a:pPr marL="0" indent="0">
              <a:buNone/>
            </a:pPr>
            <a:r>
              <a:rPr lang="es-ES" sz="4000" dirty="0"/>
              <a:t># =============================================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/>
              <a:t>### 1. Jerarquía de Clases (</a:t>
            </a:r>
            <a:r>
              <a:rPr lang="es-ES" sz="4000" dirty="0" err="1"/>
              <a:t>subClassOf</a:t>
            </a:r>
            <a:r>
              <a:rPr lang="es-ES" sz="4000" dirty="0"/>
              <a:t>) ###</a:t>
            </a:r>
          </a:p>
          <a:p>
            <a:pPr marL="0" indent="0">
              <a:buNone/>
            </a:pPr>
            <a:r>
              <a:rPr lang="es-ES" sz="4000" dirty="0" err="1"/>
              <a:t>med:Paciente</a:t>
            </a:r>
            <a:r>
              <a:rPr lang="es-ES" sz="4000" dirty="0"/>
              <a:t> a </a:t>
            </a:r>
            <a:r>
              <a:rPr lang="es-ES" sz="4000" dirty="0" err="1"/>
              <a:t>rdfs:Class</a:t>
            </a:r>
            <a:r>
              <a:rPr lang="es-ES" sz="4000" dirty="0"/>
              <a:t>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rdfs:label</a:t>
            </a:r>
            <a:r>
              <a:rPr lang="es-ES" sz="4000" dirty="0"/>
              <a:t> "Paciente"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rdfs:comment</a:t>
            </a:r>
            <a:r>
              <a:rPr lang="es-ES" sz="4000" dirty="0"/>
              <a:t> "Persona que recibe atención médica".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 err="1"/>
              <a:t>med:PacienteUrgencias</a:t>
            </a:r>
            <a:r>
              <a:rPr lang="es-ES" sz="4000" dirty="0"/>
              <a:t> </a:t>
            </a:r>
            <a:r>
              <a:rPr lang="es-ES" sz="4000" dirty="0" err="1"/>
              <a:t>rdfs:subClassOf</a:t>
            </a:r>
            <a:r>
              <a:rPr lang="es-ES" sz="4000" dirty="0"/>
              <a:t> </a:t>
            </a:r>
            <a:r>
              <a:rPr lang="es-ES" sz="4000" dirty="0" err="1"/>
              <a:t>med:Paciente</a:t>
            </a:r>
            <a:r>
              <a:rPr lang="es-ES" sz="4000" dirty="0"/>
              <a:t>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rdfs:label</a:t>
            </a:r>
            <a:r>
              <a:rPr lang="es-ES" sz="4000" dirty="0"/>
              <a:t> "Paciente de Urgencias"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rdfs:comment</a:t>
            </a:r>
            <a:r>
              <a:rPr lang="es-ES" sz="4000" dirty="0"/>
              <a:t> "Paciente atendido en área de emergencias".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 err="1"/>
              <a:t>med:Diagnostico</a:t>
            </a:r>
            <a:r>
              <a:rPr lang="es-ES" sz="4000" dirty="0"/>
              <a:t> a </a:t>
            </a:r>
            <a:r>
              <a:rPr lang="es-ES" sz="4000" dirty="0" err="1"/>
              <a:t>rdfs:Class</a:t>
            </a:r>
            <a:r>
              <a:rPr lang="es-ES" sz="4000" dirty="0"/>
              <a:t>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rdfs:label</a:t>
            </a:r>
            <a:r>
              <a:rPr lang="es-ES" sz="4000" dirty="0"/>
              <a:t> "Diagnóstico"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rdfs:comment</a:t>
            </a:r>
            <a:r>
              <a:rPr lang="es-ES" sz="4000" dirty="0"/>
              <a:t> "Conclusión médica sobre una condición de salud".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r>
              <a:rPr lang="es-ES" sz="4000" dirty="0" err="1"/>
              <a:t>med:DiagnosticoCronico</a:t>
            </a:r>
            <a:r>
              <a:rPr lang="es-ES" sz="4000" dirty="0"/>
              <a:t> </a:t>
            </a:r>
            <a:r>
              <a:rPr lang="es-ES" sz="4000" dirty="0" err="1"/>
              <a:t>rdfs:subClassOf</a:t>
            </a:r>
            <a:r>
              <a:rPr lang="es-ES" sz="4000" dirty="0"/>
              <a:t> </a:t>
            </a:r>
            <a:r>
              <a:rPr lang="es-ES" sz="4000" dirty="0" err="1"/>
              <a:t>med:Diagnostico</a:t>
            </a:r>
            <a:r>
              <a:rPr lang="es-ES" sz="4000" dirty="0"/>
              <a:t>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rdfs:label</a:t>
            </a:r>
            <a:r>
              <a:rPr lang="es-ES" sz="4000" dirty="0"/>
              <a:t> "Diagnóstico Crónico" ;</a:t>
            </a:r>
          </a:p>
          <a:p>
            <a:pPr marL="0" indent="0">
              <a:buNone/>
            </a:pPr>
            <a:r>
              <a:rPr lang="es-ES" sz="4000" dirty="0"/>
              <a:t>    </a:t>
            </a:r>
            <a:r>
              <a:rPr lang="es-ES" sz="4000" dirty="0" err="1"/>
              <a:t>rdfs:comment</a:t>
            </a:r>
            <a:r>
              <a:rPr lang="es-ES" sz="4000" dirty="0"/>
              <a:t> "Condición de salud de larga duración".</a:t>
            </a:r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DD29C72-9509-BF34-82EC-C9752ECA5AB7}"/>
              </a:ext>
            </a:extLst>
          </p:cNvPr>
          <p:cNvSpPr/>
          <p:nvPr/>
        </p:nvSpPr>
        <p:spPr>
          <a:xfrm>
            <a:off x="5335603" y="503674"/>
            <a:ext cx="6609963" cy="47881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826E8A-0F80-EF7B-5E80-3F128DE8AAE2}"/>
              </a:ext>
            </a:extLst>
          </p:cNvPr>
          <p:cNvSpPr txBox="1"/>
          <p:nvPr/>
        </p:nvSpPr>
        <p:spPr>
          <a:xfrm>
            <a:off x="5687445" y="675389"/>
            <a:ext cx="64697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dirty="0"/>
              <a:t>### 2. Propiedades y Relaciones ###</a:t>
            </a:r>
          </a:p>
          <a:p>
            <a:pPr marL="0" indent="0">
              <a:buNone/>
            </a:pPr>
            <a:r>
              <a:rPr lang="es-ES" dirty="0" err="1"/>
              <a:t>med:tieneDiagnostico</a:t>
            </a:r>
            <a:r>
              <a:rPr lang="es-ES" dirty="0"/>
              <a:t> a </a:t>
            </a:r>
            <a:r>
              <a:rPr lang="es-ES" dirty="0" err="1"/>
              <a:t>rdf:Property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"tiene diagnóstico"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rdfs:domain</a:t>
            </a:r>
            <a:r>
              <a:rPr lang="es-ES" dirty="0"/>
              <a:t> </a:t>
            </a:r>
            <a:r>
              <a:rPr lang="es-ES" dirty="0" err="1"/>
              <a:t>med:Paciente</a:t>
            </a:r>
            <a:r>
              <a:rPr lang="es-ES" dirty="0"/>
              <a:t> ;   </a:t>
            </a:r>
            <a:r>
              <a:rPr lang="es-ES" sz="1600" dirty="0"/>
              <a:t># los pacientes tienen diagnósticos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rdfs:range</a:t>
            </a:r>
            <a:r>
              <a:rPr lang="es-ES" dirty="0"/>
              <a:t> </a:t>
            </a:r>
            <a:r>
              <a:rPr lang="es-ES" dirty="0" err="1"/>
              <a:t>med:Diagnostico</a:t>
            </a:r>
            <a:r>
              <a:rPr lang="es-ES" dirty="0"/>
              <a:t> 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med:tratadoCon</a:t>
            </a:r>
            <a:r>
              <a:rPr lang="es-ES" dirty="0"/>
              <a:t> a </a:t>
            </a:r>
            <a:r>
              <a:rPr lang="es-ES" dirty="0" err="1"/>
              <a:t>rdf:Property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"tratado con"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rdfs:domain</a:t>
            </a:r>
            <a:r>
              <a:rPr lang="es-ES" dirty="0"/>
              <a:t> </a:t>
            </a:r>
            <a:r>
              <a:rPr lang="es-ES" dirty="0" err="1"/>
              <a:t>med:Diagnostico</a:t>
            </a:r>
            <a:r>
              <a:rPr lang="es-ES" dirty="0"/>
              <a:t> ;  </a:t>
            </a:r>
            <a:r>
              <a:rPr lang="es-ES" sz="1600" dirty="0"/>
              <a:t># los diagnósticos  son tratados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rdfs:range</a:t>
            </a:r>
            <a:r>
              <a:rPr lang="es-ES" dirty="0"/>
              <a:t> </a:t>
            </a:r>
            <a:r>
              <a:rPr lang="es-ES" dirty="0" err="1"/>
              <a:t>med:Medicamento</a:t>
            </a:r>
            <a:r>
              <a:rPr lang="es-ES" dirty="0"/>
              <a:t> .   </a:t>
            </a:r>
            <a:r>
              <a:rPr lang="es-ES" sz="1400" dirty="0"/>
              <a:t># son tratados con medicamentos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med:fechaDiagnostico</a:t>
            </a:r>
            <a:r>
              <a:rPr lang="es-ES" dirty="0"/>
              <a:t> a </a:t>
            </a:r>
            <a:r>
              <a:rPr lang="es-ES" dirty="0" err="1"/>
              <a:t>rdf:Property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"fecha de diagnóstico"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rdfs:domain</a:t>
            </a:r>
            <a:r>
              <a:rPr lang="es-ES" dirty="0"/>
              <a:t> </a:t>
            </a:r>
            <a:r>
              <a:rPr lang="es-ES" dirty="0" err="1"/>
              <a:t>med:Diagnostico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rdfs:range</a:t>
            </a:r>
            <a:r>
              <a:rPr lang="es-ES" dirty="0"/>
              <a:t> </a:t>
            </a:r>
            <a:r>
              <a:rPr lang="es-ES" dirty="0" err="1"/>
              <a:t>xsd:date</a:t>
            </a:r>
            <a:r>
              <a:rPr lang="es-ES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793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2DA09E46-FE71-19F5-8082-BE4020FB33E1}"/>
              </a:ext>
            </a:extLst>
          </p:cNvPr>
          <p:cNvSpPr/>
          <p:nvPr/>
        </p:nvSpPr>
        <p:spPr>
          <a:xfrm>
            <a:off x="2454442" y="673768"/>
            <a:ext cx="5794409" cy="42254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564EE66-F28F-EC4E-0438-810EE3D1EB94}"/>
              </a:ext>
            </a:extLst>
          </p:cNvPr>
          <p:cNvSpPr txBox="1"/>
          <p:nvPr/>
        </p:nvSpPr>
        <p:spPr>
          <a:xfrm>
            <a:off x="2672614" y="808573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dirty="0"/>
              <a:t>### 3. Instancias de Ejemplo ###</a:t>
            </a:r>
          </a:p>
          <a:p>
            <a:pPr marL="0" indent="0">
              <a:buNone/>
            </a:pPr>
            <a:r>
              <a:rPr lang="es-ES" dirty="0"/>
              <a:t># ----------------------------</a:t>
            </a:r>
          </a:p>
          <a:p>
            <a:pPr marL="0" indent="0">
              <a:buNone/>
            </a:pPr>
            <a:r>
              <a:rPr lang="es-ES" dirty="0"/>
              <a:t>med:Paciente1 a </a:t>
            </a:r>
            <a:r>
              <a:rPr lang="es-ES" dirty="0" err="1"/>
              <a:t>med:PacienteUrgencias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"María González"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med:tieneDiagnostico</a:t>
            </a:r>
            <a:r>
              <a:rPr lang="es-ES" dirty="0"/>
              <a:t> med:Diagnostico1 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med:Diagnostico1 a </a:t>
            </a:r>
            <a:r>
              <a:rPr lang="es-ES" dirty="0" err="1"/>
              <a:t>med:DiagnosticoCronico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"Diabetes Tipo 2"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med:tratadoCon</a:t>
            </a:r>
            <a:r>
              <a:rPr lang="es-ES" dirty="0"/>
              <a:t> </a:t>
            </a:r>
            <a:r>
              <a:rPr lang="es-ES" dirty="0" err="1"/>
              <a:t>med:Metformina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med:fechaDiagnostico</a:t>
            </a:r>
            <a:r>
              <a:rPr lang="es-ES" dirty="0"/>
              <a:t> "2020-05-15"^^</a:t>
            </a:r>
            <a:r>
              <a:rPr lang="es-ES" dirty="0" err="1"/>
              <a:t>xsd:date</a:t>
            </a:r>
            <a:r>
              <a:rPr lang="es-ES" dirty="0"/>
              <a:t> 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/>
              <a:t>med:Metformina</a:t>
            </a:r>
            <a:r>
              <a:rPr lang="es-ES" dirty="0"/>
              <a:t> a </a:t>
            </a:r>
            <a:r>
              <a:rPr lang="es-ES" dirty="0" err="1"/>
              <a:t>med:Medicamento</a:t>
            </a:r>
            <a:r>
              <a:rPr lang="es-ES" dirty="0"/>
              <a:t>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rdfs:label</a:t>
            </a:r>
            <a:r>
              <a:rPr lang="es-ES" dirty="0"/>
              <a:t> "Metformina 850mg" ;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rdfs:comment</a:t>
            </a:r>
            <a:r>
              <a:rPr lang="es-ES" dirty="0"/>
              <a:t> "Medicamento para diabetes tipo 2".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63A51A-B3A8-8D19-2CE2-D1803AD7CA40}"/>
              </a:ext>
            </a:extLst>
          </p:cNvPr>
          <p:cNvSpPr txBox="1"/>
          <p:nvPr/>
        </p:nvSpPr>
        <p:spPr>
          <a:xfrm>
            <a:off x="255671" y="184068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dirty="0"/>
              <a:t>Escenario Ejercicio 2: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63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508B2-4959-16DD-8D42-559AC3BE5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0BE8C-CFC9-E6FA-0CDA-218FEC3A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3: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7E75AE-2EFE-0FAB-D8A6-60DC77990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531"/>
            <a:ext cx="10515600" cy="5850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siguiente escenario:</a:t>
            </a:r>
          </a:p>
          <a:p>
            <a:pPr marL="457200" lvl="1" indent="0">
              <a:buNone/>
            </a:pPr>
            <a:r>
              <a:rPr lang="es-ES" sz="2000" dirty="0"/>
              <a:t>A. Escribir el grafo RDF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1700" dirty="0"/>
              <a:t>de forma gráfica (dibujando el grafo)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1600" dirty="0"/>
              <a:t>en forma de triplas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ES" sz="1600" dirty="0"/>
              <a:t>en sintaxis  </a:t>
            </a:r>
            <a:r>
              <a:rPr lang="es-ES" sz="1600" dirty="0" err="1"/>
              <a:t>Turtle</a:t>
            </a:r>
            <a:endParaRPr lang="es-ES" sz="1600" dirty="0"/>
          </a:p>
          <a:p>
            <a:pPr marL="457200" lvl="1" indent="0">
              <a:buNone/>
            </a:pPr>
            <a:r>
              <a:rPr lang="es-ES" sz="2000" dirty="0"/>
              <a:t>B. Describir que inferencias se producen</a:t>
            </a:r>
          </a:p>
          <a:p>
            <a:pPr marL="0" indent="0">
              <a:buNone/>
            </a:pPr>
            <a:r>
              <a:rPr lang="es-ES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Escenario: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Paciente se clasifica en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PacientePediatrico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y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PacienteCardíaco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Ana es un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PacienteCardíaco</a:t>
            </a:r>
            <a:endParaRPr lang="es-ES" sz="1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Pacientes tienen alergia a algún Alergeno. Miriam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tieneAlergia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 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Penicilina es un Alergeno.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José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tieneAlergiaGrave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a la Penicilina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Tener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AlergiaGrave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es una </a:t>
            </a:r>
            <a:r>
              <a:rPr lang="es-ES" sz="16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subpropiedad</a:t>
            </a:r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tener Alergia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Luis es médico. El nombre de Luis es Luis Brown.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Los médicos trabajan con otros médicos. María trabaja con Emilio. Luis trabaja con Emilio. 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Los médicos atienden pacientes. Luis atiende a José y a Ana. </a:t>
            </a:r>
          </a:p>
          <a:p>
            <a:pPr lvl="1"/>
            <a:r>
              <a:rPr lang="es-E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Algunos pacientes son ingresados al Hospital registrando la fecha de ingreso. José ingresó al hospital el 3/3/2025 y Ana ingresó al Hospital el 5/4/2025.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2385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1069</Words>
  <Application>Microsoft Office PowerPoint</Application>
  <PresentationFormat>Panorámica</PresentationFormat>
  <Paragraphs>157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de Office</vt:lpstr>
      <vt:lpstr>EJERCICIOS RDFS</vt:lpstr>
      <vt:lpstr>Ejemplo de grafo RDF usando Turtle</vt:lpstr>
      <vt:lpstr>Presentación de PowerPoint</vt:lpstr>
      <vt:lpstr>Ejercicio 1:</vt:lpstr>
      <vt:lpstr>Ejercicio 2:</vt:lpstr>
      <vt:lpstr>Escenario Ejercicio 2:</vt:lpstr>
      <vt:lpstr>Presentación de PowerPoint</vt:lpstr>
      <vt:lpstr>Ejercicio 3: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Regina Motz</dc:creator>
  <cp:lastModifiedBy>Regina Motz</cp:lastModifiedBy>
  <cp:revision>26</cp:revision>
  <dcterms:created xsi:type="dcterms:W3CDTF">2025-04-30T02:41:34Z</dcterms:created>
  <dcterms:modified xsi:type="dcterms:W3CDTF">2025-05-01T13:33:48Z</dcterms:modified>
</cp:coreProperties>
</file>