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sldIdLst>
    <p:sldId id="259" r:id="rId2"/>
    <p:sldId id="261" r:id="rId3"/>
    <p:sldId id="266" r:id="rId4"/>
    <p:sldId id="262" r:id="rId5"/>
    <p:sldId id="263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5"/>
    <p:restoredTop sz="94658"/>
  </p:normalViewPr>
  <p:slideViewPr>
    <p:cSldViewPr snapToGrid="0">
      <p:cViewPr varScale="1">
        <p:scale>
          <a:sx n="116" d="100"/>
          <a:sy n="116" d="100"/>
        </p:scale>
        <p:origin x="6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2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3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4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4/10/25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1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4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4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4/10/25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3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8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4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4/10/25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9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1" r:id="rId7"/>
    <p:sldLayoutId id="2147483792" r:id="rId8"/>
    <p:sldLayoutId id="2147483790" r:id="rId9"/>
    <p:sldLayoutId id="2147483799" r:id="rId10"/>
    <p:sldLayoutId id="214748380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6B0FCFA-8A2E-4F10-87BD-34565BD7C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DA72A5-2775-4FE6-9A97-1C8DEE0E0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8966E53-3C41-4F5A-A432-755BFE5D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2438400" cy="2438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47F75BB-A3CB-4161-B316-A2A9C88F7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>
            <a:off x="10820400" y="3144779"/>
            <a:ext cx="1371600" cy="2548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BA4D06-F4FA-3E43-639B-353C95D92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775412"/>
            <a:ext cx="7391400" cy="2593263"/>
          </a:xfrm>
        </p:spPr>
        <p:txBody>
          <a:bodyPr anchor="b">
            <a:normAutofit/>
          </a:bodyPr>
          <a:lstStyle/>
          <a:p>
            <a:pPr algn="l"/>
            <a:r>
              <a:rPr lang="en-US" sz="5200" b="0" i="0" u="none" strike="noStrike">
                <a:solidFill>
                  <a:schemeClr val="tx2"/>
                </a:solidFill>
                <a:effectLst/>
                <a:latin typeface="-webkit-standard"/>
              </a:rPr>
              <a:t>English for Engineering Faculty</a:t>
            </a:r>
            <a:endParaRPr lang="en-US" sz="52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A1E1F-D2C9-38C2-B4BE-EB901D3D1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7604" y="3505200"/>
            <a:ext cx="7379748" cy="2667000"/>
          </a:xfrm>
        </p:spPr>
        <p:txBody>
          <a:bodyPr anchor="t">
            <a:normAutofit/>
          </a:bodyPr>
          <a:lstStyle/>
          <a:p>
            <a:pPr algn="l"/>
            <a:r>
              <a:rPr lang="en-US" sz="2200">
                <a:solidFill>
                  <a:schemeClr val="tx2"/>
                </a:solidFill>
              </a:rPr>
              <a:t>Supported by ADFI</a:t>
            </a:r>
          </a:p>
        </p:txBody>
      </p:sp>
    </p:spTree>
    <p:extLst>
      <p:ext uri="{BB962C8B-B14F-4D97-AF65-F5344CB8AC3E}">
        <p14:creationId xmlns:p14="http://schemas.microsoft.com/office/powerpoint/2010/main" val="291356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22904-555A-A89B-836E-C82E0DEE8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Simple Past:</a:t>
            </a:r>
          </a:p>
          <a:p>
            <a:pPr marL="0" indent="0">
              <a:buNone/>
            </a:pPr>
            <a:r>
              <a:rPr lang="en-US" sz="2400" dirty="0"/>
              <a:t>Describes </a:t>
            </a:r>
            <a:r>
              <a:rPr lang="en-US" sz="2400" b="1" u="sng" dirty="0"/>
              <a:t>completed</a:t>
            </a:r>
            <a:r>
              <a:rPr lang="en-US" sz="2400" dirty="0"/>
              <a:t> actions at a </a:t>
            </a:r>
            <a:r>
              <a:rPr lang="en-US" sz="2400" b="1" u="sng" dirty="0"/>
              <a:t>specified time </a:t>
            </a:r>
            <a:r>
              <a:rPr lang="en-US" sz="2400" dirty="0"/>
              <a:t>in the past.</a:t>
            </a:r>
          </a:p>
          <a:p>
            <a:pPr marL="0" indent="0">
              <a:buNone/>
            </a:pPr>
            <a:r>
              <a:rPr lang="en-US" sz="2400" dirty="0"/>
              <a:t>Key indicators: ago, years, time, when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Structure:</a:t>
            </a:r>
            <a:r>
              <a:rPr lang="en-US" sz="2400" dirty="0"/>
              <a:t> subject + </a:t>
            </a:r>
            <a:r>
              <a:rPr lang="en-US" sz="2400" b="1" dirty="0"/>
              <a:t>past tense verb </a:t>
            </a:r>
            <a:r>
              <a:rPr lang="en-US" sz="2400" dirty="0"/>
              <a:t>+ rest of sentence</a:t>
            </a:r>
            <a:endParaRPr lang="en-US" sz="24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8013C-84D7-5401-8380-437CEECFC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Present Perfect: </a:t>
            </a:r>
          </a:p>
          <a:p>
            <a:pPr marL="0" indent="0">
              <a:buNone/>
            </a:pPr>
            <a:r>
              <a:rPr lang="en-US" sz="2400" dirty="0"/>
              <a:t>A</a:t>
            </a:r>
            <a:r>
              <a:rPr lang="en-US" sz="2400" b="0" i="0" u="none" strike="noStrike" dirty="0">
                <a:effectLst/>
              </a:rPr>
              <a:t>ctions that have relevance to the </a:t>
            </a:r>
            <a:r>
              <a:rPr lang="en-US" sz="2400" b="1" i="0" u="sng" strike="noStrike" dirty="0">
                <a:effectLst/>
              </a:rPr>
              <a:t>present moment </a:t>
            </a:r>
            <a:r>
              <a:rPr lang="en-US" sz="2400" b="0" i="0" u="none" strike="noStrike" dirty="0">
                <a:effectLst/>
              </a:rPr>
              <a:t>or actions that happened at an </a:t>
            </a:r>
            <a:r>
              <a:rPr lang="en-US" sz="2400" b="1" i="0" u="sng" strike="noStrike" dirty="0">
                <a:effectLst/>
              </a:rPr>
              <a:t>unspecified time. </a:t>
            </a:r>
          </a:p>
          <a:p>
            <a:pPr marL="0" indent="0">
              <a:buNone/>
            </a:pPr>
            <a:r>
              <a:rPr lang="en-US" sz="2400" i="0" strike="noStrike" dirty="0">
                <a:effectLst/>
              </a:rPr>
              <a:t>Actions/states/experiences/changes that are </a:t>
            </a:r>
            <a:r>
              <a:rPr lang="en-US" sz="2400" b="1" i="0" u="sng" strike="noStrike" dirty="0">
                <a:effectLst/>
              </a:rPr>
              <a:t>ongoing.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Structure: </a:t>
            </a:r>
            <a:r>
              <a:rPr lang="en-US" sz="2400" dirty="0"/>
              <a:t> subject + have/has + </a:t>
            </a:r>
            <a:r>
              <a:rPr lang="en-US" sz="2400" b="1" dirty="0"/>
              <a:t>past participle </a:t>
            </a:r>
            <a:r>
              <a:rPr lang="en-US" sz="2400" dirty="0"/>
              <a:t>+ rest of sentence</a:t>
            </a:r>
            <a:endParaRPr lang="en-US" sz="2400" b="1" u="sng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03D1DA-8FBD-9603-E73D-89AC1A234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vs Simple Past Tense</a:t>
            </a:r>
          </a:p>
        </p:txBody>
      </p:sp>
    </p:spTree>
    <p:extLst>
      <p:ext uri="{BB962C8B-B14F-4D97-AF65-F5344CB8AC3E}">
        <p14:creationId xmlns:p14="http://schemas.microsoft.com/office/powerpoint/2010/main" val="140506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522746B-2884-3D0E-C6DA-5F0ECD0227B9}"/>
              </a:ext>
            </a:extLst>
          </p:cNvPr>
          <p:cNvSpPr/>
          <p:nvPr/>
        </p:nvSpPr>
        <p:spPr>
          <a:xfrm>
            <a:off x="836611" y="2353962"/>
            <a:ext cx="3735389" cy="36267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A97932-A3B2-88D1-453A-091E1C94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Indicators of Present Perfect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DB6E1-B158-85C1-19B9-E84A36538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323" y="457200"/>
            <a:ext cx="6172200" cy="570835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I’ve </a:t>
            </a:r>
            <a:r>
              <a:rPr lang="en-US" b="1" dirty="0"/>
              <a:t>recently</a:t>
            </a:r>
            <a:r>
              <a:rPr lang="en-US" dirty="0"/>
              <a:t> joined a club. </a:t>
            </a:r>
          </a:p>
          <a:p>
            <a:r>
              <a:rPr lang="en-US" dirty="0"/>
              <a:t>I haven’t read any good books </a:t>
            </a:r>
            <a:r>
              <a:rPr lang="en-US" b="1" dirty="0"/>
              <a:t>lately</a:t>
            </a:r>
            <a:r>
              <a:rPr lang="en-US" dirty="0"/>
              <a:t>. </a:t>
            </a:r>
          </a:p>
          <a:p>
            <a:r>
              <a:rPr lang="en-US" dirty="0"/>
              <a:t>He has </a:t>
            </a:r>
            <a:r>
              <a:rPr lang="en-US" b="1" dirty="0"/>
              <a:t>never </a:t>
            </a:r>
            <a:r>
              <a:rPr lang="en-US" dirty="0"/>
              <a:t>been to France. </a:t>
            </a:r>
          </a:p>
          <a:p>
            <a:r>
              <a:rPr lang="en-US" dirty="0"/>
              <a:t>I’ve known him </a:t>
            </a:r>
            <a:r>
              <a:rPr lang="en-US" b="1" dirty="0"/>
              <a:t>for </a:t>
            </a:r>
            <a:r>
              <a:rPr lang="en-US" dirty="0"/>
              <a:t>a long time.</a:t>
            </a:r>
          </a:p>
          <a:p>
            <a:r>
              <a:rPr lang="en-US" dirty="0"/>
              <a:t>They have been living here </a:t>
            </a:r>
            <a:r>
              <a:rPr lang="en-US" b="1" dirty="0"/>
              <a:t>since</a:t>
            </a:r>
            <a:r>
              <a:rPr lang="en-US" dirty="0"/>
              <a:t> 2021.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402A0-E836-E3E7-39AB-8908BA8FE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2353962"/>
            <a:ext cx="2227865" cy="3811588"/>
          </a:xfrm>
        </p:spPr>
        <p:txBody>
          <a:bodyPr>
            <a:normAutofit/>
          </a:bodyPr>
          <a:lstStyle/>
          <a:p>
            <a:r>
              <a:rPr lang="en-US" sz="2800" dirty="0"/>
              <a:t>already</a:t>
            </a:r>
          </a:p>
          <a:p>
            <a:r>
              <a:rPr lang="en-US" sz="2800" dirty="0"/>
              <a:t>yet</a:t>
            </a:r>
          </a:p>
          <a:p>
            <a:r>
              <a:rPr lang="en-US" sz="2800" dirty="0"/>
              <a:t>just</a:t>
            </a:r>
          </a:p>
          <a:p>
            <a:r>
              <a:rPr lang="en-US" sz="2800" dirty="0"/>
              <a:t>never</a:t>
            </a:r>
          </a:p>
          <a:p>
            <a:r>
              <a:rPr lang="en-US" sz="2800" dirty="0"/>
              <a:t>ever</a:t>
            </a:r>
          </a:p>
          <a:p>
            <a:r>
              <a:rPr lang="en-US" sz="2800" dirty="0"/>
              <a:t>since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31DDC-1A78-3A51-5FBC-1DEDD86916D6}"/>
              </a:ext>
            </a:extLst>
          </p:cNvPr>
          <p:cNvSpPr txBox="1"/>
          <p:nvPr/>
        </p:nvSpPr>
        <p:spPr>
          <a:xfrm>
            <a:off x="3064476" y="2353962"/>
            <a:ext cx="1828800" cy="260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</a:rPr>
              <a:t>so far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</a:rPr>
              <a:t>lately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</a:rPr>
              <a:t>recently</a:t>
            </a:r>
          </a:p>
        </p:txBody>
      </p:sp>
    </p:spTree>
    <p:extLst>
      <p:ext uri="{BB962C8B-B14F-4D97-AF65-F5344CB8AC3E}">
        <p14:creationId xmlns:p14="http://schemas.microsoft.com/office/powerpoint/2010/main" val="396694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1F780-5A36-D6E2-782F-F850408A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Past or Present Perfect?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681F3-9875-ACD7-1612-46B2BBD62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I’ve never visited that museum.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went to the concert last night.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She’s just finished her homework.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arrived two hours ago.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We’ve known each other for five years.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E7E1D-748A-48A5-74BE-4273C963A6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Present Perfect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Simple Past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Present Perfect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Simple Past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Present Perfect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2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8B54B-39FA-D2C3-82A6-CACDE292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the correct option: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6E20-749C-9334-4F26-11FF00489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590733"/>
          </a:xfrm>
        </p:spPr>
        <p:txBody>
          <a:bodyPr>
            <a:normAutofit fontScale="70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I’ve already (ate / </a:t>
            </a:r>
            <a:r>
              <a:rPr lang="en-US" b="1" i="0" u="none" strike="noStrike" dirty="0">
                <a:effectLst/>
              </a:rPr>
              <a:t>eaten</a:t>
            </a:r>
            <a:r>
              <a:rPr lang="en-US" b="0" i="0" u="none" strike="noStrike" dirty="0">
                <a:effectLst/>
              </a:rPr>
              <a:t>) breakfast today.  - Present Perfect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They (</a:t>
            </a:r>
            <a:r>
              <a:rPr lang="en-US" b="1" i="0" u="none" strike="noStrike" dirty="0">
                <a:effectLst/>
              </a:rPr>
              <a:t>visited</a:t>
            </a:r>
            <a:r>
              <a:rPr lang="en-US" b="0" i="0" u="none" strike="noStrike" dirty="0">
                <a:effectLst/>
              </a:rPr>
              <a:t> / have visited) the museum last Saturday. – Past Simple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We’ve (</a:t>
            </a:r>
            <a:r>
              <a:rPr lang="en-US" b="1" i="0" u="none" strike="noStrike" dirty="0">
                <a:effectLst/>
              </a:rPr>
              <a:t>known</a:t>
            </a:r>
            <a:r>
              <a:rPr lang="en-US" b="0" i="0" u="none" strike="noStrike" dirty="0">
                <a:effectLst/>
              </a:rPr>
              <a:t> / knew) each other since childhood. – Present Perfect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She (</a:t>
            </a:r>
            <a:r>
              <a:rPr lang="en-US" b="1" i="0" u="none" strike="noStrike" dirty="0">
                <a:effectLst/>
              </a:rPr>
              <a:t>has never been </a:t>
            </a:r>
            <a:r>
              <a:rPr lang="en-US" b="0" i="0" u="none" strike="noStrike" dirty="0">
                <a:effectLst/>
              </a:rPr>
              <a:t>/ never was) to London. – Present Perfect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I (haven’t seen / </a:t>
            </a:r>
            <a:r>
              <a:rPr lang="en-US" b="1" i="0" u="none" strike="noStrike" dirty="0">
                <a:effectLst/>
              </a:rPr>
              <a:t>didn’t see</a:t>
            </a:r>
            <a:r>
              <a:rPr lang="en-US" b="0" i="0" u="none" strike="noStrike" dirty="0">
                <a:effectLst/>
              </a:rPr>
              <a:t>) him last night. – Past Simple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Have you (finish / </a:t>
            </a:r>
            <a:r>
              <a:rPr lang="en-US" b="1" i="0" u="none" strike="noStrike" dirty="0">
                <a:effectLst/>
              </a:rPr>
              <a:t>finished</a:t>
            </a:r>
            <a:r>
              <a:rPr lang="en-US" b="0" i="0" u="none" strike="noStrike" dirty="0">
                <a:effectLst/>
              </a:rPr>
              <a:t>) your homework yet? – Present Perfect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I (</a:t>
            </a:r>
            <a:r>
              <a:rPr lang="en-US" b="1" i="0" u="none" strike="noStrike" dirty="0">
                <a:effectLst/>
              </a:rPr>
              <a:t>read </a:t>
            </a:r>
            <a:r>
              <a:rPr lang="en-US" b="0" i="0" u="none" strike="noStrike" dirty="0">
                <a:effectLst/>
              </a:rPr>
              <a:t>/ have read) that book a few months ago. – Past Simple (a few months ago is a specific time!)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They (</a:t>
            </a:r>
            <a:r>
              <a:rPr lang="en-US" b="1" i="0" u="none" strike="noStrike" dirty="0">
                <a:effectLst/>
              </a:rPr>
              <a:t>were / have been</a:t>
            </a:r>
            <a:r>
              <a:rPr lang="en-US" b="0" i="0" u="none" strike="noStrike" dirty="0">
                <a:effectLst/>
              </a:rPr>
              <a:t>) here for three hours. Both Past Simple and Present Perfect, depending on context. 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I (</a:t>
            </a:r>
            <a:r>
              <a:rPr lang="en-US" b="1" i="0" u="none" strike="noStrike" dirty="0">
                <a:effectLst/>
              </a:rPr>
              <a:t>have heard </a:t>
            </a:r>
            <a:r>
              <a:rPr lang="en-US" b="0" i="0" u="none" strike="noStrike" dirty="0">
                <a:effectLst/>
              </a:rPr>
              <a:t>/ heard) that song before. – Present Perfect</a:t>
            </a:r>
          </a:p>
          <a:p>
            <a:pPr algn="l">
              <a:buFont typeface="+mj-lt"/>
              <a:buAutoNum type="arabicPeriod"/>
            </a:pPr>
            <a:r>
              <a:rPr lang="en-US" b="0" i="0" u="none" strike="noStrike" dirty="0">
                <a:effectLst/>
              </a:rPr>
              <a:t>She (has met / </a:t>
            </a:r>
            <a:r>
              <a:rPr lang="en-US" b="1" i="0" u="none" strike="noStrike" dirty="0">
                <a:effectLst/>
              </a:rPr>
              <a:t>met) </a:t>
            </a:r>
            <a:r>
              <a:rPr lang="en-US" b="0" i="0" u="none" strike="noStrike" dirty="0">
                <a:effectLst/>
              </a:rPr>
              <a:t>him two weeks ago. – Past Simple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8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691B7-840A-D07E-8FC0-88CB4E6CD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 rules for past ‘- ed’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C19B-42A8-47C1-9E92-9C097DB4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Rules to remember: </a:t>
            </a:r>
          </a:p>
          <a:p>
            <a:r>
              <a:rPr lang="en-US" b="1" i="0" u="none" strike="noStrike" dirty="0">
                <a:effectLst/>
              </a:rPr>
              <a:t>/t/</a:t>
            </a:r>
            <a:r>
              <a:rPr lang="en-US" b="0" i="0" u="none" strike="noStrike" dirty="0">
                <a:effectLst/>
              </a:rPr>
              <a:t> sound for </a:t>
            </a:r>
            <a:r>
              <a:rPr lang="en-US" b="1" i="0" u="none" strike="noStrike" dirty="0">
                <a:effectLst/>
              </a:rPr>
              <a:t>voiceless</a:t>
            </a:r>
            <a:r>
              <a:rPr lang="en-US" b="0" i="0" u="none" strike="noStrike" dirty="0">
                <a:effectLst/>
              </a:rPr>
              <a:t> final consonants (p, k, f, s,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effectLst/>
              </a:rPr>
              <a:t>/d/</a:t>
            </a:r>
            <a:r>
              <a:rPr lang="en-US" b="0" i="0" u="none" strike="noStrike" dirty="0">
                <a:effectLst/>
              </a:rPr>
              <a:t> sound for </a:t>
            </a:r>
            <a:r>
              <a:rPr lang="en-US" b="1" i="0" u="none" strike="noStrike" dirty="0">
                <a:effectLst/>
              </a:rPr>
              <a:t>voiced</a:t>
            </a:r>
            <a:r>
              <a:rPr lang="en-US" b="0" i="0" u="none" strike="noStrike" dirty="0">
                <a:effectLst/>
              </a:rPr>
              <a:t> final consonants (b, g, v, z,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effectLst/>
              </a:rPr>
              <a:t>/</a:t>
            </a:r>
            <a:r>
              <a:rPr lang="en-US" b="1" i="0" u="none" strike="noStrike" dirty="0" err="1">
                <a:effectLst/>
              </a:rPr>
              <a:t>ɪd</a:t>
            </a:r>
            <a:r>
              <a:rPr lang="en-US" b="1" i="0" u="none" strike="noStrike" dirty="0">
                <a:effectLst/>
              </a:rPr>
              <a:t>/ or /</a:t>
            </a:r>
            <a:r>
              <a:rPr lang="en-US" b="1" i="0" u="none" strike="noStrike" dirty="0" err="1">
                <a:effectLst/>
              </a:rPr>
              <a:t>əd</a:t>
            </a:r>
            <a:r>
              <a:rPr lang="en-US" b="1" i="0" u="none" strike="noStrike" dirty="0">
                <a:effectLst/>
              </a:rPr>
              <a:t>/ </a:t>
            </a:r>
            <a:r>
              <a:rPr lang="en-US" b="0" i="0" u="none" strike="noStrike" dirty="0">
                <a:effectLst/>
              </a:rPr>
              <a:t>sound for verbs ending in </a:t>
            </a:r>
            <a:r>
              <a:rPr lang="en-US" b="1" i="0" u="none" strike="noStrike" dirty="0">
                <a:effectLst/>
              </a:rPr>
              <a:t>/t/</a:t>
            </a:r>
            <a:r>
              <a:rPr lang="en-US" b="0" i="0" u="none" strike="noStrike" dirty="0">
                <a:effectLst/>
              </a:rPr>
              <a:t> or </a:t>
            </a:r>
            <a:r>
              <a:rPr lang="en-US" b="1" i="0" u="none" strike="noStrike" dirty="0">
                <a:effectLst/>
              </a:rPr>
              <a:t>/d</a:t>
            </a:r>
            <a:r>
              <a:rPr lang="en-US" b="0" i="0" u="none" strike="noStrike" dirty="0">
                <a:effectLst/>
              </a:rPr>
              <a:t> (which naturally need an extra syllable)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(Hint: </a:t>
            </a:r>
            <a:r>
              <a:rPr lang="en-US" dirty="0"/>
              <a:t>for Voice vs Unvoiced – Are your vocal cords vibrating?)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37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D0B5-5E4A-BEB9-86CF-CD9CE8A07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 Examples: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F101C-CBB7-5B81-B134-AEA754EDC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505465"/>
            <a:ext cx="5157787" cy="823912"/>
          </a:xfrm>
        </p:spPr>
        <p:txBody>
          <a:bodyPr/>
          <a:lstStyle/>
          <a:p>
            <a:r>
              <a:rPr lang="en-US" dirty="0"/>
              <a:t>/t/ - pronounced ‘</a:t>
            </a:r>
            <a:r>
              <a:rPr lang="en-US" dirty="0" err="1"/>
              <a:t>tuh</a:t>
            </a:r>
            <a:r>
              <a:rPr lang="en-US" dirty="0"/>
              <a:t>’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DE3F1-75A6-087C-0338-9B964F719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talk → talked </a:t>
            </a:r>
          </a:p>
          <a:p>
            <a:pPr>
              <a:buNone/>
            </a:pPr>
            <a:r>
              <a:rPr lang="en-US" dirty="0"/>
              <a:t>stop → stopped </a:t>
            </a:r>
          </a:p>
          <a:p>
            <a:pPr>
              <a:buNone/>
            </a:pPr>
            <a:r>
              <a:rPr lang="en-US" dirty="0"/>
              <a:t>laugh → laughed </a:t>
            </a:r>
          </a:p>
          <a:p>
            <a:pPr>
              <a:buNone/>
            </a:pPr>
            <a:r>
              <a:rPr lang="en-US" dirty="0"/>
              <a:t>kiss → kissed </a:t>
            </a:r>
          </a:p>
          <a:p>
            <a:pPr>
              <a:buNone/>
            </a:pPr>
            <a:r>
              <a:rPr lang="en-US" dirty="0"/>
              <a:t>push → pushed </a:t>
            </a:r>
          </a:p>
          <a:p>
            <a:pPr>
              <a:buNone/>
            </a:pPr>
            <a:r>
              <a:rPr lang="en-US" dirty="0"/>
              <a:t>watch → watched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FEA80E-81CE-F04B-9E2A-530F16AF7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5465"/>
            <a:ext cx="5183188" cy="823912"/>
          </a:xfrm>
        </p:spPr>
        <p:txBody>
          <a:bodyPr/>
          <a:lstStyle/>
          <a:p>
            <a:r>
              <a:rPr lang="en-US" dirty="0"/>
              <a:t>/d/ - pronounced ‘duh’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13F00-1CA3-67A3-D5EB-C0585BF6E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play → played </a:t>
            </a:r>
          </a:p>
          <a:p>
            <a:pPr>
              <a:buNone/>
            </a:pPr>
            <a:r>
              <a:rPr lang="en-US" dirty="0"/>
              <a:t>clean → cleaned </a:t>
            </a:r>
          </a:p>
          <a:p>
            <a:pPr>
              <a:buNone/>
            </a:pPr>
            <a:r>
              <a:rPr lang="en-US" dirty="0"/>
              <a:t>love → loved </a:t>
            </a:r>
          </a:p>
          <a:p>
            <a:pPr>
              <a:buNone/>
            </a:pPr>
            <a:r>
              <a:rPr lang="en-US" dirty="0"/>
              <a:t>breeze → breezed </a:t>
            </a:r>
          </a:p>
          <a:p>
            <a:pPr>
              <a:buNone/>
            </a:pPr>
            <a:r>
              <a:rPr lang="en-US" dirty="0"/>
              <a:t>live → lived </a:t>
            </a:r>
          </a:p>
          <a:p>
            <a:pPr>
              <a:buNone/>
            </a:pPr>
            <a:r>
              <a:rPr lang="en-US" dirty="0"/>
              <a:t>judge → judged 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E782-A4AB-3E82-6780-A0170095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 Examples - </a:t>
            </a:r>
            <a:r>
              <a:rPr lang="en-US" b="1" i="0" u="none" strike="noStrike" dirty="0">
                <a:effectLst/>
              </a:rPr>
              <a:t>/</a:t>
            </a:r>
            <a:r>
              <a:rPr lang="en-US" b="1" i="0" u="none" strike="noStrike" dirty="0" err="1">
                <a:effectLst/>
              </a:rPr>
              <a:t>ɪd</a:t>
            </a:r>
            <a:r>
              <a:rPr lang="en-US" b="1" i="0" u="none" strike="noStrike" dirty="0">
                <a:effectLst/>
              </a:rPr>
              <a:t>/ or /</a:t>
            </a:r>
            <a:r>
              <a:rPr lang="en-US" b="1" i="0" u="none" strike="noStrike" dirty="0" err="1">
                <a:effectLst/>
              </a:rPr>
              <a:t>əd</a:t>
            </a:r>
            <a:r>
              <a:rPr lang="en-US" b="1" i="0" u="none" strike="noStrike" dirty="0">
                <a:effectLst/>
              </a:rPr>
              <a:t>/ 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2420-00B5-6907-EB49-9C4B9FBD8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want → wanted </a:t>
            </a:r>
          </a:p>
          <a:p>
            <a:pPr>
              <a:buNone/>
            </a:pPr>
            <a:r>
              <a:rPr lang="en-US" dirty="0"/>
              <a:t>need → needed </a:t>
            </a:r>
          </a:p>
          <a:p>
            <a:pPr>
              <a:buNone/>
            </a:pPr>
            <a:r>
              <a:rPr lang="en-US" dirty="0"/>
              <a:t>wait → waited </a:t>
            </a:r>
          </a:p>
          <a:p>
            <a:pPr>
              <a:buNone/>
            </a:pPr>
            <a:r>
              <a:rPr lang="en-US" dirty="0"/>
              <a:t>decide → decided</a:t>
            </a:r>
          </a:p>
          <a:p>
            <a:pPr>
              <a:buNone/>
            </a:pPr>
            <a:r>
              <a:rPr lang="en-US" dirty="0"/>
              <a:t>start → started </a:t>
            </a:r>
          </a:p>
          <a:p>
            <a:pPr>
              <a:buNone/>
            </a:pPr>
            <a:r>
              <a:rPr lang="en-US" dirty="0"/>
              <a:t>invite →  invited</a:t>
            </a:r>
          </a:p>
        </p:txBody>
      </p:sp>
    </p:spTree>
    <p:extLst>
      <p:ext uri="{BB962C8B-B14F-4D97-AF65-F5344CB8AC3E}">
        <p14:creationId xmlns:p14="http://schemas.microsoft.com/office/powerpoint/2010/main" val="4209748339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540</Words>
  <Application>Microsoft Macintosh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-webkit-standard</vt:lpstr>
      <vt:lpstr>Arial</vt:lpstr>
      <vt:lpstr>Avenir Next LT Pro</vt:lpstr>
      <vt:lpstr>AvenirNext LT Pro Medium</vt:lpstr>
      <vt:lpstr>BlockprintVTI</vt:lpstr>
      <vt:lpstr>English for Engineering Faculty</vt:lpstr>
      <vt:lpstr>Present Perfect vs Simple Past Tense</vt:lpstr>
      <vt:lpstr>Key Indicators of Present Perfect</vt:lpstr>
      <vt:lpstr>Simple Past or Present Perfect?</vt:lpstr>
      <vt:lpstr>Choose the correct option:</vt:lpstr>
      <vt:lpstr>Pronunciation rules for past ‘- ed’</vt:lpstr>
      <vt:lpstr>Pronunciation Examples:</vt:lpstr>
      <vt:lpstr>Pronunciation Examples - /ɪd/ or /əd/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Farren Hilliard</dc:creator>
  <cp:lastModifiedBy>Farren Hilliard</cp:lastModifiedBy>
  <cp:revision>11</cp:revision>
  <dcterms:created xsi:type="dcterms:W3CDTF">2025-03-27T18:43:48Z</dcterms:created>
  <dcterms:modified xsi:type="dcterms:W3CDTF">2025-04-10T18:25:48Z</dcterms:modified>
</cp:coreProperties>
</file>