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3" r:id="rId12"/>
    <p:sldId id="273" r:id="rId13"/>
    <p:sldId id="274" r:id="rId14"/>
    <p:sldId id="258" r:id="rId15"/>
    <p:sldId id="259" r:id="rId16"/>
    <p:sldId id="278" r:id="rId17"/>
    <p:sldId id="279" r:id="rId18"/>
    <p:sldId id="280" r:id="rId19"/>
    <p:sldId id="282" r:id="rId20"/>
    <p:sldId id="281" r:id="rId21"/>
    <p:sldId id="260" r:id="rId22"/>
    <p:sldId id="261" r:id="rId23"/>
    <p:sldId id="262" r:id="rId24"/>
    <p:sldId id="277" r:id="rId25"/>
    <p:sldId id="263" r:id="rId26"/>
    <p:sldId id="276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81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40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08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8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45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579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5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5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91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2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84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216D6E7-9438-4A66-A9AE-3A0A9B6362A5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D91A36D-03E0-457D-858F-9D0801125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Clase 6: 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Carina Cabrera 2024</a:t>
            </a:r>
          </a:p>
          <a:p>
            <a:r>
              <a:rPr lang="es-ES" dirty="0" smtClean="0"/>
              <a:t>Física experimental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82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101" y="419794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Que hacemos ?</a:t>
            </a:r>
            <a:endParaRPr lang="es-E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5889" y="1421155"/>
            <a:ext cx="665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5">
                    <a:lumMod val="75000"/>
                  </a:schemeClr>
                </a:solidFill>
              </a:rPr>
              <a:t>Estudio de un </a:t>
            </a:r>
            <a:r>
              <a:rPr lang="es-ES" sz="2400" b="1" u="sng" dirty="0" smtClean="0">
                <a:solidFill>
                  <a:schemeClr val="accent5">
                    <a:lumMod val="75000"/>
                  </a:schemeClr>
                </a:solidFill>
              </a:rPr>
              <a:t>imán </a:t>
            </a:r>
            <a:r>
              <a:rPr lang="es-ES" sz="2400" b="1" u="sng" dirty="0" smtClean="0">
                <a:solidFill>
                  <a:schemeClr val="accent5">
                    <a:lumMod val="50000"/>
                  </a:schemeClr>
                </a:solidFill>
              </a:rPr>
              <a:t>moviéndose</a:t>
            </a:r>
            <a:r>
              <a:rPr lang="es-ES" sz="24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400" b="1" u="sng" dirty="0">
                <a:solidFill>
                  <a:schemeClr val="accent5">
                    <a:lumMod val="75000"/>
                  </a:schemeClr>
                </a:solidFill>
              </a:rPr>
              <a:t>dentro de un solenoide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89" y="2607182"/>
            <a:ext cx="10169320" cy="187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3" y="4483439"/>
            <a:ext cx="10159406" cy="1449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71" t="13818" r="8370" b="3987"/>
          <a:stretch/>
        </p:blipFill>
        <p:spPr>
          <a:xfrm>
            <a:off x="7729870" y="524933"/>
            <a:ext cx="3115339" cy="2020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3410" y="2299014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Empezar con w 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72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49" y="1300932"/>
            <a:ext cx="6130644" cy="3659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" y="2302162"/>
            <a:ext cx="2686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/>
              <a:t>Resistencia interna de la fuente </a:t>
            </a:r>
          </a:p>
          <a:p>
            <a:pPr algn="ctr"/>
            <a:r>
              <a:rPr lang="es-UY" sz="2800" b="1" dirty="0" smtClean="0"/>
              <a:t>50 </a:t>
            </a:r>
            <a:r>
              <a:rPr lang="es-UY" sz="2800" b="1" dirty="0" err="1" smtClean="0"/>
              <a:t>Ohms</a:t>
            </a:r>
            <a:endParaRPr lang="es-E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66049" y="2952065"/>
            <a:ext cx="831581" cy="425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09260" y="4023361"/>
            <a:ext cx="240030" cy="1234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57700" y="5257800"/>
            <a:ext cx="2594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solidFill>
                  <a:schemeClr val="accent1">
                    <a:lumMod val="75000"/>
                  </a:schemeClr>
                </a:solidFill>
              </a:rPr>
              <a:t>Resistencia de la bobina 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4" y="1934970"/>
            <a:ext cx="3913065" cy="18976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8000" y="0"/>
            <a:ext cx="10888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chemeClr val="bg2">
                    <a:lumMod val="25000"/>
                  </a:schemeClr>
                </a:solidFill>
              </a:rPr>
              <a:t>Estudio de la fem inducida en un solenoide debido a un </a:t>
            </a:r>
            <a:r>
              <a:rPr lang="es-ES" sz="3200" b="1" u="sng" dirty="0" smtClean="0">
                <a:solidFill>
                  <a:schemeClr val="bg2">
                    <a:lumMod val="25000"/>
                  </a:schemeClr>
                </a:solidFill>
              </a:rPr>
              <a:t>campo magnético </a:t>
            </a:r>
            <a:r>
              <a:rPr lang="es-ES" sz="3200" b="1" u="sng" dirty="0">
                <a:solidFill>
                  <a:schemeClr val="bg2">
                    <a:lumMod val="25000"/>
                  </a:schemeClr>
                </a:solidFill>
              </a:rPr>
              <a:t>que </a:t>
            </a:r>
            <a:r>
              <a:rPr lang="es-ES" sz="3200" b="1" u="sng" dirty="0" smtClean="0">
                <a:solidFill>
                  <a:schemeClr val="bg2">
                    <a:lumMod val="25000"/>
                  </a:schemeClr>
                </a:solidFill>
              </a:rPr>
              <a:t>varia </a:t>
            </a:r>
            <a:r>
              <a:rPr lang="es-ES" sz="3200" b="1" u="sng" dirty="0">
                <a:solidFill>
                  <a:schemeClr val="bg2">
                    <a:lumMod val="25000"/>
                  </a:schemeClr>
                </a:solidFill>
              </a:rPr>
              <a:t>en el tiempo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3818" y="1350744"/>
            <a:ext cx="939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>
                <a:solidFill>
                  <a:schemeClr val="tx2">
                    <a:lumMod val="75000"/>
                  </a:schemeClr>
                </a:solidFill>
              </a:rPr>
              <a:t>Análisis </a:t>
            </a:r>
            <a:r>
              <a:rPr lang="es-ES" sz="2800" b="1" u="sng" dirty="0">
                <a:solidFill>
                  <a:schemeClr val="tx2">
                    <a:lumMod val="75000"/>
                  </a:schemeClr>
                </a:solidFill>
              </a:rPr>
              <a:t>cualitativo de </a:t>
            </a:r>
            <a:r>
              <a:rPr lang="es-ES" sz="2800" b="1" u="sng" dirty="0">
                <a:solidFill>
                  <a:schemeClr val="tx2">
                    <a:lumMod val="75000"/>
                  </a:schemeClr>
                </a:solidFill>
              </a:rPr>
              <a:t>señales </a:t>
            </a:r>
            <a:r>
              <a:rPr lang="es-ES" sz="2800" b="1" u="sng" dirty="0">
                <a:solidFill>
                  <a:schemeClr val="tx2">
                    <a:lumMod val="75000"/>
                  </a:schemeClr>
                </a:solidFill>
              </a:rPr>
              <a:t>de diferente forma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1412299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s-UY" sz="2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° Parte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074" y="2400871"/>
            <a:ext cx="544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alimenta al solenoide primario con diferentes tipos de señales. Visualizar en el osciloscopio, la señal de la fuente y la inducida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93640"/>
            <a:ext cx="9096857" cy="27312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53585" y="2443403"/>
            <a:ext cx="417033" cy="81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6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337235"/>
            <a:ext cx="1754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s-UY" sz="2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° Parte</a:t>
            </a:r>
            <a:endParaRPr lang="es-ES" sz="28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68" y="325679"/>
            <a:ext cx="9439506" cy="94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solidFill>
                  <a:schemeClr val="tx2">
                    <a:lumMod val="75000"/>
                  </a:schemeClr>
                </a:solidFill>
              </a:rPr>
              <a:t>Estudio de la amplitud de la fem inducida en </a:t>
            </a:r>
            <a:r>
              <a:rPr lang="es-ES" sz="2800" b="1" u="sng" dirty="0" smtClean="0">
                <a:solidFill>
                  <a:schemeClr val="tx2">
                    <a:lumMod val="75000"/>
                  </a:schemeClr>
                </a:solidFill>
              </a:rPr>
              <a:t>función </a:t>
            </a:r>
            <a:r>
              <a:rPr lang="es-ES" sz="2800" b="1" u="sng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2800" b="1" u="sng" dirty="0" smtClean="0">
                <a:solidFill>
                  <a:schemeClr val="tx2">
                    <a:lumMod val="75000"/>
                  </a:schemeClr>
                </a:solidFill>
              </a:rPr>
              <a:t>la frecuencia</a:t>
            </a:r>
            <a:endParaRPr lang="es-ES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732" y="1272121"/>
            <a:ext cx="1029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 smtClean="0"/>
              <a:t>Estudiamos relación entre la frecuencia de la señal </a:t>
            </a:r>
            <a:r>
              <a:rPr lang="es-ES" sz="2400" dirty="0"/>
              <a:t>que alimenta el </a:t>
            </a:r>
            <a:r>
              <a:rPr lang="es-ES" sz="2400" dirty="0" smtClean="0"/>
              <a:t>solenoide primario </a:t>
            </a:r>
            <a:r>
              <a:rPr lang="es-ES" sz="2400" dirty="0"/>
              <a:t>y la amplitud de la fem inducida en el secundario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8304" y="2054303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Voltaje del generador tiene que ser constante!!!</a:t>
            </a:r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919" y="2621464"/>
            <a:ext cx="10733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accent1">
                    <a:lumMod val="75000"/>
                  </a:schemeClr>
                </a:solidFill>
              </a:rPr>
              <a:t>Hacer una tabla de datos para registrar los valores de amplitud de la fem en función de la frecuencia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accent1">
                    <a:lumMod val="75000"/>
                  </a:schemeClr>
                </a:solidFill>
              </a:rPr>
              <a:t>Determinar las incertidumbres de las medidas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accent1">
                    <a:lumMod val="75000"/>
                  </a:schemeClr>
                </a:solidFill>
              </a:rPr>
              <a:t>Realizar las medidas del voltaje en función de la frecuencia sin y con la barra ferromagnética en el interior del solenoide. (de Hz a kHz)</a:t>
            </a:r>
          </a:p>
          <a:p>
            <a:pPr algn="just"/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09919" y="3993961"/>
            <a:ext cx="1102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Graficar Amplitud de voltaje inducido en función de la frecuencia en los dos casos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Hay regiones donde se tenga un comportamiento lineal? Como es para los datos con y sin la barra?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919" y="4640292"/>
            <a:ext cx="1073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Repetimos las medidas del voltaje en el solenoide secundario (con y sin barra de hierro)  en función de la frecuencia agregando en serie al solenoide primario una resistencia de algunas centenas de Ohmios (220 ).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¿Como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varıa el intervalo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de linealidad entre el voltaje del secundario y la frecuencia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comparado al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caso anterior (sin resistencia de 220 Ω)? Justificar.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19" y="5840621"/>
            <a:ext cx="10733812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¿Como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varia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la amplitud del voltaje inducido en el solenoide al variar el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tipo de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metal que se introduce en su interior?</a:t>
            </a:r>
          </a:p>
        </p:txBody>
      </p:sp>
    </p:spTree>
    <p:extLst>
      <p:ext uri="{BB962C8B-B14F-4D97-AF65-F5344CB8AC3E}">
        <p14:creationId xmlns:p14="http://schemas.microsoft.com/office/powerpoint/2010/main" val="7801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638" y="1041990"/>
            <a:ext cx="834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Diseño </a:t>
            </a:r>
            <a:r>
              <a:rPr lang="es-ES" sz="5400" b="1" dirty="0"/>
              <a:t>y </a:t>
            </a:r>
            <a:r>
              <a:rPr lang="es-ES" sz="5400" b="1" dirty="0" smtClean="0"/>
              <a:t>construcción</a:t>
            </a:r>
            <a:endParaRPr lang="es-ES" sz="5400" b="1" dirty="0"/>
          </a:p>
          <a:p>
            <a:pPr algn="ctr"/>
            <a:r>
              <a:rPr lang="es-ES" sz="5400" b="1" dirty="0"/>
              <a:t>de un filtro activo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105" b="38282"/>
          <a:stretch/>
        </p:blipFill>
        <p:spPr>
          <a:xfrm>
            <a:off x="1072117" y="3115340"/>
            <a:ext cx="9753600" cy="30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885470"/>
            <a:ext cx="1001217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24" y="1208981"/>
            <a:ext cx="6446738" cy="1043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38" y="2348927"/>
            <a:ext cx="2591162" cy="1267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00" y="2348927"/>
            <a:ext cx="4502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>
                <a:solidFill>
                  <a:schemeClr val="accent5">
                    <a:lumMod val="50000"/>
                  </a:schemeClr>
                </a:solidFill>
              </a:rPr>
              <a:t>Función de transferencia del circuito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1788" y="91656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2">
                    <a:lumMod val="50000"/>
                  </a:schemeClr>
                </a:solidFill>
              </a:rPr>
              <a:t>Entrada</a:t>
            </a:r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7116" y="860155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s-UY" sz="2400" b="1" dirty="0" smtClean="0">
                <a:solidFill>
                  <a:schemeClr val="bg2">
                    <a:lumMod val="50000"/>
                  </a:schemeClr>
                </a:solidFill>
              </a:rPr>
              <a:t>espuesta</a:t>
            </a:r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4705" y="2527434"/>
            <a:ext cx="2416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dirty="0" smtClean="0"/>
              <a:t>Respuesta en frecuencia</a:t>
            </a:r>
            <a:endParaRPr lang="es-E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041" y="4078474"/>
            <a:ext cx="8234871" cy="669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5868" y="4903035"/>
            <a:ext cx="1005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</a:rPr>
              <a:t>Para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cada frecuencia de trabajo, el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</a:rPr>
              <a:t>modulo de la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transferencia brinda la ganancia o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</a:rPr>
              <a:t>atenuación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que introduce el circuito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</a:rPr>
              <a:t>a esa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frecuencia, en tanto el argumento de la transferencia nos pauta el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</a:rPr>
              <a:t>retraso o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adelanto que presenta la salida respecto de la entrada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198" y="152238"/>
            <a:ext cx="653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>
                <a:solidFill>
                  <a:schemeClr val="accent1">
                    <a:lumMod val="75000"/>
                  </a:schemeClr>
                </a:solidFill>
              </a:rPr>
              <a:t>Respuesta en frecuencia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4158" y="2137144"/>
            <a:ext cx="10459253" cy="178627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7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95" y="2365905"/>
            <a:ext cx="4101433" cy="2364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449" y="10874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u="sng" dirty="0" smtClean="0">
                <a:solidFill>
                  <a:schemeClr val="accent5">
                    <a:lumMod val="50000"/>
                  </a:schemeClr>
                </a:solidFill>
              </a:rPr>
              <a:t>Filtros</a:t>
            </a:r>
            <a:endParaRPr lang="es-ES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449" y="1034755"/>
            <a:ext cx="10293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Filtro: </a:t>
            </a:r>
            <a:r>
              <a:rPr lang="es-ES" sz="2800" dirty="0"/>
              <a:t>un circuito lineal que responde de manera selectiva </a:t>
            </a:r>
            <a:r>
              <a:rPr lang="es-ES" sz="2800" dirty="0" smtClean="0"/>
              <a:t>a distintas </a:t>
            </a:r>
            <a:r>
              <a:rPr lang="es-ES" sz="2800" dirty="0"/>
              <a:t>frecuencias de trabajo, permitiendo hacer un procesamiento </a:t>
            </a:r>
            <a:r>
              <a:rPr lang="es-ES" sz="2800" dirty="0" smtClean="0"/>
              <a:t>de la señal </a:t>
            </a:r>
            <a:r>
              <a:rPr lang="es-ES" sz="2800" dirty="0"/>
              <a:t>a nivel </a:t>
            </a:r>
            <a:r>
              <a:rPr lang="es-ES" sz="2800" dirty="0" smtClean="0"/>
              <a:t>espectral.</a:t>
            </a:r>
            <a:endParaRPr lang="es-E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556" r="3454" b="4222"/>
          <a:stretch/>
        </p:blipFill>
        <p:spPr>
          <a:xfrm>
            <a:off x="7287655" y="3186133"/>
            <a:ext cx="3592996" cy="76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521" y="4928032"/>
            <a:ext cx="2574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800" b="1" dirty="0" smtClean="0">
                <a:solidFill>
                  <a:schemeClr val="accent5">
                    <a:lumMod val="50000"/>
                  </a:schemeClr>
                </a:solidFill>
              </a:rPr>
              <a:t>Filtro pasivo</a:t>
            </a:r>
          </a:p>
          <a:p>
            <a:endParaRPr lang="es-UY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UY" sz="2800" b="1" dirty="0" smtClean="0">
                <a:solidFill>
                  <a:schemeClr val="accent5">
                    <a:lumMod val="50000"/>
                  </a:schemeClr>
                </a:solidFill>
              </a:rPr>
              <a:t>Filtro activo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126" y="4992990"/>
            <a:ext cx="746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 smtClean="0"/>
              <a:t>Componentes pasivas (resistencias, condensadores y bobinas)</a:t>
            </a:r>
            <a:endParaRPr lang="es-E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34562" y="5819463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/>
              <a:t>Amplificadores </a:t>
            </a:r>
            <a:r>
              <a:rPr lang="es-UY" sz="2400" dirty="0"/>
              <a:t>operacionales</a:t>
            </a:r>
            <a:endParaRPr lang="es-ES" sz="2400" dirty="0"/>
          </a:p>
        </p:txBody>
      </p:sp>
      <p:sp>
        <p:nvSpPr>
          <p:cNvPr id="9" name="Right Arrow 8"/>
          <p:cNvSpPr/>
          <p:nvPr/>
        </p:nvSpPr>
        <p:spPr>
          <a:xfrm>
            <a:off x="3340265" y="5089646"/>
            <a:ext cx="437799" cy="26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ight Arrow 9"/>
          <p:cNvSpPr/>
          <p:nvPr/>
        </p:nvSpPr>
        <p:spPr>
          <a:xfrm>
            <a:off x="3311498" y="5938173"/>
            <a:ext cx="437799" cy="26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ight Arrow 10"/>
          <p:cNvSpPr/>
          <p:nvPr/>
        </p:nvSpPr>
        <p:spPr>
          <a:xfrm>
            <a:off x="6520612" y="3093994"/>
            <a:ext cx="615676" cy="85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765521" y="2832384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800" b="1" dirty="0" smtClean="0">
                <a:solidFill>
                  <a:schemeClr val="accent1">
                    <a:lumMod val="75000"/>
                  </a:schemeClr>
                </a:solidFill>
              </a:rPr>
              <a:t>Ejemplo: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557" y="256198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u="sng" dirty="0" smtClean="0">
                <a:solidFill>
                  <a:schemeClr val="accent5">
                    <a:lumMod val="50000"/>
                  </a:schemeClr>
                </a:solidFill>
              </a:rPr>
              <a:t>Diagramas de Bode</a:t>
            </a:r>
            <a:endParaRPr lang="es-ES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23" y="2223041"/>
            <a:ext cx="8983016" cy="89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15" y="4026107"/>
            <a:ext cx="5461754" cy="807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062" y="961160"/>
            <a:ext cx="10731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Es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útil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representar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gráficamente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la transferencia de un filtro. Para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ello usualmente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se recurre a dos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graficas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, una para el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modulo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y otra para la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fase. Es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importante tener en cuenta que si la transferencia H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s-ES" sz="2000" dirty="0" err="1" smtClean="0">
                <a:solidFill>
                  <a:schemeClr val="bg2">
                    <a:lumMod val="10000"/>
                  </a:schemeClr>
                </a:solidFill>
              </a:rPr>
              <a:t>jω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puede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escribirse como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un cociente de polinomios en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s-ES" sz="2000" dirty="0" err="1" smtClean="0">
                <a:solidFill>
                  <a:schemeClr val="bg2">
                    <a:lumMod val="10000"/>
                  </a:schemeClr>
                </a:solidFill>
              </a:rPr>
              <a:t>jω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entonces el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modulo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es par en ω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y la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fase es impar:</a:t>
            </a:r>
          </a:p>
        </p:txBody>
      </p:sp>
      <p:sp>
        <p:nvSpPr>
          <p:cNvPr id="6" name="Rectangle 5"/>
          <p:cNvSpPr/>
          <p:nvPr/>
        </p:nvSpPr>
        <p:spPr>
          <a:xfrm>
            <a:off x="884053" y="5712843"/>
            <a:ext cx="1005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|H(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jω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)| y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argH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jω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contra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log(ω).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857" y="4861149"/>
            <a:ext cx="1043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diagramas de Bode constituyen una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representación grafica de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la transferencia de un circuito lineal, que consiste en dos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graficas: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557" y="3105835"/>
            <a:ext cx="10669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Se </a:t>
            </a:r>
            <a:r>
              <a:rPr lang="es-ES" sz="2000" dirty="0"/>
              <a:t>utiliza una escala </a:t>
            </a:r>
            <a:r>
              <a:rPr lang="es-ES" sz="2000" dirty="0" smtClean="0"/>
              <a:t>logarítmica </a:t>
            </a:r>
            <a:r>
              <a:rPr lang="es-ES" sz="2000" dirty="0"/>
              <a:t>en la frecuencia (usualmente en base </a:t>
            </a:r>
            <a:r>
              <a:rPr lang="es-ES" sz="2000" dirty="0" smtClean="0"/>
              <a:t>10). La </a:t>
            </a:r>
            <a:r>
              <a:rPr lang="es-ES" sz="2000" dirty="0"/>
              <a:t>ganancia de una transferencia se </a:t>
            </a:r>
            <a:r>
              <a:rPr lang="es-ES" sz="2000" dirty="0" smtClean="0"/>
              <a:t>expresa usualmente </a:t>
            </a:r>
            <a:r>
              <a:rPr lang="es-ES" sz="2000" dirty="0"/>
              <a:t>en decibeles. La </a:t>
            </a:r>
            <a:r>
              <a:rPr lang="es-ES" sz="2000" dirty="0" smtClean="0"/>
              <a:t>conversión </a:t>
            </a:r>
            <a:r>
              <a:rPr lang="es-ES" sz="2000" dirty="0"/>
              <a:t>es directa a partir de la </a:t>
            </a:r>
            <a:r>
              <a:rPr lang="es-ES" sz="2000" dirty="0" smtClean="0"/>
              <a:t>expresión:</a:t>
            </a:r>
            <a:endParaRPr lang="es-ES" sz="2000" dirty="0"/>
          </a:p>
        </p:txBody>
      </p:sp>
      <p:sp>
        <p:nvSpPr>
          <p:cNvPr id="9" name="Rectangle 8"/>
          <p:cNvSpPr/>
          <p:nvPr/>
        </p:nvSpPr>
        <p:spPr>
          <a:xfrm>
            <a:off x="3048000" y="3105835"/>
            <a:ext cx="781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4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78"/>
          <a:stretch/>
        </p:blipFill>
        <p:spPr>
          <a:xfrm>
            <a:off x="5549728" y="574576"/>
            <a:ext cx="5581801" cy="2764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54" y="3338624"/>
            <a:ext cx="5589133" cy="3253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7" y="404246"/>
            <a:ext cx="4690854" cy="61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581" y="1446028"/>
            <a:ext cx="9165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7200" dirty="0" smtClean="0"/>
              <a:t>Cuestionarios</a:t>
            </a:r>
            <a:endParaRPr lang="es-UY" sz="7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7200" dirty="0" smtClean="0"/>
              <a:t>Organización de presentaciones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20402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835" y="524307"/>
            <a:ext cx="8097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4000" b="1" dirty="0" smtClean="0">
                <a:solidFill>
                  <a:schemeClr val="accent5">
                    <a:lumMod val="50000"/>
                  </a:schemeClr>
                </a:solidFill>
              </a:rPr>
              <a:t>Amplificadores operacionales</a:t>
            </a:r>
            <a:endParaRPr lang="es-E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931" y="1641632"/>
            <a:ext cx="10233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u="sng" dirty="0" smtClean="0">
                <a:solidFill>
                  <a:schemeClr val="bg2">
                    <a:lumMod val="25000"/>
                  </a:schemeClr>
                </a:solidFill>
              </a:rPr>
              <a:t>Tienen tres parámetros importantes: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dirty="0" smtClean="0"/>
              <a:t>Rin la resistencia de entrada vista entra las patas + y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dirty="0" smtClean="0"/>
              <a:t>Ro, la resistencia de salida.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dirty="0" smtClean="0"/>
              <a:t> A la ganancia</a:t>
            </a:r>
            <a:endParaRPr lang="es-E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52931" y="3866953"/>
            <a:ext cx="6326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Idealmente, supondremos </a:t>
            </a:r>
            <a:r>
              <a:rPr lang="es-ES" sz="2800" dirty="0"/>
              <a:t>que Rin = +</a:t>
            </a:r>
            <a:r>
              <a:rPr lang="es-ES" sz="2800" dirty="0" smtClean="0"/>
              <a:t>∞, Ro </a:t>
            </a:r>
            <a:r>
              <a:rPr lang="es-ES" sz="2800" dirty="0"/>
              <a:t>= 0 y A = +∞ y, por lo tanto, las patas + y - </a:t>
            </a:r>
            <a:r>
              <a:rPr lang="es-ES" sz="2800" dirty="0" smtClean="0"/>
              <a:t>están </a:t>
            </a:r>
            <a:r>
              <a:rPr lang="es-ES" sz="2800" dirty="0"/>
              <a:t>al mismo </a:t>
            </a:r>
            <a:r>
              <a:rPr lang="es-ES" sz="2800" dirty="0" smtClean="0"/>
              <a:t>potencial, lo </a:t>
            </a:r>
            <a:r>
              <a:rPr lang="es-ES" sz="2800" dirty="0"/>
              <a:t>que usualmente se denomina cortocircuito virtual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86" y="2911363"/>
            <a:ext cx="3680237" cy="34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5" y="567602"/>
            <a:ext cx="11825112" cy="53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08" y="165911"/>
            <a:ext cx="10466250" cy="6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64" y="411183"/>
            <a:ext cx="9268875" cy="2724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11" y="3050799"/>
            <a:ext cx="7491682" cy="3445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564" y="411183"/>
            <a:ext cx="550176" cy="60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19" y="1625197"/>
            <a:ext cx="6889898" cy="4048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087" y="482009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 smtClean="0">
                <a:solidFill>
                  <a:schemeClr val="bg2">
                    <a:lumMod val="25000"/>
                  </a:schemeClr>
                </a:solidFill>
              </a:rPr>
              <a:t>Amplificador operacional</a:t>
            </a:r>
            <a:endParaRPr lang="es-E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26" y="417920"/>
            <a:ext cx="604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u="sng" dirty="0" smtClean="0">
                <a:solidFill>
                  <a:schemeClr val="bg2">
                    <a:lumMod val="25000"/>
                  </a:schemeClr>
                </a:solidFill>
              </a:rPr>
              <a:t>Medidas a realizar</a:t>
            </a:r>
            <a:endParaRPr lang="es-ES" sz="28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648" y="1120101"/>
            <a:ext cx="1089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Armar en un protoboard el filtro activo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diseñado,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alimentando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el amplificador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operacional con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</a:rPr>
              <a:t>Vcc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 = 15V . Luego proceder a realizar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las siguientes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tareas.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39909"/>
          <a:stretch/>
        </p:blipFill>
        <p:spPr>
          <a:xfrm>
            <a:off x="517648" y="2006948"/>
            <a:ext cx="10667398" cy="4563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3912" y="568955"/>
            <a:ext cx="939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/>
              <a:t>Nunca trabajar por encima de 4V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233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447"/>
          <a:stretch/>
        </p:blipFill>
        <p:spPr>
          <a:xfrm>
            <a:off x="514435" y="1775638"/>
            <a:ext cx="10572084" cy="294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78" y="571500"/>
            <a:ext cx="9816854" cy="54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261325"/>
            <a:ext cx="10842931" cy="6195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4" y="2175190"/>
            <a:ext cx="10026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Práctica inducción electromagnética</a:t>
            </a:r>
            <a:endParaRPr lang="es-ES" sz="80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AutoShape 2" descr="LA INDUCCIÓN ELECTROMAGNÉTICA | Algor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1" y="2070438"/>
            <a:ext cx="10539865" cy="25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434" y="584253"/>
            <a:ext cx="5746728" cy="384562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1/1c/Induction_experiment.png/250px-Induction_experi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" y="465720"/>
            <a:ext cx="5050812" cy="38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181" y="4429873"/>
            <a:ext cx="8390723" cy="16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87" y="1499393"/>
            <a:ext cx="3835954" cy="1664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6" y="3264767"/>
            <a:ext cx="4985449" cy="1413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75" y="1751816"/>
            <a:ext cx="5756039" cy="1235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46" y="3452707"/>
            <a:ext cx="3981602" cy="2451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152" y="617401"/>
            <a:ext cx="1028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Bobina dentro de un campo magnético variable</a:t>
            </a:r>
            <a:endParaRPr lang="es-ES" sz="3200" b="1" dirty="0"/>
          </a:p>
        </p:txBody>
      </p:sp>
      <p:sp>
        <p:nvSpPr>
          <p:cNvPr id="8" name="Down Arrow 7"/>
          <p:cNvSpPr/>
          <p:nvPr/>
        </p:nvSpPr>
        <p:spPr>
          <a:xfrm flipV="1">
            <a:off x="3538814" y="2951512"/>
            <a:ext cx="653985" cy="739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4573348" y="1888010"/>
            <a:ext cx="820307" cy="90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4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03" t="13586" r="8856"/>
          <a:stretch/>
        </p:blipFill>
        <p:spPr>
          <a:xfrm>
            <a:off x="2784062" y="2682904"/>
            <a:ext cx="8496333" cy="1872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31" r="4510"/>
          <a:stretch/>
        </p:blipFill>
        <p:spPr>
          <a:xfrm>
            <a:off x="499731" y="1805593"/>
            <a:ext cx="2169042" cy="2538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965" r="2879"/>
          <a:stretch/>
        </p:blipFill>
        <p:spPr>
          <a:xfrm>
            <a:off x="5089504" y="1793004"/>
            <a:ext cx="2938078" cy="853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40267"/>
            <a:ext cx="1089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Fem inducida por un solenoide en función de la corriente</a:t>
            </a:r>
            <a:endParaRPr lang="es-E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6113" r="7379" b="15202"/>
          <a:stretch/>
        </p:blipFill>
        <p:spPr>
          <a:xfrm>
            <a:off x="8358392" y="1130532"/>
            <a:ext cx="2580541" cy="499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969" t="18226" r="4595" b="13470"/>
          <a:stretch/>
        </p:blipFill>
        <p:spPr>
          <a:xfrm>
            <a:off x="850201" y="4578640"/>
            <a:ext cx="2591852" cy="810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4978" b="9494"/>
          <a:stretch/>
        </p:blipFill>
        <p:spPr>
          <a:xfrm>
            <a:off x="850202" y="5607825"/>
            <a:ext cx="2433358" cy="810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0493" y="4701002"/>
            <a:ext cx="6954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fem se comporta de forma lineal con la frecuencia</a:t>
            </a:r>
            <a:endParaRPr lang="es-E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0358" y="5648056"/>
            <a:ext cx="686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fem tiende a un valor constante</a:t>
            </a:r>
            <a:endParaRPr lang="es-E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220" y="1056889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Voltaje que entrega el generador de funciones</a:t>
            </a:r>
            <a:endParaRPr lang="es-ES" sz="2800" dirty="0"/>
          </a:p>
        </p:txBody>
      </p:sp>
      <p:sp>
        <p:nvSpPr>
          <p:cNvPr id="14" name="Right Arrow 13"/>
          <p:cNvSpPr/>
          <p:nvPr/>
        </p:nvSpPr>
        <p:spPr>
          <a:xfrm>
            <a:off x="3646967" y="4880344"/>
            <a:ext cx="563526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ight Arrow 14"/>
          <p:cNvSpPr/>
          <p:nvPr/>
        </p:nvSpPr>
        <p:spPr>
          <a:xfrm>
            <a:off x="3646967" y="5813113"/>
            <a:ext cx="563526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2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17" y="490799"/>
            <a:ext cx="6520392" cy="54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7" y="816837"/>
            <a:ext cx="7936219" cy="46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Custom 6">
      <a:dk1>
        <a:sysClr val="windowText" lastClr="000000"/>
      </a:dk1>
      <a:lt1>
        <a:sysClr val="window" lastClr="FFFFFF"/>
      </a:lt1>
      <a:dk2>
        <a:srgbClr val="444D26"/>
      </a:dk2>
      <a:lt2>
        <a:srgbClr val="E4F2D6"/>
      </a:lt2>
      <a:accent1>
        <a:srgbClr val="6A59BF"/>
      </a:accent1>
      <a:accent2>
        <a:srgbClr val="A5DFD0"/>
      </a:accent2>
      <a:accent3>
        <a:srgbClr val="FAF1D4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3148</TotalTime>
  <Words>713</Words>
  <Application>Microsoft Office PowerPoint</Application>
  <PresentationFormat>Widescreen</PresentationFormat>
  <Paragraphs>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Century Schoolbook</vt:lpstr>
      <vt:lpstr>Wingdings 2</vt:lpstr>
      <vt:lpstr>View</vt:lpstr>
      <vt:lpstr>Clase 6: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6: </dc:title>
  <dc:creator>Jarvis II</dc:creator>
  <cp:lastModifiedBy>Jarvis II</cp:lastModifiedBy>
  <cp:revision>28</cp:revision>
  <dcterms:created xsi:type="dcterms:W3CDTF">2024-10-29T16:35:34Z</dcterms:created>
  <dcterms:modified xsi:type="dcterms:W3CDTF">2024-10-31T21:03:45Z</dcterms:modified>
</cp:coreProperties>
</file>