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6"/>
  </p:notesMasterIdLst>
  <p:sldIdLst>
    <p:sldId id="293" r:id="rId2"/>
    <p:sldId id="294" r:id="rId3"/>
    <p:sldId id="295" r:id="rId4"/>
    <p:sldId id="296" r:id="rId5"/>
  </p:sldIdLst>
  <p:sldSz cx="13423900" cy="7562850"/>
  <p:notesSz cx="13423900" cy="756285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oboto Black" panose="02000000000000000000" pitchFamily="2" charset="0"/>
      <p:bold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ExtraBold" panose="00000900000000000000" pitchFamily="2" charset="0"/>
      <p:bold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Slab" pitchFamily="2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7CD719-03AD-46AC-A6DB-DFE20BC2CA76}">
  <a:tblStyle styleId="{017CD719-03AD-46AC-A6DB-DFE20BC2CA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2FEA97-4269-4726-AD01-AEA58A31AA4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EDBE749-EF51-4E6D-917B-08DF329B9FD0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9" d="100"/>
          <a:sy n="99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37750" y="567200"/>
            <a:ext cx="8949700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42375" y="3592350"/>
            <a:ext cx="107391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0e00e4b9b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5763" y="566738"/>
            <a:ext cx="503396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20e00e4b9be_0_158:notes"/>
          <p:cNvSpPr txBox="1">
            <a:spLocks noGrp="1"/>
          </p:cNvSpPr>
          <p:nvPr>
            <p:ph type="body" idx="1"/>
          </p:nvPr>
        </p:nvSpPr>
        <p:spPr>
          <a:xfrm>
            <a:off x="1342390" y="3592354"/>
            <a:ext cx="10739100" cy="3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0e00e4b9b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5763" y="566738"/>
            <a:ext cx="503396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4" name="Google Shape;704;g20e00e4b9be_0_165:notes"/>
          <p:cNvSpPr txBox="1">
            <a:spLocks noGrp="1"/>
          </p:cNvSpPr>
          <p:nvPr>
            <p:ph type="body" idx="1"/>
          </p:nvPr>
        </p:nvSpPr>
        <p:spPr>
          <a:xfrm>
            <a:off x="1342390" y="3592354"/>
            <a:ext cx="107391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0e00e4b9be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5763" y="566738"/>
            <a:ext cx="503396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1" name="Google Shape;711;g20e00e4b9be_0_171:notes"/>
          <p:cNvSpPr txBox="1">
            <a:spLocks noGrp="1"/>
          </p:cNvSpPr>
          <p:nvPr>
            <p:ph type="body" idx="1"/>
          </p:nvPr>
        </p:nvSpPr>
        <p:spPr>
          <a:xfrm>
            <a:off x="1342390" y="3592354"/>
            <a:ext cx="10739100" cy="3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0e00e4b9be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5763" y="566738"/>
            <a:ext cx="503396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0e00e4b9be_0_176:notes"/>
          <p:cNvSpPr txBox="1">
            <a:spLocks noGrp="1"/>
          </p:cNvSpPr>
          <p:nvPr>
            <p:ph type="body" idx="1"/>
          </p:nvPr>
        </p:nvSpPr>
        <p:spPr>
          <a:xfrm>
            <a:off x="1342390" y="3592354"/>
            <a:ext cx="10739100" cy="3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OBJECT">
    <p:bg>
      <p:bgPr>
        <a:solidFill>
          <a:srgbClr val="FFFFFF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743200" y="914400"/>
            <a:ext cx="7937400" cy="57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Font typeface="Roboto Slab"/>
              <a:buNone/>
              <a:defRPr sz="4800" b="1" i="0"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57593" y="654352"/>
            <a:ext cx="125088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57593" y="1694565"/>
            <a:ext cx="12508800" cy="502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2438039" y="6856656"/>
            <a:ext cx="8055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CELO2">
  <p:cSld name="OBJECT_3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1081465" y="1075201"/>
            <a:ext cx="112608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0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 sz="3766"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 sz="3766"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 sz="3766"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 sz="3766"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 sz="3766"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 sz="3766"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 sz="3766"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boto Slab"/>
              <a:buNone/>
              <a:defRPr sz="3766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1081465" y="1860931"/>
            <a:ext cx="11260800" cy="46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400" tIns="117400" rIns="117400" bIns="1174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CTIVIDAD 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2743200" y="914400"/>
            <a:ext cx="7978800" cy="57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1828800" y="914475"/>
            <a:ext cx="4677300" cy="57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2"/>
          </p:nvPr>
        </p:nvSpPr>
        <p:spPr>
          <a:xfrm>
            <a:off x="6958925" y="914475"/>
            <a:ext cx="4636200" cy="57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Two Content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829050" y="2380675"/>
            <a:ext cx="7772100" cy="2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1" i="0">
                <a:solidFill>
                  <a:srgbClr val="EC008C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355300" y="2342850"/>
            <a:ext cx="51378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7005049" y="2159236"/>
            <a:ext cx="4364400" cy="3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566285" y="7033450"/>
            <a:ext cx="4297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671512" y="7033450"/>
            <a:ext cx="30891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9669780" y="7033450"/>
            <a:ext cx="30891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ctrTitle"/>
          </p:nvPr>
        </p:nvSpPr>
        <p:spPr>
          <a:xfrm>
            <a:off x="2748612" y="2036924"/>
            <a:ext cx="79329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748612" y="3901484"/>
            <a:ext cx="79329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566285" y="7033450"/>
            <a:ext cx="42978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671512" y="7033450"/>
            <a:ext cx="30891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9669780" y="7033450"/>
            <a:ext cx="30891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2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6455985" y="3309086"/>
            <a:ext cx="40362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>
                <a:solidFill>
                  <a:srgbClr val="0F769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781201" y="3773906"/>
            <a:ext cx="11861400" cy="22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1513065" y="7024635"/>
            <a:ext cx="1669800" cy="1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dt" idx="10"/>
          </p:nvPr>
        </p:nvSpPr>
        <p:spPr>
          <a:xfrm>
            <a:off x="671195" y="7033450"/>
            <a:ext cx="30873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12498269" y="7006194"/>
            <a:ext cx="1587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54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54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54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54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54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54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254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254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2">
  <p:cSld name="Two Content_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6455985" y="3309086"/>
            <a:ext cx="40362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>
                <a:solidFill>
                  <a:srgbClr val="0F769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2102259" y="1645297"/>
            <a:ext cx="3994500" cy="4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2"/>
          </p:nvPr>
        </p:nvSpPr>
        <p:spPr>
          <a:xfrm>
            <a:off x="10011073" y="1968244"/>
            <a:ext cx="2820300" cy="41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1513065" y="7024635"/>
            <a:ext cx="1669800" cy="1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671195" y="7033450"/>
            <a:ext cx="30873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12498269" y="7006194"/>
            <a:ext cx="1587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54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254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54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54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54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54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254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254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743200" y="914400"/>
            <a:ext cx="7937400" cy="57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76">
          <p15:clr>
            <a:srgbClr val="EA4335"/>
          </p15:clr>
        </p15:guide>
        <p15:guide id="2" pos="1728">
          <p15:clr>
            <a:srgbClr val="EA4335"/>
          </p15:clr>
        </p15:guide>
        <p15:guide id="3" pos="7304">
          <p15:clr>
            <a:srgbClr val="EA4335"/>
          </p15:clr>
        </p15:guide>
        <p15:guide id="4" pos="6728">
          <p15:clr>
            <a:srgbClr val="EA4335"/>
          </p15:clr>
        </p15:guide>
        <p15:guide id="5" pos="7880">
          <p15:clr>
            <a:srgbClr val="EA4335"/>
          </p15:clr>
        </p15:guide>
        <p15:guide id="6" orient="horz" pos="4188">
          <p15:clr>
            <a:srgbClr val="EA4335"/>
          </p15:clr>
        </p15:guide>
        <p15:guide id="7" pos="1152">
          <p15:clr>
            <a:srgbClr val="EA4335"/>
          </p15:clr>
        </p15:guide>
        <p15:guide id="8" orient="horz" pos="576">
          <p15:clr>
            <a:srgbClr val="EA4335"/>
          </p15:clr>
        </p15:guide>
        <p15:guide id="9" pos="4098">
          <p15:clr>
            <a:srgbClr val="EA4335"/>
          </p15:clr>
        </p15:guide>
        <p15:guide id="10" pos="4384">
          <p15:clr>
            <a:srgbClr val="EA4335"/>
          </p15:clr>
        </p15:guide>
        <p15:guide id="11" orient="horz" pos="23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2"/>
          <p:cNvSpPr/>
          <p:nvPr/>
        </p:nvSpPr>
        <p:spPr>
          <a:xfrm>
            <a:off x="4430081" y="2307473"/>
            <a:ext cx="4563741" cy="2947899"/>
          </a:xfrm>
          <a:custGeom>
            <a:avLst/>
            <a:gdLst/>
            <a:ahLst/>
            <a:cxnLst/>
            <a:rect l="l" t="t" r="r" b="b"/>
            <a:pathLst>
              <a:path w="6566534" h="4335145" extrusionOk="0">
                <a:moveTo>
                  <a:pt x="6419837" y="0"/>
                </a:moveTo>
                <a:lnTo>
                  <a:pt x="146545" y="0"/>
                </a:lnTo>
                <a:lnTo>
                  <a:pt x="61823" y="1955"/>
                </a:lnTo>
                <a:lnTo>
                  <a:pt x="18318" y="15643"/>
                </a:lnTo>
                <a:lnTo>
                  <a:pt x="2289" y="52795"/>
                </a:lnTo>
                <a:lnTo>
                  <a:pt x="0" y="125145"/>
                </a:lnTo>
                <a:lnTo>
                  <a:pt x="0" y="4334687"/>
                </a:lnTo>
                <a:lnTo>
                  <a:pt x="240855" y="4068838"/>
                </a:lnTo>
                <a:lnTo>
                  <a:pt x="6419837" y="4068838"/>
                </a:lnTo>
                <a:lnTo>
                  <a:pt x="6504566" y="4066883"/>
                </a:lnTo>
                <a:lnTo>
                  <a:pt x="6548075" y="4053197"/>
                </a:lnTo>
                <a:lnTo>
                  <a:pt x="6564105" y="4016048"/>
                </a:lnTo>
                <a:lnTo>
                  <a:pt x="6566395" y="3943705"/>
                </a:lnTo>
                <a:lnTo>
                  <a:pt x="6566395" y="125145"/>
                </a:lnTo>
                <a:lnTo>
                  <a:pt x="6564105" y="52795"/>
                </a:lnTo>
                <a:lnTo>
                  <a:pt x="6548075" y="15643"/>
                </a:lnTo>
                <a:lnTo>
                  <a:pt x="6504566" y="1955"/>
                </a:lnTo>
                <a:lnTo>
                  <a:pt x="6419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92"/>
          <p:cNvSpPr txBox="1"/>
          <p:nvPr/>
        </p:nvSpPr>
        <p:spPr>
          <a:xfrm>
            <a:off x="4609809" y="2307473"/>
            <a:ext cx="4338600" cy="2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50" rIns="0" bIns="0" anchor="ctr" anchorCtr="0">
            <a:norm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300" b="1">
                <a:latin typeface="Roboto Slab"/>
                <a:ea typeface="Roboto Slab"/>
                <a:cs typeface="Roboto Slab"/>
                <a:sym typeface="Roboto Slab"/>
              </a:rPr>
              <a:t>Presentar </a:t>
            </a:r>
            <a:endParaRPr sz="4300" b="1">
              <a:latin typeface="Roboto Slab"/>
              <a:ea typeface="Roboto Slab"/>
              <a:cs typeface="Roboto Slab"/>
              <a:sym typeface="Roboto Slab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300" b="1">
                <a:latin typeface="Roboto Slab"/>
                <a:ea typeface="Roboto Slab"/>
                <a:cs typeface="Roboto Slab"/>
                <a:sym typeface="Roboto Slab"/>
              </a:rPr>
              <a:t>las ideas</a:t>
            </a:r>
            <a:endParaRPr sz="4300"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00" name="Google Shape;700;p92"/>
          <p:cNvSpPr/>
          <p:nvPr/>
        </p:nvSpPr>
        <p:spPr>
          <a:xfrm>
            <a:off x="-21603" y="25"/>
            <a:ext cx="390300" cy="7563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2"/>
          <p:cNvSpPr/>
          <p:nvPr/>
        </p:nvSpPr>
        <p:spPr>
          <a:xfrm>
            <a:off x="12325750" y="25"/>
            <a:ext cx="1098000" cy="7563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" name="Google Shape;706;p93"/>
          <p:cNvGraphicFramePr/>
          <p:nvPr/>
        </p:nvGraphicFramePr>
        <p:xfrm>
          <a:off x="914406" y="914406"/>
          <a:ext cx="5591850" cy="5734000"/>
        </p:xfrm>
        <a:graphic>
          <a:graphicData uri="http://schemas.openxmlformats.org/drawingml/2006/table">
            <a:tbl>
              <a:tblPr firstRow="1" bandRow="1">
                <a:noFill/>
                <a:tableStyleId>{FA2FEA97-4269-4726-AD01-AEA58A31AA4C}</a:tableStyleId>
              </a:tblPr>
              <a:tblGrid>
                <a:gridCol w="163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7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PITCH - ESTRICTO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Para 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[usuario objetivo]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quien/es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[necesidad o problema]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el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[nombre del producto]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es una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[categoría de mercado]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ese/que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[beneficio(s) clave]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 diferencia de 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[competencia]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nuestro producto 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[diferenciador(es) único(s)]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07" name="Google Shape;707;p93"/>
          <p:cNvSpPr/>
          <p:nvPr/>
        </p:nvSpPr>
        <p:spPr>
          <a:xfrm>
            <a:off x="914402" y="131175"/>
            <a:ext cx="1159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PITCH</a:t>
            </a:r>
            <a:r>
              <a:rPr lang="es-ES" sz="1800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¿Cómo resumir su idea y presentarla a posibles miembros del equipo, mentores, clientes o inversores?</a:t>
            </a:r>
            <a:endParaRPr sz="18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708" name="Google Shape;708;p93"/>
          <p:cNvGraphicFramePr/>
          <p:nvPr/>
        </p:nvGraphicFramePr>
        <p:xfrm>
          <a:off x="6958931" y="914406"/>
          <a:ext cx="5550475" cy="5741610"/>
        </p:xfrm>
        <a:graphic>
          <a:graphicData uri="http://schemas.openxmlformats.org/drawingml/2006/table">
            <a:tbl>
              <a:tblPr firstRow="1" bandRow="1">
                <a:noFill/>
                <a:tableStyleId>{FA2FEA97-4269-4726-AD01-AEA58A31AA4C}</a:tableStyleId>
              </a:tblPr>
              <a:tblGrid>
                <a:gridCol w="156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0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PITCH - ESTRICTO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Para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arquitectos, encargados de obra y prevencionistas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quien/es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necesitan realizar un seguimiento de qué tipo de trabajo se está realizando en </a:t>
                      </a: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la obra y qué medidas de seguridad se tomaron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el 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CSWWP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es un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sistema de permisos de seguridad 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8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ese</a:t>
                      </a: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/que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que crea, rastrea y audita el trabajo de seguridad mediante cámaras / fotos y genera permisos de inicio de tareas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 diferencia de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los sistemas actuales basados en </a:t>
                      </a: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una visita presencial en obra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3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nuestro producto 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es a distancia </a:t>
                      </a: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y se puede acceder a él </a:t>
                      </a: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desde</a:t>
                      </a: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cualquier lugar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3" name="Google Shape;713;p94"/>
          <p:cNvGraphicFramePr/>
          <p:nvPr/>
        </p:nvGraphicFramePr>
        <p:xfrm>
          <a:off x="914406" y="914406"/>
          <a:ext cx="5550475" cy="5763660"/>
        </p:xfrm>
        <a:graphic>
          <a:graphicData uri="http://schemas.openxmlformats.org/drawingml/2006/table">
            <a:tbl>
              <a:tblPr firstRow="1" bandRow="1">
                <a:noFill/>
                <a:tableStyleId>{FA2FEA97-4269-4726-AD01-AEA58A31AA4C}</a:tableStyleId>
              </a:tblPr>
              <a:tblGrid>
                <a:gridCol w="150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7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PITCH - ESTRICTO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Para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arquitectos, encargados de obra y prevencionistas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quien/es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necesitan realizar un seguimiento de qué tipo de trabajo se está realizando en </a:t>
                      </a: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la obra y qué medidas de seguridad se tomaron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el 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CSWWP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es un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sistema de permisos de seguridad 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ese</a:t>
                      </a: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/que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que crea, rastrea y audita el trabajo de seguridad mediante cámaras y genera permisos de inicio de tareas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a diferencia de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los sistemas actuales basados en </a:t>
                      </a: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una visita presencial en obra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nuestro producto 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es a distancia </a:t>
                      </a: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y se puede acceder a él </a:t>
                      </a:r>
                      <a:r>
                        <a:rPr lang="es-ES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desde</a:t>
                      </a:r>
                      <a:r>
                        <a:rPr lang="es-ES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cualquier lugar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45750" marB="457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14" name="Google Shape;714;p94"/>
          <p:cNvSpPr txBox="1"/>
          <p:nvPr/>
        </p:nvSpPr>
        <p:spPr>
          <a:xfrm>
            <a:off x="6958925" y="914400"/>
            <a:ext cx="5550600" cy="5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PITCH - Reformulado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Nuestro sistema de permisos de seguridad CSWWP es ideal para prevencionistas y encargados de obras que necesitan realizar un seguimiento de qué tipo de trabajo se está realizando en la obra en tiempo real y qué medidas de seguridad se adoptaron dado que es un sistema de permisos de seguridad que crea, rastrea y audita el trabajo de prevención de forma online en tiempo real.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5"/>
          <p:cNvSpPr txBox="1"/>
          <p:nvPr/>
        </p:nvSpPr>
        <p:spPr>
          <a:xfrm>
            <a:off x="909825" y="228400"/>
            <a:ext cx="98094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Presentación</a:t>
            </a:r>
            <a:endParaRPr sz="2600" b="1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720" name="Google Shape;720;p95"/>
          <p:cNvGraphicFramePr/>
          <p:nvPr/>
        </p:nvGraphicFramePr>
        <p:xfrm>
          <a:off x="914396" y="914397"/>
          <a:ext cx="11595100" cy="5734050"/>
        </p:xfrm>
        <a:graphic>
          <a:graphicData uri="http://schemas.openxmlformats.org/drawingml/2006/table">
            <a:tbl>
              <a:tblPr>
                <a:noFill/>
                <a:tableStyleId>{017CD719-03AD-46AC-A6DB-DFE20BC2CA76}</a:tableStyleId>
              </a:tblPr>
              <a:tblGrid>
                <a:gridCol w="579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927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>
                          <a:solidFill>
                            <a:schemeClr val="dk1"/>
                          </a:solidFill>
                        </a:rPr>
                        <a:t>¡A dibujar!</a:t>
                      </a:r>
                      <a:r>
                        <a:rPr lang="es-ES" sz="1200">
                          <a:solidFill>
                            <a:schemeClr val="dk1"/>
                          </a:solidFill>
                        </a:rPr>
                        <a:t> Visualiza tu solución.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134225" marR="134225" marT="134425" marB="134425"/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PITCH - Reformulado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134225" marR="134225" marT="134425" marB="134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reactivida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Personalizado</PresentationFormat>
  <Paragraphs>54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Calibri</vt:lpstr>
      <vt:lpstr>Roboto Black</vt:lpstr>
      <vt:lpstr>Montserrat</vt:lpstr>
      <vt:lpstr>Montserrat ExtraBold</vt:lpstr>
      <vt:lpstr>Arial</vt:lpstr>
      <vt:lpstr>Roboto</vt:lpstr>
      <vt:lpstr>Roboto Slab</vt:lpstr>
      <vt:lpstr>creactividad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Marcelo Carretto</cp:lastModifiedBy>
  <cp:revision>1</cp:revision>
  <dcterms:modified xsi:type="dcterms:W3CDTF">2024-06-06T09:24:22Z</dcterms:modified>
</cp:coreProperties>
</file>