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Raleway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02d9229b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02d9229b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2d9229ba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02d9229ba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2d9229ba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2d9229ba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2e29893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02e29893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2d9229ba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02d9229ba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02d9229ba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02d9229ba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02d9a7155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02d9a7155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02d9a7155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02d9a7155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02d9a7155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02d9a7155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f7768938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f7768938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f7768938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f7768938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b948b54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b948b54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f7768938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f7768938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f77d0cf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ff77d0cf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f77d0cf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f77d0cf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2e298937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02e298937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ff77d0cf6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ff77d0cf6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1203500" y="1334275"/>
            <a:ext cx="76020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22"/>
              <a:t>CONVENIO DE BASILEA SOBRE EL CONTROL DE LOS MOVIMIENTOS TRANSFRONTERIZOS DE LOS DESECHOS PELIGROSOS Y SU ELIMINACIÓN</a:t>
            </a:r>
            <a:endParaRPr sz="2322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7952" y="46023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Santiago Descalzi, Victoria Echeverry - GIRSU 2024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274" y="2760912"/>
            <a:ext cx="2901464" cy="16646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452675" y="395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Cooperación internacional, acuerdos y responsabilidades</a:t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258976" y="1716350"/>
            <a:ext cx="2687700" cy="120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Proporcionar información cuando se solicite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3132876" y="1716350"/>
            <a:ext cx="2687700" cy="120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Cooperar en la vigilancia de los efectos del manejo de desechos peligrosos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5993325" y="1716350"/>
            <a:ext cx="2831400" cy="120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Cooperar en desarrollo y transferencia de tecnologías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252250" y="3067350"/>
            <a:ext cx="2687700" cy="120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Elaboración de directrices técnicas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3126150" y="3067300"/>
            <a:ext cx="2687700" cy="120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Posibilidad de acuerdos puntuales, sin perjuicio de las condiciones del Convenio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5993325" y="3067300"/>
            <a:ext cx="2851500" cy="1243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Cooperar en elaboración de protocolo de responsabilidades e indemnizaciones de movimientos transfronterizos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657025" y="549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Transmisión de información</a:t>
            </a:r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877425" y="1307425"/>
            <a:ext cx="7003500" cy="30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Informar en caso de accidente</a:t>
            </a:r>
            <a:endParaRPr sz="15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877425" y="1715688"/>
            <a:ext cx="7003500" cy="34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Informar cambios normativos, estructurales, decisiones sobre la gestión de movimientos</a:t>
            </a:r>
            <a:endParaRPr sz="15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2497775" y="2382150"/>
            <a:ext cx="4251300" cy="1102200"/>
          </a:xfrm>
          <a:prstGeom prst="frame">
            <a:avLst>
              <a:gd name="adj1" fmla="val 125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Lato"/>
                <a:ea typeface="Lato"/>
                <a:cs typeface="Lato"/>
                <a:sym typeface="Lato"/>
              </a:rPr>
              <a:t>Informe anual ante la Conferencia de las partes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6749075" y="2751400"/>
            <a:ext cx="721800" cy="34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7589950" y="2533050"/>
            <a:ext cx="1274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Autoridades Competentes y Punto de contacto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3"/>
          <p:cNvSpPr/>
          <p:nvPr/>
        </p:nvSpPr>
        <p:spPr>
          <a:xfrm rot="-10798529">
            <a:off x="1796675" y="2754250"/>
            <a:ext cx="701100" cy="34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279650" y="2382150"/>
            <a:ext cx="16650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Trazabilidad de movimientos transfronterizos: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3600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</a:pPr>
            <a:r>
              <a:rPr lang="es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Cantidad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3600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</a:pPr>
            <a:r>
              <a:rPr lang="es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Categoría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3600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</a:pPr>
            <a:r>
              <a:rPr lang="es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Eliminación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23"/>
          <p:cNvSpPr/>
          <p:nvPr/>
        </p:nvSpPr>
        <p:spPr>
          <a:xfrm rot="5402015">
            <a:off x="2547982" y="3569712"/>
            <a:ext cx="511800" cy="34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2171750" y="3895950"/>
            <a:ext cx="1421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Accidentes ocurridos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3"/>
          <p:cNvSpPr/>
          <p:nvPr/>
        </p:nvSpPr>
        <p:spPr>
          <a:xfrm rot="5402015">
            <a:off x="4367532" y="3569712"/>
            <a:ext cx="511800" cy="34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4010975" y="3895950"/>
            <a:ext cx="16650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Estadísticas calificadas sobre efectos a la salud humana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3"/>
          <p:cNvSpPr/>
          <p:nvPr/>
        </p:nvSpPr>
        <p:spPr>
          <a:xfrm rot="5402015">
            <a:off x="6187082" y="3569712"/>
            <a:ext cx="511800" cy="34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6093800" y="3895950"/>
            <a:ext cx="1184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Acuerdos bilaterales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672200" y="5665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Aspectos financieros y conferencia de partes </a:t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581526" y="1425175"/>
            <a:ext cx="2463600" cy="909900"/>
          </a:xfrm>
          <a:prstGeom prst="flowChartAlternateProcess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Establecer centros regionales de tecnología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3452364" y="1425175"/>
            <a:ext cx="2463600" cy="909900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Propone establecer fondo de emergencia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6223552" y="1425175"/>
            <a:ext cx="2463600" cy="909900"/>
          </a:xfrm>
          <a:prstGeom prst="flowChartAlternateProcess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Efectuar conferencias de partes con determinada frecuencia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581526" y="2692776"/>
            <a:ext cx="2463600" cy="909900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Reglamento interno financiero se adoptará por consenso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3386762" y="2692776"/>
            <a:ext cx="2463600" cy="909900"/>
          </a:xfrm>
          <a:prstGeom prst="flowChartAlternateProcess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Participación de organismos externos si son autorizados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191999" y="2692776"/>
            <a:ext cx="2463600" cy="909900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Evaluación de eficacia del Convenio (cada 6 años)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736100" y="3673925"/>
            <a:ext cx="7440300" cy="12681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Apoyo de una Secretaría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540"/>
            <a:ext cx="9144000" cy="488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727650" y="567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Enmiendas al convenio y anexos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539375" y="1507875"/>
            <a:ext cx="7039500" cy="27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" sz="1700"/>
              <a:t>Cualquier parte puede proponer enmiendas y serán tratadas en la conferencia de partes.</a:t>
            </a:r>
            <a:endParaRPr sz="1700"/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" sz="1700"/>
              <a:t>En caso de no lograr consenso, son necesarias tres cuartas partes a favor.</a:t>
            </a:r>
            <a:endParaRPr sz="1700"/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" sz="1700"/>
              <a:t>Todas las consideraciones en cuanto a referencias, aplicabilidad y enmiendas a los anexos del convenio, se tratarán de igual manera que el mismo convenio.</a:t>
            </a:r>
            <a:endParaRPr sz="1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/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 l="12928" t="13564" r="12209" b="13745"/>
          <a:stretch/>
        </p:blipFill>
        <p:spPr>
          <a:xfrm>
            <a:off x="7578875" y="2207975"/>
            <a:ext cx="752550" cy="7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662800" y="57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Verificación y solución de controversias</a:t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1892525" y="1366688"/>
            <a:ext cx="4888500" cy="108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 partes podrán informar sobre sospechas de violaciones al convenio por otras partes.</a:t>
            </a:r>
            <a:endParaRPr sz="17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3031000" y="2790513"/>
            <a:ext cx="3280200" cy="203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Ante controversias sobre interpretación del convenio que no se puedan resolver, esta se someterá a la corte internacional de justicia o a un arbitraje</a:t>
            </a:r>
            <a:endParaRPr sz="17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9125" y="2922425"/>
            <a:ext cx="2362975" cy="140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875" y="2922425"/>
            <a:ext cx="2500210" cy="14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729450" y="583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Derecho de voto</a:t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276825" y="1351475"/>
            <a:ext cx="2978532" cy="1590408"/>
          </a:xfrm>
          <a:prstGeom prst="irregularSeal2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voto por parte (Estado)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727650" y="30849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Entrada en vigor del Convenio</a:t>
            </a:r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542900" y="3838150"/>
            <a:ext cx="71475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90 días luego de depositada la confirmación formal</a:t>
            </a:r>
            <a:endParaRPr sz="1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650725" y="5707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Reservas y Declaraciones </a:t>
            </a:r>
            <a:endParaRPr/>
          </a:p>
        </p:txBody>
      </p:sp>
      <p:sp>
        <p:nvSpPr>
          <p:cNvPr id="238" name="Google Shape;238;p29"/>
          <p:cNvSpPr txBox="1"/>
          <p:nvPr/>
        </p:nvSpPr>
        <p:spPr>
          <a:xfrm>
            <a:off x="650725" y="1555075"/>
            <a:ext cx="7147500" cy="3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hay excepciones al presente Convenio</a:t>
            </a:r>
            <a:endParaRPr sz="1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650725" y="21664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Denuncia</a:t>
            </a:r>
            <a:endParaRPr/>
          </a:p>
        </p:txBody>
      </p:sp>
      <p:sp>
        <p:nvSpPr>
          <p:cNvPr id="240" name="Google Shape;240;p29"/>
          <p:cNvSpPr txBox="1"/>
          <p:nvPr/>
        </p:nvSpPr>
        <p:spPr>
          <a:xfrm>
            <a:off x="650725" y="2701675"/>
            <a:ext cx="7147500" cy="6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Una parte puede denunciar el Convenio mediante notificación escrita al Depositario, en cualquier momento luego de tres años de entrada en vigor</a:t>
            </a:r>
            <a:endParaRPr sz="1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650725" y="34604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Depositario</a:t>
            </a:r>
            <a:endParaRPr/>
          </a:p>
        </p:txBody>
      </p:sp>
      <p:sp>
        <p:nvSpPr>
          <p:cNvPr id="242" name="Google Shape;242;p29"/>
          <p:cNvSpPr txBox="1"/>
          <p:nvPr/>
        </p:nvSpPr>
        <p:spPr>
          <a:xfrm>
            <a:off x="650725" y="4094375"/>
            <a:ext cx="7147500" cy="3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Secretario General de las Naciones Unidas</a:t>
            </a:r>
            <a:endParaRPr sz="1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/>
        </p:nvSpPr>
        <p:spPr>
          <a:xfrm>
            <a:off x="4092000" y="521525"/>
            <a:ext cx="9600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FIN</a:t>
            </a:r>
            <a:endParaRPr sz="37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850" y="1339200"/>
            <a:ext cx="6662292" cy="355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49075" y="5609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Responsabilidades del Estado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275525" y="1435150"/>
            <a:ext cx="2537400" cy="1056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Manejo de los desechos compatible con la protección de la salud humana y el medio ambiente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2965250" y="1435150"/>
            <a:ext cx="2537400" cy="1056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Velar por que el generador cumpla sus funciones con respecto a la eliminación de los desechos.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5708550" y="1435150"/>
            <a:ext cx="2537400" cy="1056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Derecho de prohibir la entrada o eliminación de desechos peligrosos y otros ajenos a su territorio.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1618800" y="2727175"/>
            <a:ext cx="2537400" cy="1130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Movimientos transfronterizos a efectuarse cuando no sean peligrosos para la salud humana y medio ambiente.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4296450" y="2727175"/>
            <a:ext cx="2537400" cy="1130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Desarrollar y aplicar tecnologías ambientalmente racionales que generen escasos desechos.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727650" y="6020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Alcance del Convenio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987350" y="1354100"/>
            <a:ext cx="2250300" cy="2710200"/>
          </a:xfrm>
          <a:prstGeom prst="verticalScroll">
            <a:avLst>
              <a:gd name="adj" fmla="val 125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Desecho peligroso:</a:t>
            </a:r>
            <a:endParaRPr b="1" u="sng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Enumerado en el Anexo I y/o considerado peligroso por la legislación interna del Estado involucrado</a:t>
            </a:r>
            <a:r>
              <a:rPr lang="es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u="sng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3446850" y="1354100"/>
            <a:ext cx="2250300" cy="2710200"/>
          </a:xfrm>
          <a:prstGeom prst="verticalScroll">
            <a:avLst>
              <a:gd name="adj" fmla="val 125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“Otros desechos”:</a:t>
            </a:r>
            <a:endParaRPr b="1" u="sng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Enumerado en el Anexo II y que sea objeto de movimientos transfronterizos.</a:t>
            </a:r>
            <a:endParaRPr u="sng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5" title="Archivo:Radioactive.svg - Wikipedia, la enciclopedia lib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050" y="1748925"/>
            <a:ext cx="1202714" cy="1046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6326050" y="3249125"/>
            <a:ext cx="25884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Desechos radioactivos y de buques fuera del alcance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" name="Google Shape;108;p15" title="Archivo:Sasemar BS32.jpg - Wikipedia, la enciclopedia lib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150" y="1792861"/>
            <a:ext cx="1440225" cy="9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title="Fotos cápsulas verdes libres de regalías | Pxfue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8450" y="4156150"/>
            <a:ext cx="1290975" cy="86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title="Archivo:ClassifiedHomeTrashForAidTheRecycleProcessWithNumbersAdded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8686" y="4108388"/>
            <a:ext cx="1106627" cy="95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727650" y="5609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Definiciones Nacionales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649075" y="1791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s" sz="1700"/>
              <a:t>Enviar a la Secretarìa de Convenio información de los desechos considerados como peligrosos según la legislación nacional, dentro de los seis meses posterior a ser parte del Convenio.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s" sz="1700"/>
              <a:t>La Secretaría comunicará lo anterior a todas las partes, y las mismas deben poner a disposición esta información para sus exportadores.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56875" y="5747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Obligaciones Generales</a:t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4512050" y="1928800"/>
            <a:ext cx="3833514" cy="2192886"/>
          </a:xfrm>
          <a:prstGeom prst="irregularSeal2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 consentimientos para importaciones deben ser por escrito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806800" y="1731775"/>
            <a:ext cx="2798400" cy="1356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 partes que prohiban la importación de desechos deben comunicarlo a las otras partes.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806800" y="3409875"/>
            <a:ext cx="2798400" cy="1228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Prohibida la exportación a partes que hayan prohibido la importación.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591675" y="5609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Medidas de las Partes 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608500" y="1410725"/>
            <a:ext cx="7003500" cy="30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Reducir al mínimo la generación de desechos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608500" y="1802525"/>
            <a:ext cx="7003500" cy="34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Instalaciones adecuadas para la eliminación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608500" y="2275713"/>
            <a:ext cx="7003500" cy="30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Manejo seguro de los desechos, mediante personas autorizadas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91675" y="2709438"/>
            <a:ext cx="7003500" cy="34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Reducir el movimiento transfronterizo al mínimo compatible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591675" y="3186650"/>
            <a:ext cx="7003500" cy="30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Considerar al tráfico ilícito como delictivo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591675" y="3593600"/>
            <a:ext cx="7003500" cy="34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Reducir el movimiento transfronterizo al mínimo compatible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08500" y="4044050"/>
            <a:ext cx="7003500" cy="30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permitir exportar/ importar a los estados que no sean parte del Convenio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591675" y="4477750"/>
            <a:ext cx="7003500" cy="34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Adecuado etiquetado y embalaje de desechos transfronterizos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727650" y="5609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Movimiento transfronterizo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04400" y="3597750"/>
            <a:ext cx="8335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440"/>
              <a:t>CADA PARTE DESIGNARÁ AUTORIDADES COMPETENTES Y UN PUNTO DE CONTACTO</a:t>
            </a:r>
            <a:endParaRPr sz="1440"/>
          </a:p>
        </p:txBody>
      </p:sp>
      <p:sp>
        <p:nvSpPr>
          <p:cNvPr id="144" name="Google Shape;144;p19"/>
          <p:cNvSpPr/>
          <p:nvPr/>
        </p:nvSpPr>
        <p:spPr>
          <a:xfrm>
            <a:off x="852725" y="1731775"/>
            <a:ext cx="2212800" cy="1230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Cuando el Estado de exportación no tiene capacidad técnica de eliminación de un desecho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3240775" y="1731775"/>
            <a:ext cx="2212800" cy="1230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Desechos que actúen como materia prima para el estado de importación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5628825" y="1731775"/>
            <a:ext cx="2212800" cy="1230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Otros criterios decididos conformes a los objetivos del convenio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585" y="0"/>
            <a:ext cx="7092490" cy="53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727650" y="5609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Obligación de Re-importar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727650" y="1256825"/>
            <a:ext cx="76887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700"/>
              <a:t>Cuando no se pueda efectuar en condiciones un movimiento transfronterizo, los desechos serán devueltos al exportador. </a:t>
            </a:r>
            <a:endParaRPr sz="1700"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669150" y="21117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Tráfico ilícito 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727650" y="2646950"/>
            <a:ext cx="3987300" cy="181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Será considerado los movimientos que no cuenten con: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899999" lvl="0" indent="-33654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Notificación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899999" lvl="0" indent="-33654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Consentimiento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899999" lvl="0" indent="-33654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Eliminación adecuada</a:t>
            </a:r>
            <a:endParaRPr sz="15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5237250" y="2646950"/>
            <a:ext cx="3179100" cy="181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deberá: 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Devolver al exportador 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 partes cooperarán para eliminar de un modo adecuado</a:t>
            </a:r>
            <a:endParaRPr sz="15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On-screen Show (16:9)</PresentationFormat>
  <Paragraphs>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Lato</vt:lpstr>
      <vt:lpstr>Arial</vt:lpstr>
      <vt:lpstr>Raleway</vt:lpstr>
      <vt:lpstr>Streamline</vt:lpstr>
      <vt:lpstr>CONVENIO DE BASILEA SOBRE EL CONTROL DE LOS MOVIMIENTOS TRANSFRONTERIZOS DE LOS DESECHOS PELIGROSOS Y SU ELIMINACIÓN</vt:lpstr>
      <vt:lpstr>Responsabilidades del Estado</vt:lpstr>
      <vt:lpstr>Alcance del Convenio</vt:lpstr>
      <vt:lpstr>Definiciones Nacionales </vt:lpstr>
      <vt:lpstr>Obligaciones Generales</vt:lpstr>
      <vt:lpstr>Medidas de las Partes </vt:lpstr>
      <vt:lpstr>Movimiento transfronterizo</vt:lpstr>
      <vt:lpstr>PowerPoint Presentation</vt:lpstr>
      <vt:lpstr>Obligación de Re-importar</vt:lpstr>
      <vt:lpstr>Cooperación internacional, acuerdos y responsabilidades</vt:lpstr>
      <vt:lpstr>Transmisión de información</vt:lpstr>
      <vt:lpstr>Aspectos financieros y conferencia de partes </vt:lpstr>
      <vt:lpstr>PowerPoint Presentation</vt:lpstr>
      <vt:lpstr>Enmiendas al convenio y anexos </vt:lpstr>
      <vt:lpstr>Verificación y solución de controversias</vt:lpstr>
      <vt:lpstr>Derecho de voto</vt:lpstr>
      <vt:lpstr>Reservas y Declaraciones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CONVENIO DE BASILEA SOBRE EL CONTROL DE LOS MOVIMIENTOS TRANSFRONTERIZOS DE LOS DESECHOS PELIGROSOS Y SU ELIMINACIÓN</dc:title>
  <dc:creator>Carolina Ramírez</dc:creator>
  <cp:lastModifiedBy>Carolina Ramírez</cp:lastModifiedBy>
  <cp:revision>1</cp:revision>
  <dcterms:modified xsi:type="dcterms:W3CDTF">2024-05-15T21:07:17Z</dcterms:modified>
</cp:coreProperties>
</file>