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comments/comment4.xml" ContentType="application/vnd.openxmlformats-officedocument.presentationml.comment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a francia" initials="" lastIdx="2" clrIdx="0"/>
  <p:cmAuthor id="1" name="Marcia Fleita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5-14T23:57:58.423" idx="1">
    <p:pos x="196" y="1087"/>
    <p:text>Cooperacion entre partes
Creación de capacidad y asistencia técnica, y transferencia de tecnología actualizadas, para facilitar el cumplimiento del convenio de todas las partes. (Art.14)
Intercambio de información científica, técnica, económica y jurídica, incluida la epidemiológica, relativa al mercurio y sus compuestos, así como información de alternativas viables a los compuestos, procesos de fabricación o actividades que emitan o liberan mercurio o compuestos de mercurio. (Art.17)
ESTO LO SAQUE DE UNA DIAPOSITIVA QUE ESTABA INDIVIDUALMENTE, ME PARECE QUE SE PUEDE MENCIONAR ACA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5-14T23:54:58.650" idx="2">
    <p:pos x="196" y="725"/>
    <p:text>esto me parece super importante, en el articulo 21 dice:  Cada Parte incluirá en sus informes la información solicitada con 
arreglo a los artículos 3, 5, 7, 8 y 9 del presente Convenio.</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4-05-15T01:04:22.038" idx="1">
    <p:pos x="196" y="841"/>
    <p:text>En la presentación oral resaltar la importancia de este aspecto como gestor del Convenio, y por la gravedad de las consecuencias</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4-05-15T01:09:38.460" idx="2">
    <p:pos x="196" y="589"/>
    <p:text>Esto resume la anterior diapo 17:
La primera reunión se celebraría a un año de la entrada en vigor del decreto, donde definirá su reglamento interno y financiero. Luego de forma periódica con una frecuencia definida por la Conferencia. 
Se celebrarán reuniones extraordinarias cuando la conferencia lo considere necesario, o cuando una parte lo solicite y al menos un tercio de las partes lo apoye. 
Todo Estado, organismo o Institución interesada podrá estar presente en la Conferencia en calidad de observador cuando haya realizado la solicitud, y cuando no existan más de un tercio de las Partes que hayan manifestado su posición.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f7f0b285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ff7f0b285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02d735f459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02d735f45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ff7f0b285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ff7f0b285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2d735f459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02d735f45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029f7f981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029f7f981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rgbClr val="595959"/>
              </a:solidFill>
            </a:endParaRPr>
          </a:p>
          <a:p>
            <a:pPr marL="0" lvl="0" indent="0" algn="l" rtl="0">
              <a:lnSpc>
                <a:spcPct val="115000"/>
              </a:lnSpc>
              <a:spcBef>
                <a:spcPts val="1000"/>
              </a:spcBef>
              <a:spcAft>
                <a:spcPts val="0"/>
              </a:spcAft>
              <a:buNone/>
            </a:pPr>
            <a:r>
              <a:rPr lang="es" sz="1200" b="1">
                <a:solidFill>
                  <a:srgbClr val="595959"/>
                </a:solidFill>
              </a:rPr>
              <a:t>Secretaría</a:t>
            </a:r>
            <a:r>
              <a:rPr lang="es" sz="1200">
                <a:solidFill>
                  <a:srgbClr val="595959"/>
                </a:solidFill>
              </a:rPr>
              <a:t>:la función de la secretaría será ejecutada por el Director Ejecutivo del PNUMA, salvo que la conferencia decida por otro organismo con una mayoría de tres cuartos de las Partes presentes. </a:t>
            </a:r>
            <a:endParaRPr sz="1200">
              <a:solidFill>
                <a:srgbClr val="595959"/>
              </a:solidFill>
            </a:endParaRPr>
          </a:p>
          <a:p>
            <a:pPr marL="457200" lvl="0" indent="-304800" algn="l" rtl="0">
              <a:lnSpc>
                <a:spcPct val="115000"/>
              </a:lnSpc>
              <a:spcBef>
                <a:spcPts val="1000"/>
              </a:spcBef>
              <a:spcAft>
                <a:spcPts val="0"/>
              </a:spcAft>
              <a:buClr>
                <a:srgbClr val="595959"/>
              </a:buClr>
              <a:buSzPts val="1200"/>
              <a:buChar char="-"/>
            </a:pPr>
            <a:r>
              <a:rPr lang="es" sz="1200">
                <a:solidFill>
                  <a:srgbClr val="595959"/>
                </a:solidFill>
              </a:rPr>
              <a:t>Organizará las reuniones de la Conferencia de las Partes</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s" sz="1200">
                <a:solidFill>
                  <a:srgbClr val="595959"/>
                </a:solidFill>
              </a:rPr>
              <a:t>Coordinará su trabajo con organismos internacionales, y en especial con otros convenios sobre productos químicos y desechos, fomentando la cooperación mutua.</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s" sz="1200">
                <a:solidFill>
                  <a:srgbClr val="595959"/>
                </a:solidFill>
              </a:rPr>
              <a:t>Facilitará la asistencia y el intercambio de información entre las Partes, así como la asistencia económica.</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s" sz="1200">
                <a:solidFill>
                  <a:srgbClr val="595959"/>
                </a:solidFill>
              </a:rPr>
              <a:t>Preparará y pondrá a disposición de las Partes informes periódicos.</a:t>
            </a:r>
            <a:endParaRPr sz="1200">
              <a:solidFill>
                <a:srgbClr val="595959"/>
              </a:solidFill>
            </a:endParaRPr>
          </a:p>
          <a:p>
            <a:pPr marL="0" lvl="0" indent="0" algn="l" rtl="0">
              <a:lnSpc>
                <a:spcPct val="115000"/>
              </a:lnSpc>
              <a:spcBef>
                <a:spcPts val="1200"/>
              </a:spcBef>
              <a:spcAft>
                <a:spcPts val="0"/>
              </a:spcAft>
              <a:buNone/>
            </a:pPr>
            <a:r>
              <a:rPr lang="es" sz="1200" b="1">
                <a:solidFill>
                  <a:srgbClr val="595959"/>
                </a:solidFill>
              </a:rPr>
              <a:t>Comité:</a:t>
            </a:r>
            <a:r>
              <a:rPr lang="es" sz="1200">
                <a:solidFill>
                  <a:srgbClr val="595959"/>
                </a:solidFill>
              </a:rPr>
              <a:t> Formado por 15 miembros elegidos por la Conferencia de las Partes, tiene como objetivo promover la aplicación y examinar el cumplimiento del convenio, considerando las capacidades y circunstancias nacionales de cada Parte. </a:t>
            </a:r>
            <a:endParaRPr sz="1200">
              <a:solidFill>
                <a:srgbClr val="595959"/>
              </a:solidFill>
            </a:endParaRPr>
          </a:p>
          <a:p>
            <a:pPr marL="0" lvl="0" indent="0" algn="l" rtl="0">
              <a:lnSpc>
                <a:spcPct val="115000"/>
              </a:lnSpc>
              <a:spcBef>
                <a:spcPts val="1000"/>
              </a:spcBef>
              <a:spcAft>
                <a:spcPts val="0"/>
              </a:spcAft>
              <a:buNone/>
            </a:pPr>
            <a:r>
              <a:rPr lang="es" sz="1200">
                <a:solidFill>
                  <a:srgbClr val="595959"/>
                </a:solidFill>
              </a:rPr>
              <a:t>Actuará como subsidiario de la Conferencia, realizando recomendaciones que conduzcan a aplicar y dar cumplimiento al Convenio.</a:t>
            </a:r>
            <a:endParaRPr sz="1200">
              <a:solidFill>
                <a:srgbClr val="595959"/>
              </a:solidFill>
            </a:endParaRPr>
          </a:p>
          <a:p>
            <a:pPr marL="0" lvl="0" indent="0" algn="l" rtl="0">
              <a:lnSpc>
                <a:spcPct val="115000"/>
              </a:lnSpc>
              <a:spcBef>
                <a:spcPts val="1200"/>
              </a:spcBef>
              <a:spcAft>
                <a:spcPts val="1000"/>
              </a:spcAft>
              <a:buClr>
                <a:schemeClr val="dk1"/>
              </a:buClr>
              <a:buSzPts val="1100"/>
              <a:buFont typeface="Arial"/>
              <a:buNone/>
            </a:pPr>
            <a:r>
              <a:rPr lang="es" sz="1200" b="1">
                <a:solidFill>
                  <a:srgbClr val="595959"/>
                </a:solidFill>
              </a:rPr>
              <a:t>Depositario:</a:t>
            </a:r>
            <a:r>
              <a:rPr lang="es" sz="1200">
                <a:solidFill>
                  <a:srgbClr val="595959"/>
                </a:solidFill>
              </a:rPr>
              <a:t>R</a:t>
            </a:r>
            <a:r>
              <a:rPr lang="es">
                <a:solidFill>
                  <a:srgbClr val="595959"/>
                </a:solidFill>
              </a:rPr>
              <a:t>ecibe las notificaciones de implementación de los instrumentos de ratificación, aceptación, aprobación o adhesión de las Partes, tanto por el convenio como por las enmiendas aprobadas. Comunica a todas las Partes las enmiendas aprobadas. Gestiona las denuncias al convenio. </a:t>
            </a:r>
            <a:endParaRPr sz="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29f7f981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029f7f981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90a01ee7f627aa7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90a01ee7f627aa7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ff87fd6f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ff87fd6f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029f7f981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029f7f981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29f7f981a_1_1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29f7f981a_1_1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29f7f981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029f7f98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029f7f981a_1_1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029f7f981a_1_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2d735f45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2d735f45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02cd0f47e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02cd0f47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02bf1b45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02bf1b45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2d735f45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2d735f45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02d735f45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02d735f45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0C57D3"/>
              </a:buClr>
              <a:buSzPts val="2800"/>
              <a:buFont typeface="Calibri"/>
              <a:buNone/>
              <a:defRPr>
                <a:solidFill>
                  <a:srgbClr val="0C57D3"/>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
            <a:ext cx="914400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7928030" y="4032547"/>
            <a:ext cx="967776" cy="948825"/>
          </a:xfrm>
          <a:prstGeom prst="rect">
            <a:avLst/>
          </a:prstGeom>
          <a:noFill/>
          <a:ln>
            <a:noFill/>
          </a:ln>
        </p:spPr>
      </p:pic>
      <p:sp>
        <p:nvSpPr>
          <p:cNvPr id="56" name="Google Shape;56;p13"/>
          <p:cNvSpPr txBox="1"/>
          <p:nvPr/>
        </p:nvSpPr>
        <p:spPr>
          <a:xfrm>
            <a:off x="1978341" y="4032551"/>
            <a:ext cx="5187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800">
                <a:solidFill>
                  <a:schemeClr val="lt1"/>
                </a:solidFill>
              </a:rPr>
              <a:t>Marcia Fleitas, Gabriela Dupuy, Claudia Francia</a:t>
            </a:r>
            <a:endParaRPr sz="1800">
              <a:solidFill>
                <a:schemeClr val="lt1"/>
              </a:solidFill>
            </a:endParaRPr>
          </a:p>
          <a:p>
            <a:pPr marL="0" lvl="0" indent="0" algn="ctr" rtl="0">
              <a:spcBef>
                <a:spcPts val="0"/>
              </a:spcBef>
              <a:spcAft>
                <a:spcPts val="0"/>
              </a:spcAft>
              <a:buNone/>
            </a:pPr>
            <a:r>
              <a:rPr lang="es" sz="1800">
                <a:solidFill>
                  <a:schemeClr val="lt1"/>
                </a:solidFill>
              </a:rPr>
              <a:t>GIRSU, FIng 2024</a:t>
            </a:r>
            <a:endParaRPr sz="1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217300" y="363850"/>
            <a:ext cx="4693500" cy="585300"/>
          </a:xfrm>
          <a:prstGeom prst="rect">
            <a:avLst/>
          </a:prstGeom>
        </p:spPr>
        <p:txBody>
          <a:bodyPr spcFirstLastPara="1" wrap="square" lIns="91425" tIns="91425" rIns="91425" bIns="91425" anchor="t" anchorCtr="0">
            <a:normAutofit fontScale="90000"/>
          </a:bodyPr>
          <a:lstStyle/>
          <a:p>
            <a:pPr marL="0" marR="0" lvl="0" indent="0" algn="l" rtl="0">
              <a:lnSpc>
                <a:spcPct val="115000"/>
              </a:lnSpc>
              <a:spcBef>
                <a:spcPts val="0"/>
              </a:spcBef>
              <a:spcAft>
                <a:spcPts val="0"/>
              </a:spcAft>
              <a:buNone/>
            </a:pPr>
            <a:r>
              <a:rPr lang="es"/>
              <a:t>Artículo  8 Emisiones</a:t>
            </a:r>
            <a:endParaRPr sz="1600">
              <a:solidFill>
                <a:schemeClr val="dk2"/>
              </a:solidFill>
              <a:latin typeface="Arial"/>
              <a:ea typeface="Arial"/>
              <a:cs typeface="Arial"/>
              <a:sym typeface="Arial"/>
            </a:endParaRPr>
          </a:p>
          <a:p>
            <a:pPr marL="457200" marR="0" lvl="0" indent="-332104" algn="just" rtl="0">
              <a:lnSpc>
                <a:spcPct val="115000"/>
              </a:lnSpc>
              <a:spcBef>
                <a:spcPts val="1200"/>
              </a:spcBef>
              <a:spcAft>
                <a:spcPts val="0"/>
              </a:spcAft>
              <a:buClr>
                <a:schemeClr val="dk2"/>
              </a:buClr>
              <a:buSzPct val="100000"/>
              <a:buChar char="●"/>
            </a:pPr>
            <a:r>
              <a:rPr lang="es" sz="1811" b="1">
                <a:solidFill>
                  <a:schemeClr val="dk2"/>
                </a:solidFill>
              </a:rPr>
              <a:t>Controlar </a:t>
            </a:r>
            <a:r>
              <a:rPr lang="es" sz="1811">
                <a:solidFill>
                  <a:schemeClr val="dk2"/>
                </a:solidFill>
              </a:rPr>
              <a:t>y cuando sea viable </a:t>
            </a:r>
            <a:r>
              <a:rPr lang="es" sz="1811" b="1">
                <a:solidFill>
                  <a:schemeClr val="dk2"/>
                </a:solidFill>
              </a:rPr>
              <a:t>reducir</a:t>
            </a:r>
            <a:r>
              <a:rPr lang="es" sz="1811">
                <a:solidFill>
                  <a:schemeClr val="dk2"/>
                </a:solidFill>
              </a:rPr>
              <a:t> las emisiones de mercurio y compuestos de mercurio. </a:t>
            </a:r>
            <a:endParaRPr sz="1811">
              <a:solidFill>
                <a:schemeClr val="dk2"/>
              </a:solidFill>
            </a:endParaRPr>
          </a:p>
          <a:p>
            <a:pPr marL="457200" marR="0" lvl="0" indent="-332104" algn="just" rtl="0">
              <a:lnSpc>
                <a:spcPct val="115000"/>
              </a:lnSpc>
              <a:spcBef>
                <a:spcPts val="0"/>
              </a:spcBef>
              <a:spcAft>
                <a:spcPts val="0"/>
              </a:spcAft>
              <a:buClr>
                <a:schemeClr val="dk2"/>
              </a:buClr>
              <a:buSzPct val="100000"/>
              <a:buChar char="●"/>
            </a:pPr>
            <a:r>
              <a:rPr lang="es" sz="1811" b="1">
                <a:solidFill>
                  <a:schemeClr val="dk2"/>
                </a:solidFill>
              </a:rPr>
              <a:t>Medidas</a:t>
            </a:r>
            <a:r>
              <a:rPr lang="es" sz="1811">
                <a:solidFill>
                  <a:schemeClr val="dk2"/>
                </a:solidFill>
              </a:rPr>
              <a:t> encaminadas a controlar las emisiones procedentes de las fuentes puntuales que entran dentro del anexo D.</a:t>
            </a:r>
            <a:r>
              <a:rPr lang="es" sz="1377">
                <a:solidFill>
                  <a:schemeClr val="dk2"/>
                </a:solidFill>
                <a:latin typeface="Arial"/>
                <a:ea typeface="Arial"/>
                <a:cs typeface="Arial"/>
                <a:sym typeface="Arial"/>
              </a:rPr>
              <a:t>    </a:t>
            </a:r>
            <a:endParaRPr sz="1377">
              <a:solidFill>
                <a:schemeClr val="dk2"/>
              </a:solidFill>
              <a:latin typeface="Arial"/>
              <a:ea typeface="Arial"/>
              <a:cs typeface="Arial"/>
              <a:sym typeface="Arial"/>
            </a:endParaRPr>
          </a:p>
        </p:txBody>
      </p:sp>
      <p:sp>
        <p:nvSpPr>
          <p:cNvPr id="165" name="Google Shape;165;p22"/>
          <p:cNvSpPr txBox="1">
            <a:spLocks noGrp="1"/>
          </p:cNvSpPr>
          <p:nvPr>
            <p:ph type="title"/>
          </p:nvPr>
        </p:nvSpPr>
        <p:spPr>
          <a:xfrm>
            <a:off x="217300" y="3195500"/>
            <a:ext cx="8520600" cy="585300"/>
          </a:xfrm>
          <a:prstGeom prst="rect">
            <a:avLst/>
          </a:prstGeom>
        </p:spPr>
        <p:txBody>
          <a:bodyPr spcFirstLastPara="1" wrap="square" lIns="91425" tIns="91425" rIns="91425" bIns="91425" anchor="t" anchorCtr="0">
            <a:normAutofit fontScale="90000"/>
          </a:bodyPr>
          <a:lstStyle/>
          <a:p>
            <a:pPr marL="0" marR="0" lvl="0" indent="0" algn="l" rtl="0">
              <a:lnSpc>
                <a:spcPct val="115000"/>
              </a:lnSpc>
              <a:spcBef>
                <a:spcPts val="0"/>
              </a:spcBef>
              <a:spcAft>
                <a:spcPts val="0"/>
              </a:spcAft>
              <a:buNone/>
            </a:pPr>
            <a:r>
              <a:rPr lang="es"/>
              <a:t>Artículo  9 Liberaciones</a:t>
            </a:r>
            <a:r>
              <a:rPr lang="es" sz="1800">
                <a:solidFill>
                  <a:schemeClr val="dk2"/>
                </a:solidFill>
                <a:latin typeface="Arial"/>
                <a:ea typeface="Arial"/>
                <a:cs typeface="Arial"/>
                <a:sym typeface="Arial"/>
              </a:rPr>
              <a:t>   </a:t>
            </a:r>
            <a:endParaRPr sz="1800">
              <a:solidFill>
                <a:schemeClr val="dk2"/>
              </a:solidFill>
              <a:latin typeface="Arial"/>
              <a:ea typeface="Arial"/>
              <a:cs typeface="Arial"/>
              <a:sym typeface="Arial"/>
            </a:endParaRPr>
          </a:p>
          <a:p>
            <a:pPr marL="0" lvl="0" indent="0" algn="just" rtl="0">
              <a:lnSpc>
                <a:spcPct val="115000"/>
              </a:lnSpc>
              <a:spcBef>
                <a:spcPts val="1200"/>
              </a:spcBef>
              <a:spcAft>
                <a:spcPts val="0"/>
              </a:spcAft>
              <a:buClr>
                <a:schemeClr val="dk1"/>
              </a:buClr>
              <a:buSzPct val="60736"/>
              <a:buFont typeface="Arial"/>
              <a:buNone/>
            </a:pPr>
            <a:r>
              <a:rPr lang="es" sz="1811" b="1">
                <a:solidFill>
                  <a:schemeClr val="dk2"/>
                </a:solidFill>
              </a:rPr>
              <a:t>Controlar</a:t>
            </a:r>
            <a:r>
              <a:rPr lang="es" sz="1811">
                <a:solidFill>
                  <a:schemeClr val="dk2"/>
                </a:solidFill>
              </a:rPr>
              <a:t> y cuando sea viable </a:t>
            </a:r>
            <a:r>
              <a:rPr lang="es" sz="1811" b="1">
                <a:solidFill>
                  <a:schemeClr val="dk2"/>
                </a:solidFill>
              </a:rPr>
              <a:t>reducir</a:t>
            </a:r>
            <a:r>
              <a:rPr lang="es" sz="1811">
                <a:solidFill>
                  <a:schemeClr val="dk2"/>
                </a:solidFill>
              </a:rPr>
              <a:t> las liberaciones de mercurio y compuestos de mercurio </a:t>
            </a:r>
            <a:r>
              <a:rPr lang="es" sz="1811" b="1">
                <a:solidFill>
                  <a:schemeClr val="dk2"/>
                </a:solidFill>
              </a:rPr>
              <a:t>al suelo y al agua</a:t>
            </a:r>
            <a:r>
              <a:rPr lang="es" sz="1811">
                <a:solidFill>
                  <a:schemeClr val="dk2"/>
                </a:solidFill>
              </a:rPr>
              <a:t> procedentes de las </a:t>
            </a:r>
            <a:r>
              <a:rPr lang="es" sz="1811" b="1">
                <a:solidFill>
                  <a:schemeClr val="dk2"/>
                </a:solidFill>
              </a:rPr>
              <a:t>fuentes puntuales pertinentes no consideradas</a:t>
            </a:r>
            <a:r>
              <a:rPr lang="es" sz="1811">
                <a:solidFill>
                  <a:schemeClr val="dk2"/>
                </a:solidFill>
              </a:rPr>
              <a:t> en otras disposiciones del presente Convenio.</a:t>
            </a:r>
            <a:r>
              <a:rPr lang="es" sz="1577">
                <a:solidFill>
                  <a:schemeClr val="dk2"/>
                </a:solidFill>
                <a:latin typeface="Arial"/>
                <a:ea typeface="Arial"/>
                <a:cs typeface="Arial"/>
                <a:sym typeface="Arial"/>
              </a:rPr>
              <a:t>    </a:t>
            </a:r>
            <a:endParaRPr sz="1577">
              <a:solidFill>
                <a:schemeClr val="dk2"/>
              </a:solidFill>
              <a:latin typeface="Arial"/>
              <a:ea typeface="Arial"/>
              <a:cs typeface="Arial"/>
              <a:sym typeface="Arial"/>
            </a:endParaRPr>
          </a:p>
          <a:p>
            <a:pPr marL="0" marR="0" lvl="0" indent="0" algn="l" rtl="0">
              <a:lnSpc>
                <a:spcPct val="115000"/>
              </a:lnSpc>
              <a:spcBef>
                <a:spcPts val="1200"/>
              </a:spcBef>
              <a:spcAft>
                <a:spcPts val="1200"/>
              </a:spcAft>
              <a:buNone/>
            </a:pPr>
            <a:endParaRPr sz="1800">
              <a:solidFill>
                <a:schemeClr val="dk2"/>
              </a:solidFill>
              <a:latin typeface="Arial"/>
              <a:ea typeface="Arial"/>
              <a:cs typeface="Arial"/>
              <a:sym typeface="Arial"/>
            </a:endParaRPr>
          </a:p>
        </p:txBody>
      </p:sp>
      <p:pic>
        <p:nvPicPr>
          <p:cNvPr id="166" name="Google Shape;166;p22"/>
          <p:cNvPicPr preferRelativeResize="0"/>
          <p:nvPr/>
        </p:nvPicPr>
        <p:blipFill rotWithShape="1">
          <a:blip r:embed="rId3">
            <a:alphaModFix/>
          </a:blip>
          <a:srcRect l="4720" t="5964" r="4847" b="11879"/>
          <a:stretch/>
        </p:blipFill>
        <p:spPr>
          <a:xfrm>
            <a:off x="5318025" y="727925"/>
            <a:ext cx="3419875" cy="2276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311700" y="364800"/>
            <a:ext cx="8609700" cy="1040400"/>
          </a:xfrm>
          <a:prstGeom prst="rect">
            <a:avLst/>
          </a:prstGeom>
        </p:spPr>
        <p:txBody>
          <a:bodyPr spcFirstLastPara="1" wrap="square" lIns="91425" tIns="91425" rIns="91425" bIns="91425" anchor="t" anchorCtr="0">
            <a:normAutofit fontScale="90000"/>
          </a:bodyPr>
          <a:lstStyle/>
          <a:p>
            <a:pPr marL="0" marR="0" lvl="0" indent="0" algn="l" rtl="0">
              <a:lnSpc>
                <a:spcPct val="115000"/>
              </a:lnSpc>
              <a:spcBef>
                <a:spcPts val="0"/>
              </a:spcBef>
              <a:spcAft>
                <a:spcPts val="0"/>
              </a:spcAft>
              <a:buNone/>
            </a:pPr>
            <a:r>
              <a:rPr lang="es"/>
              <a:t>Artículo  10 Almacenamiento provisional ambientalmente racional de mercurio, distinto del mercurio de desecho</a:t>
            </a:r>
            <a:r>
              <a:rPr lang="es" sz="1800">
                <a:solidFill>
                  <a:schemeClr val="dk2"/>
                </a:solidFill>
                <a:latin typeface="Arial"/>
                <a:ea typeface="Arial"/>
                <a:cs typeface="Arial"/>
                <a:sym typeface="Arial"/>
              </a:rPr>
              <a:t> </a:t>
            </a:r>
            <a:endParaRPr sz="1800">
              <a:solidFill>
                <a:schemeClr val="dk2"/>
              </a:solidFill>
              <a:latin typeface="Arial"/>
              <a:ea typeface="Arial"/>
              <a:cs typeface="Arial"/>
              <a:sym typeface="Arial"/>
            </a:endParaRPr>
          </a:p>
          <a:p>
            <a:pPr marL="0" marR="0" lvl="0" indent="0" algn="l" rtl="0">
              <a:lnSpc>
                <a:spcPct val="115000"/>
              </a:lnSpc>
              <a:spcBef>
                <a:spcPts val="1200"/>
              </a:spcBef>
              <a:spcAft>
                <a:spcPts val="1200"/>
              </a:spcAft>
              <a:buNone/>
            </a:pPr>
            <a:r>
              <a:rPr lang="es" sz="1800">
                <a:solidFill>
                  <a:schemeClr val="dk2"/>
                </a:solidFill>
              </a:rPr>
              <a:t>Se aplicará al almacenamiento provisional de mercurio y compuestos de mercurio definidos en el artículo 3   que no estén comprendidos en la definición de desechos de mercurio que figura en el artículo 11.</a:t>
            </a:r>
            <a:endParaRPr sz="1800">
              <a:solidFill>
                <a:schemeClr val="dk2"/>
              </a:solidFill>
            </a:endParaRPr>
          </a:p>
        </p:txBody>
      </p:sp>
      <p:sp>
        <p:nvSpPr>
          <p:cNvPr id="172" name="Google Shape;172;p23"/>
          <p:cNvSpPr txBox="1">
            <a:spLocks noGrp="1"/>
          </p:cNvSpPr>
          <p:nvPr>
            <p:ph type="body" idx="1"/>
          </p:nvPr>
        </p:nvSpPr>
        <p:spPr>
          <a:xfrm>
            <a:off x="311700" y="2490525"/>
            <a:ext cx="8520600" cy="246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2533">
                <a:solidFill>
                  <a:srgbClr val="0C57D3"/>
                </a:solidFill>
                <a:latin typeface="Calibri"/>
                <a:ea typeface="Calibri"/>
                <a:cs typeface="Calibri"/>
                <a:sym typeface="Calibri"/>
              </a:rPr>
              <a:t>Artículo 11 Desechos de mercurio</a:t>
            </a:r>
            <a:endParaRPr sz="1333"/>
          </a:p>
          <a:p>
            <a:pPr marL="0" lvl="0" indent="0" algn="just" rtl="0">
              <a:spcBef>
                <a:spcPts val="1200"/>
              </a:spcBef>
              <a:spcAft>
                <a:spcPts val="0"/>
              </a:spcAft>
              <a:buNone/>
            </a:pPr>
            <a:r>
              <a:rPr lang="es" sz="1500">
                <a:latin typeface="Calibri"/>
                <a:ea typeface="Calibri"/>
                <a:cs typeface="Calibri"/>
                <a:sym typeface="Calibri"/>
              </a:rPr>
              <a:t>Las definiciones pertinentes al convenio de Basilea sobre </a:t>
            </a:r>
            <a:r>
              <a:rPr lang="es" sz="1500" b="1">
                <a:latin typeface="Calibri"/>
                <a:ea typeface="Calibri"/>
                <a:cs typeface="Calibri"/>
                <a:sym typeface="Calibri"/>
              </a:rPr>
              <a:t>control de los movimientos transfronterizos</a:t>
            </a:r>
            <a:r>
              <a:rPr lang="es" sz="1500">
                <a:latin typeface="Calibri"/>
                <a:ea typeface="Calibri"/>
                <a:cs typeface="Calibri"/>
                <a:sym typeface="Calibri"/>
              </a:rPr>
              <a:t> de los desechos peligrosos </a:t>
            </a:r>
            <a:r>
              <a:rPr lang="es" sz="1500" b="1">
                <a:latin typeface="Calibri"/>
                <a:ea typeface="Calibri"/>
                <a:cs typeface="Calibri"/>
                <a:sym typeface="Calibri"/>
              </a:rPr>
              <a:t>y su eliminación </a:t>
            </a:r>
            <a:r>
              <a:rPr lang="es" sz="1500">
                <a:latin typeface="Calibri"/>
                <a:ea typeface="Calibri"/>
                <a:cs typeface="Calibri"/>
                <a:sym typeface="Calibri"/>
              </a:rPr>
              <a:t>se aplicarán a los desechos incluidos en el presente Convenio. </a:t>
            </a:r>
            <a:endParaRPr sz="1500">
              <a:latin typeface="Calibri"/>
              <a:ea typeface="Calibri"/>
              <a:cs typeface="Calibri"/>
              <a:sym typeface="Calibri"/>
            </a:endParaRPr>
          </a:p>
          <a:p>
            <a:pPr marL="0" lvl="0" indent="0" algn="just" rtl="0">
              <a:spcBef>
                <a:spcPts val="1200"/>
              </a:spcBef>
              <a:spcAft>
                <a:spcPts val="1200"/>
              </a:spcAft>
              <a:buNone/>
            </a:pPr>
            <a:r>
              <a:rPr lang="es" sz="1500">
                <a:latin typeface="Calibri"/>
                <a:ea typeface="Calibri"/>
                <a:cs typeface="Calibri"/>
                <a:sym typeface="Calibri"/>
              </a:rPr>
              <a:t>Se definen los desechos para este Convenio y cada Parte adoptará las medidas pertinentes descritas en este artículo.</a:t>
            </a:r>
            <a:endParaRPr sz="15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body" idx="1"/>
          </p:nvPr>
        </p:nvSpPr>
        <p:spPr>
          <a:xfrm>
            <a:off x="361650" y="363575"/>
            <a:ext cx="8420700" cy="207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2500">
                <a:solidFill>
                  <a:srgbClr val="0C57D3"/>
                </a:solidFill>
                <a:latin typeface="Calibri"/>
                <a:ea typeface="Calibri"/>
                <a:cs typeface="Calibri"/>
                <a:sym typeface="Calibri"/>
              </a:rPr>
              <a:t>Artículo 12 Sitios Contaminados</a:t>
            </a:r>
            <a:endParaRPr sz="2500"/>
          </a:p>
          <a:p>
            <a:pPr marL="457200" lvl="0" indent="-323850" algn="just" rtl="0">
              <a:spcBef>
                <a:spcPts val="1200"/>
              </a:spcBef>
              <a:spcAft>
                <a:spcPts val="0"/>
              </a:spcAft>
              <a:buSzPts val="1500"/>
              <a:buFont typeface="Calibri"/>
              <a:buChar char="●"/>
            </a:pPr>
            <a:r>
              <a:rPr lang="es" sz="1500">
                <a:latin typeface="Calibri"/>
                <a:ea typeface="Calibri"/>
                <a:cs typeface="Calibri"/>
                <a:sym typeface="Calibri"/>
              </a:rPr>
              <a:t>Cada Parte procurará elaborar estrategias adecuadas para identificar y evaluar los sitios contaminados con mercurio o compuestos de mercurio.</a:t>
            </a:r>
            <a:endParaRPr sz="1500">
              <a:latin typeface="Calibri"/>
              <a:ea typeface="Calibri"/>
              <a:cs typeface="Calibri"/>
              <a:sym typeface="Calibri"/>
            </a:endParaRPr>
          </a:p>
          <a:p>
            <a:pPr marL="457200" lvl="0" indent="-323850" algn="just" rtl="0">
              <a:spcBef>
                <a:spcPts val="0"/>
              </a:spcBef>
              <a:spcAft>
                <a:spcPts val="0"/>
              </a:spcAft>
              <a:buSzPts val="1500"/>
              <a:buFont typeface="Calibri"/>
              <a:buChar char="●"/>
            </a:pPr>
            <a:r>
              <a:rPr lang="es" sz="1500">
                <a:latin typeface="Calibri"/>
                <a:ea typeface="Calibri"/>
                <a:cs typeface="Calibri"/>
                <a:sym typeface="Calibri"/>
              </a:rPr>
              <a:t>Toda medida adoptada para reducir los riesgos que generan esos sitios se llevarán a cabo de manera ambientalmente racional incorporando una evaluación de los riesgos para la salud humana y ambiental derivados del mercurio o de los compuestos de mercurio.</a:t>
            </a:r>
            <a:endParaRPr sz="1500">
              <a:latin typeface="Calibri"/>
              <a:ea typeface="Calibri"/>
              <a:cs typeface="Calibri"/>
              <a:sym typeface="Calibri"/>
            </a:endParaRPr>
          </a:p>
        </p:txBody>
      </p:sp>
      <p:sp>
        <p:nvSpPr>
          <p:cNvPr id="178" name="Google Shape;178;p24"/>
          <p:cNvSpPr txBox="1">
            <a:spLocks noGrp="1"/>
          </p:cNvSpPr>
          <p:nvPr>
            <p:ph type="body" idx="1"/>
          </p:nvPr>
        </p:nvSpPr>
        <p:spPr>
          <a:xfrm>
            <a:off x="361650" y="2571750"/>
            <a:ext cx="8520600" cy="228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2500">
                <a:solidFill>
                  <a:srgbClr val="0C57D3"/>
                </a:solidFill>
                <a:latin typeface="Calibri"/>
                <a:ea typeface="Calibri"/>
                <a:cs typeface="Calibri"/>
                <a:sym typeface="Calibri"/>
              </a:rPr>
              <a:t>Artículo 13 Recursos financieros y mecanismo financiero</a:t>
            </a:r>
            <a:endParaRPr sz="2500"/>
          </a:p>
          <a:p>
            <a:pPr marL="0" lvl="0" indent="0" algn="just" rtl="0">
              <a:spcBef>
                <a:spcPts val="1200"/>
              </a:spcBef>
              <a:spcAft>
                <a:spcPts val="1200"/>
              </a:spcAft>
              <a:buNone/>
            </a:pPr>
            <a:r>
              <a:rPr lang="es" sz="1500">
                <a:latin typeface="Calibri"/>
                <a:ea typeface="Calibri"/>
                <a:cs typeface="Calibri"/>
                <a:sym typeface="Calibri"/>
              </a:rPr>
              <a:t>Cada Parte se compromete a </a:t>
            </a:r>
            <a:r>
              <a:rPr lang="es" sz="1500" b="1">
                <a:latin typeface="Calibri"/>
                <a:ea typeface="Calibri"/>
                <a:cs typeface="Calibri"/>
                <a:sym typeface="Calibri"/>
              </a:rPr>
              <a:t>facilitar recursos </a:t>
            </a:r>
            <a:r>
              <a:rPr lang="es" sz="1500">
                <a:latin typeface="Calibri"/>
                <a:ea typeface="Calibri"/>
                <a:cs typeface="Calibri"/>
                <a:sym typeface="Calibri"/>
              </a:rPr>
              <a:t>respecto de las actividades nacionales cuya finalidad sea aplicar el presente Convenio. </a:t>
            </a:r>
            <a:r>
              <a:rPr lang="es" sz="1500" b="1">
                <a:latin typeface="Calibri"/>
                <a:ea typeface="Calibri"/>
                <a:cs typeface="Calibri"/>
                <a:sym typeface="Calibri"/>
              </a:rPr>
              <a:t>Politicas, estrategias de desarrollo y presupuestos nacionales, así como la financiación multilateral y bilateral además de la participación del sector privado.</a:t>
            </a:r>
            <a:endParaRPr sz="150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El convenio alienta a las partes al desarrollo de:</a:t>
            </a:r>
            <a:endParaRPr/>
          </a:p>
        </p:txBody>
      </p:sp>
      <p:sp>
        <p:nvSpPr>
          <p:cNvPr id="184" name="Google Shape;184;p25"/>
          <p:cNvSpPr txBox="1">
            <a:spLocks noGrp="1"/>
          </p:cNvSpPr>
          <p:nvPr>
            <p:ph type="body" idx="1"/>
          </p:nvPr>
        </p:nvSpPr>
        <p:spPr>
          <a:xfrm>
            <a:off x="311700" y="1727100"/>
            <a:ext cx="80412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Calibri"/>
              <a:buChar char="●"/>
            </a:pPr>
            <a:r>
              <a:rPr lang="es">
                <a:latin typeface="Calibri"/>
                <a:ea typeface="Calibri"/>
                <a:cs typeface="Calibri"/>
                <a:sym typeface="Calibri"/>
              </a:rPr>
              <a:t>Creación de capacidad, asistencia técnica y transferencia de tecnología (art.14)</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a:latin typeface="Calibri"/>
                <a:ea typeface="Calibri"/>
                <a:cs typeface="Calibri"/>
                <a:sym typeface="Calibri"/>
              </a:rPr>
              <a:t>Intercambio de información (art.17)</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a:latin typeface="Calibri"/>
                <a:ea typeface="Calibri"/>
                <a:cs typeface="Calibri"/>
                <a:sym typeface="Calibri"/>
              </a:rPr>
              <a:t>Información, sensibilización y formación del público (art.18)</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a:latin typeface="Calibri"/>
                <a:ea typeface="Calibri"/>
                <a:cs typeface="Calibri"/>
                <a:sym typeface="Calibri"/>
              </a:rPr>
              <a:t>Cooperación entre Partes </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a:latin typeface="Calibri"/>
                <a:ea typeface="Calibri"/>
                <a:cs typeface="Calibri"/>
                <a:sym typeface="Calibri"/>
              </a:rPr>
              <a:t>Investigación, desarrollo y vigilancia (art.19)</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a:latin typeface="Calibri"/>
                <a:ea typeface="Calibri"/>
                <a:cs typeface="Calibri"/>
                <a:sym typeface="Calibri"/>
              </a:rPr>
              <a:t>Solución de controversias (art.25)</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body" idx="1"/>
          </p:nvPr>
        </p:nvSpPr>
        <p:spPr>
          <a:xfrm>
            <a:off x="311700" y="849600"/>
            <a:ext cx="8520600" cy="4127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Clr>
                <a:schemeClr val="dk1"/>
              </a:buClr>
              <a:buSzPct val="43447"/>
              <a:buFont typeface="Arial"/>
              <a:buNone/>
            </a:pPr>
            <a:r>
              <a:rPr lang="es" sz="2531" b="1">
                <a:latin typeface="Calibri"/>
                <a:ea typeface="Calibri"/>
                <a:cs typeface="Calibri"/>
                <a:sym typeface="Calibri"/>
              </a:rPr>
              <a:t>1- Parte</a:t>
            </a:r>
            <a:endParaRPr sz="2531" b="1">
              <a:latin typeface="Calibri"/>
              <a:ea typeface="Calibri"/>
              <a:cs typeface="Calibri"/>
              <a:sym typeface="Calibri"/>
            </a:endParaRPr>
          </a:p>
          <a:p>
            <a:pPr marL="0" lvl="0" indent="0" algn="l" rtl="0">
              <a:spcBef>
                <a:spcPts val="1200"/>
              </a:spcBef>
              <a:spcAft>
                <a:spcPts val="0"/>
              </a:spcAft>
              <a:buNone/>
            </a:pPr>
            <a:r>
              <a:rPr lang="es" sz="2531" b="1">
                <a:latin typeface="Calibri"/>
                <a:ea typeface="Calibri"/>
                <a:cs typeface="Calibri"/>
                <a:sym typeface="Calibri"/>
              </a:rPr>
              <a:t>2- Conferencia de las Partes</a:t>
            </a:r>
            <a:r>
              <a:rPr lang="es" sz="2531">
                <a:latin typeface="Calibri"/>
                <a:ea typeface="Calibri"/>
                <a:cs typeface="Calibri"/>
                <a:sym typeface="Calibri"/>
              </a:rPr>
              <a:t> (Art. 23)</a:t>
            </a:r>
            <a:endParaRPr sz="2531">
              <a:latin typeface="Calibri"/>
              <a:ea typeface="Calibri"/>
              <a:cs typeface="Calibri"/>
              <a:sym typeface="Calibri"/>
            </a:endParaRPr>
          </a:p>
          <a:p>
            <a:pPr marL="0" lvl="0" indent="0" algn="l" rtl="0">
              <a:spcBef>
                <a:spcPts val="1000"/>
              </a:spcBef>
              <a:spcAft>
                <a:spcPts val="0"/>
              </a:spcAft>
              <a:buNone/>
            </a:pPr>
            <a:r>
              <a:rPr lang="es" sz="2531" b="1">
                <a:latin typeface="Calibri"/>
                <a:ea typeface="Calibri"/>
                <a:cs typeface="Calibri"/>
                <a:sym typeface="Calibri"/>
              </a:rPr>
              <a:t>3- Comité de aplicación y seguimiento </a:t>
            </a:r>
            <a:r>
              <a:rPr lang="es" sz="2531">
                <a:latin typeface="Calibri"/>
                <a:ea typeface="Calibri"/>
                <a:cs typeface="Calibri"/>
                <a:sym typeface="Calibri"/>
              </a:rPr>
              <a:t>(Art. 15): Formado por 15 miembros elegidos por la Conferencia de las Partes, que representan equitativamente  las 5 regiones geográficas de Naciones Unidas. Actuará como subsidiario de la Conferencia, realizando recomendaciones que conduzcan a aplicar y dar cumplimiento al Convenio.</a:t>
            </a:r>
            <a:endParaRPr sz="2531">
              <a:latin typeface="Calibri"/>
              <a:ea typeface="Calibri"/>
              <a:cs typeface="Calibri"/>
              <a:sym typeface="Calibri"/>
            </a:endParaRPr>
          </a:p>
          <a:p>
            <a:pPr marL="0" lvl="0" indent="0" algn="l" rtl="0">
              <a:spcBef>
                <a:spcPts val="1000"/>
              </a:spcBef>
              <a:spcAft>
                <a:spcPts val="0"/>
              </a:spcAft>
              <a:buNone/>
            </a:pPr>
            <a:r>
              <a:rPr lang="es" sz="2531" b="1">
                <a:latin typeface="Calibri"/>
                <a:ea typeface="Calibri"/>
                <a:cs typeface="Calibri"/>
                <a:sym typeface="Calibri"/>
              </a:rPr>
              <a:t>4- Secretaría</a:t>
            </a:r>
            <a:r>
              <a:rPr lang="es" sz="2531">
                <a:latin typeface="Calibri"/>
                <a:ea typeface="Calibri"/>
                <a:cs typeface="Calibri"/>
                <a:sym typeface="Calibri"/>
              </a:rPr>
              <a:t> (Art. 24): Será ejecutada por el Director Ejecutivo del PNUMA, salvo que la conferencia decida por otro organismo con una mayoría de tres cuartos de las Partes presentes. Sus funciones son: organizar las reuniones de la Conferencia de las Partes, coordinar su trabajo con organismos internacionales, y en especial con otros convenios sobre productos químicos y desechos, fomentando la cooperación mutua, facilitar la asistencia y el intercambio de información entre las Partes, así como la asistencia económica y preparará y pondrá a disposición de las Partes informes periódicos. </a:t>
            </a:r>
            <a:endParaRPr sz="2531">
              <a:latin typeface="Calibri"/>
              <a:ea typeface="Calibri"/>
              <a:cs typeface="Calibri"/>
              <a:sym typeface="Calibri"/>
            </a:endParaRPr>
          </a:p>
          <a:p>
            <a:pPr marL="0" lvl="0" indent="0" algn="l" rtl="0">
              <a:spcBef>
                <a:spcPts val="1000"/>
              </a:spcBef>
              <a:spcAft>
                <a:spcPts val="0"/>
              </a:spcAft>
              <a:buNone/>
            </a:pPr>
            <a:r>
              <a:rPr lang="es" sz="2531" b="1">
                <a:latin typeface="Calibri"/>
                <a:ea typeface="Calibri"/>
                <a:cs typeface="Calibri"/>
                <a:sym typeface="Calibri"/>
              </a:rPr>
              <a:t>5- Depositario </a:t>
            </a:r>
            <a:r>
              <a:rPr lang="es" sz="2531">
                <a:latin typeface="Calibri"/>
                <a:ea typeface="Calibri"/>
                <a:cs typeface="Calibri"/>
                <a:sym typeface="Calibri"/>
              </a:rPr>
              <a:t>(Art. 34): Secretario General de Naciones Unidas. Recibe las notificaciones de implementación de los instrumentos de ratificación, aceptación, aprobación o adhesión de las Partes, tanto por el convenio como por las enmiendas aprobadas. Además, comunica a todas las Partes las enmiendas aprobadas y gestiona las denuncias al convenio. </a:t>
            </a:r>
            <a:endParaRPr sz="2531">
              <a:latin typeface="Calibri"/>
              <a:ea typeface="Calibri"/>
              <a:cs typeface="Calibri"/>
              <a:sym typeface="Calibri"/>
            </a:endParaRPr>
          </a:p>
          <a:p>
            <a:pPr marL="0" lvl="0" indent="0" algn="l" rtl="0">
              <a:spcBef>
                <a:spcPts val="1000"/>
              </a:spcBef>
              <a:spcAft>
                <a:spcPts val="1200"/>
              </a:spcAft>
              <a:buNone/>
            </a:pPr>
            <a:endParaRPr>
              <a:solidFill>
                <a:srgbClr val="FF0000"/>
              </a:solidFill>
            </a:endParaRPr>
          </a:p>
        </p:txBody>
      </p:sp>
      <p:sp>
        <p:nvSpPr>
          <p:cNvPr id="190" name="Google Shape;190;p26"/>
          <p:cNvSpPr txBox="1">
            <a:spLocks noGrp="1"/>
          </p:cNvSpPr>
          <p:nvPr>
            <p:ph type="title"/>
          </p:nvPr>
        </p:nvSpPr>
        <p:spPr>
          <a:xfrm>
            <a:off x="281425" y="27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Figuras establecidas por el Convenio: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body" idx="1"/>
          </p:nvPr>
        </p:nvSpPr>
        <p:spPr>
          <a:xfrm>
            <a:off x="311700" y="1152475"/>
            <a:ext cx="8520600" cy="3904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s" sz="1811">
                <a:latin typeface="Calibri"/>
                <a:ea typeface="Calibri"/>
                <a:cs typeface="Calibri"/>
                <a:sym typeface="Calibri"/>
              </a:rPr>
              <a:t>Compromisos asumidos: </a:t>
            </a:r>
            <a:endParaRPr sz="1811">
              <a:latin typeface="Calibri"/>
              <a:ea typeface="Calibri"/>
              <a:cs typeface="Calibri"/>
              <a:sym typeface="Calibri"/>
            </a:endParaRPr>
          </a:p>
          <a:p>
            <a:pPr marL="457200" lvl="0" indent="-317729" algn="l" rtl="0">
              <a:spcBef>
                <a:spcPts val="1200"/>
              </a:spcBef>
              <a:spcAft>
                <a:spcPts val="0"/>
              </a:spcAft>
              <a:buSzPct val="100000"/>
              <a:buFont typeface="Calibri"/>
              <a:buChar char="●"/>
            </a:pPr>
            <a:r>
              <a:rPr lang="es" sz="1811">
                <a:latin typeface="Calibri"/>
                <a:ea typeface="Calibri"/>
                <a:cs typeface="Calibri"/>
                <a:sym typeface="Calibri"/>
              </a:rPr>
              <a:t>Promover y facilitar el acceso público a la información. (Art.18) </a:t>
            </a:r>
            <a:endParaRPr sz="1811">
              <a:latin typeface="Calibri"/>
              <a:ea typeface="Calibri"/>
              <a:cs typeface="Calibri"/>
              <a:sym typeface="Calibri"/>
            </a:endParaRPr>
          </a:p>
          <a:p>
            <a:pPr marL="457200" lvl="0" indent="-317182" algn="l" rtl="0">
              <a:spcBef>
                <a:spcPts val="0"/>
              </a:spcBef>
              <a:spcAft>
                <a:spcPts val="0"/>
              </a:spcAft>
              <a:buSzPct val="99386"/>
              <a:buChar char="●"/>
            </a:pPr>
            <a:r>
              <a:rPr lang="es" sz="1811">
                <a:latin typeface="Calibri"/>
                <a:ea typeface="Calibri"/>
                <a:cs typeface="Calibri"/>
                <a:sym typeface="Calibri"/>
              </a:rPr>
              <a:t>Esforzarse en la elaboración y mejora de: (Art.19)</a:t>
            </a:r>
            <a:endParaRPr sz="1811">
              <a:latin typeface="Calibri"/>
              <a:ea typeface="Calibri"/>
              <a:cs typeface="Calibri"/>
              <a:sym typeface="Calibri"/>
            </a:endParaRPr>
          </a:p>
          <a:p>
            <a:pPr marL="914400" lvl="1" indent="-297497" algn="l" rtl="0">
              <a:lnSpc>
                <a:spcPct val="105000"/>
              </a:lnSpc>
              <a:spcBef>
                <a:spcPts val="0"/>
              </a:spcBef>
              <a:spcAft>
                <a:spcPts val="0"/>
              </a:spcAft>
              <a:buSzPct val="77300"/>
              <a:buChar char="○"/>
            </a:pPr>
            <a:r>
              <a:rPr lang="es" sz="1811">
                <a:latin typeface="Calibri"/>
                <a:ea typeface="Calibri"/>
                <a:cs typeface="Calibri"/>
                <a:sym typeface="Calibri"/>
              </a:rPr>
              <a:t>Inventarios de uso, consumo, emisiones y liberaciones, así como información del comercio.</a:t>
            </a:r>
            <a:endParaRPr sz="1811">
              <a:latin typeface="Calibri"/>
              <a:ea typeface="Calibri"/>
              <a:cs typeface="Calibri"/>
              <a:sym typeface="Calibri"/>
            </a:endParaRPr>
          </a:p>
          <a:p>
            <a:pPr marL="914400" lvl="1" indent="-297497" algn="l" rtl="0">
              <a:lnSpc>
                <a:spcPct val="105000"/>
              </a:lnSpc>
              <a:spcBef>
                <a:spcPts val="600"/>
              </a:spcBef>
              <a:spcAft>
                <a:spcPts val="0"/>
              </a:spcAft>
              <a:buSzPct val="77300"/>
              <a:buChar char="○"/>
            </a:pPr>
            <a:r>
              <a:rPr lang="es" sz="1811">
                <a:latin typeface="Calibri"/>
                <a:ea typeface="Calibri"/>
                <a:cs typeface="Calibri"/>
                <a:sym typeface="Calibri"/>
              </a:rPr>
              <a:t>Información sobre el ciclo ambiental, transporte, transformación y destino, distinguiendo las emisiones y liberaciones antropogénicas de las naturales. </a:t>
            </a:r>
            <a:endParaRPr sz="1811">
              <a:latin typeface="Calibri"/>
              <a:ea typeface="Calibri"/>
              <a:cs typeface="Calibri"/>
              <a:sym typeface="Calibri"/>
            </a:endParaRPr>
          </a:p>
          <a:p>
            <a:pPr marL="914400" lvl="1" indent="-297497" algn="l" rtl="0">
              <a:spcBef>
                <a:spcPts val="600"/>
              </a:spcBef>
              <a:spcAft>
                <a:spcPts val="0"/>
              </a:spcAft>
              <a:buSzPct val="77300"/>
              <a:buChar char="○"/>
            </a:pPr>
            <a:r>
              <a:rPr lang="es" sz="1811">
                <a:latin typeface="Calibri"/>
                <a:ea typeface="Calibri"/>
                <a:cs typeface="Calibri"/>
                <a:sym typeface="Calibri"/>
              </a:rPr>
              <a:t>Modelos y vigilancia geográficamente representativas de los niveles de mercurio y compuestos de mercurio, en poblaciones vulnerables y el entorno, incluidos medios bióticos. </a:t>
            </a:r>
            <a:endParaRPr sz="1811">
              <a:latin typeface="Calibri"/>
              <a:ea typeface="Calibri"/>
              <a:cs typeface="Calibri"/>
              <a:sym typeface="Calibri"/>
            </a:endParaRPr>
          </a:p>
          <a:p>
            <a:pPr marL="0" lvl="0" indent="0" algn="l" rtl="0">
              <a:spcBef>
                <a:spcPts val="1200"/>
              </a:spcBef>
              <a:spcAft>
                <a:spcPts val="0"/>
              </a:spcAft>
              <a:buNone/>
            </a:pPr>
            <a:r>
              <a:rPr lang="es" sz="1811">
                <a:latin typeface="Calibri"/>
                <a:ea typeface="Calibri"/>
                <a:cs typeface="Calibri"/>
                <a:sym typeface="Calibri"/>
              </a:rPr>
              <a:t>Cada parte podrá elaborar su Plan de Aplicación, examinarlo y actualizarlo siguiendo las orientaciones de la Conferencia de las Partes, pudiendo coordinar planes regionales. (Art.20)</a:t>
            </a:r>
            <a:endParaRPr sz="1811">
              <a:latin typeface="Calibri"/>
              <a:ea typeface="Calibri"/>
              <a:cs typeface="Calibri"/>
              <a:sym typeface="Calibri"/>
            </a:endParaRPr>
          </a:p>
          <a:p>
            <a:pPr marL="0" lvl="0" indent="0" algn="l" rtl="0">
              <a:spcBef>
                <a:spcPts val="1200"/>
              </a:spcBef>
              <a:spcAft>
                <a:spcPts val="0"/>
              </a:spcAft>
              <a:buClr>
                <a:schemeClr val="dk1"/>
              </a:buClr>
              <a:buSzPct val="60736"/>
              <a:buFont typeface="Arial"/>
              <a:buNone/>
            </a:pPr>
            <a:r>
              <a:rPr lang="es" sz="1811">
                <a:latin typeface="Calibri"/>
                <a:ea typeface="Calibri"/>
                <a:cs typeface="Calibri"/>
                <a:sym typeface="Calibri"/>
              </a:rPr>
              <a:t>Cada parte deberá informar las medidas adoptadas para el cumplimiento del convenio, su eficacia y los desafíos para el logro de los objetivos. (Art.21) </a:t>
            </a:r>
            <a:endParaRPr sz="1811">
              <a:latin typeface="Calibri"/>
              <a:ea typeface="Calibri"/>
              <a:cs typeface="Calibri"/>
              <a:sym typeface="Calibri"/>
            </a:endParaRPr>
          </a:p>
          <a:p>
            <a:pPr marL="0" lvl="0" indent="0" algn="l" rtl="0">
              <a:spcBef>
                <a:spcPts val="0"/>
              </a:spcBef>
              <a:spcAft>
                <a:spcPts val="0"/>
              </a:spcAft>
              <a:buClr>
                <a:schemeClr val="dk1"/>
              </a:buClr>
              <a:buSzPct val="60736"/>
              <a:buFont typeface="Arial"/>
              <a:buNone/>
            </a:pPr>
            <a:r>
              <a:rPr lang="es" sz="1811">
                <a:latin typeface="Calibri"/>
                <a:ea typeface="Calibri"/>
                <a:cs typeface="Calibri"/>
                <a:sym typeface="Calibri"/>
              </a:rPr>
              <a:t>Frecuencia de presentación: Cuatro años para informes completos y dos años para informes parciales.</a:t>
            </a:r>
            <a:endParaRPr/>
          </a:p>
          <a:p>
            <a:pPr marL="0" lvl="0" indent="0" algn="l" rtl="0">
              <a:spcBef>
                <a:spcPts val="1200"/>
              </a:spcBef>
              <a:spcAft>
                <a:spcPts val="1200"/>
              </a:spcAft>
              <a:buNone/>
            </a:pPr>
            <a:endParaRPr/>
          </a:p>
        </p:txBody>
      </p:sp>
      <p:sp>
        <p:nvSpPr>
          <p:cNvPr id="196" name="Google Shape;196;p27"/>
          <p:cNvSpPr txBox="1">
            <a:spLocks noGrp="1"/>
          </p:cNvSpPr>
          <p:nvPr>
            <p:ph type="title"/>
          </p:nvPr>
        </p:nvSpPr>
        <p:spPr>
          <a:xfrm>
            <a:off x="311700" y="7786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s" sz="1920"/>
              <a:t>1-Partes</a:t>
            </a:r>
            <a:endParaRPr sz="1920"/>
          </a:p>
        </p:txBody>
      </p:sp>
      <p:sp>
        <p:nvSpPr>
          <p:cNvPr id="197" name="Google Shape;197;p27"/>
          <p:cNvSpPr txBox="1">
            <a:spLocks noGrp="1"/>
          </p:cNvSpPr>
          <p:nvPr>
            <p:ph type="title"/>
          </p:nvPr>
        </p:nvSpPr>
        <p:spPr>
          <a:xfrm>
            <a:off x="281425" y="27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Figuras establecidas por el Convenio: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body" idx="1"/>
          </p:nvPr>
        </p:nvSpPr>
        <p:spPr>
          <a:xfrm>
            <a:off x="311700" y="1335900"/>
            <a:ext cx="8520600" cy="356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811">
                <a:latin typeface="Calibri"/>
                <a:ea typeface="Calibri"/>
                <a:cs typeface="Calibri"/>
                <a:sym typeface="Calibri"/>
              </a:rPr>
              <a:t>En cuanto a los </a:t>
            </a:r>
            <a:r>
              <a:rPr lang="es" sz="1811" b="1">
                <a:latin typeface="Calibri"/>
                <a:ea typeface="Calibri"/>
                <a:cs typeface="Calibri"/>
                <a:sym typeface="Calibri"/>
              </a:rPr>
              <a:t>aspectos relacionados con la salud</a:t>
            </a:r>
            <a:r>
              <a:rPr lang="es" sz="1811">
                <a:latin typeface="Calibri"/>
                <a:ea typeface="Calibri"/>
                <a:cs typeface="Calibri"/>
                <a:sym typeface="Calibri"/>
              </a:rPr>
              <a:t>, se alienta a las partes a (Art. 16):</a:t>
            </a:r>
            <a:endParaRPr sz="1811">
              <a:latin typeface="Calibri"/>
              <a:ea typeface="Calibri"/>
              <a:cs typeface="Calibri"/>
              <a:sym typeface="Calibri"/>
            </a:endParaRPr>
          </a:p>
          <a:p>
            <a:pPr marL="457200" lvl="0" indent="-342900" algn="l" rtl="0">
              <a:spcBef>
                <a:spcPts val="1200"/>
              </a:spcBef>
              <a:spcAft>
                <a:spcPts val="0"/>
              </a:spcAft>
              <a:buSzPts val="1800"/>
              <a:buChar char="●"/>
            </a:pPr>
            <a:r>
              <a:rPr lang="es" sz="1811">
                <a:latin typeface="Calibri"/>
                <a:ea typeface="Calibri"/>
                <a:cs typeface="Calibri"/>
                <a:sym typeface="Calibri"/>
              </a:rPr>
              <a:t>Establecer metas de reducción de la exposición.</a:t>
            </a:r>
            <a:endParaRPr sz="1811">
              <a:latin typeface="Calibri"/>
              <a:ea typeface="Calibri"/>
              <a:cs typeface="Calibri"/>
              <a:sym typeface="Calibri"/>
            </a:endParaRPr>
          </a:p>
          <a:p>
            <a:pPr marL="457200" lvl="0" indent="-342900" algn="l" rtl="0">
              <a:spcBef>
                <a:spcPts val="0"/>
              </a:spcBef>
              <a:spcAft>
                <a:spcPts val="0"/>
              </a:spcAft>
              <a:buSzPts val="1800"/>
              <a:buChar char="●"/>
            </a:pPr>
            <a:r>
              <a:rPr lang="es" sz="1811">
                <a:latin typeface="Calibri"/>
                <a:ea typeface="Calibri"/>
                <a:cs typeface="Calibri"/>
                <a:sym typeface="Calibri"/>
              </a:rPr>
              <a:t>Programas educativos y preventivos </a:t>
            </a:r>
            <a:endParaRPr sz="1811">
              <a:latin typeface="Calibri"/>
              <a:ea typeface="Calibri"/>
              <a:cs typeface="Calibri"/>
              <a:sym typeface="Calibri"/>
            </a:endParaRPr>
          </a:p>
          <a:p>
            <a:pPr marL="457200" lvl="0" indent="-342900" algn="l" rtl="0">
              <a:spcBef>
                <a:spcPts val="0"/>
              </a:spcBef>
              <a:spcAft>
                <a:spcPts val="0"/>
              </a:spcAft>
              <a:buSzPts val="1800"/>
              <a:buChar char="●"/>
            </a:pPr>
            <a:r>
              <a:rPr lang="es" sz="1811">
                <a:latin typeface="Calibri"/>
                <a:ea typeface="Calibri"/>
                <a:cs typeface="Calibri"/>
                <a:sym typeface="Calibri"/>
              </a:rPr>
              <a:t>Fortalecer la capacidad de las instituciones de salud en cuanto a riesgos relacionados</a:t>
            </a:r>
            <a:endParaRPr sz="1811">
              <a:latin typeface="Calibri"/>
              <a:ea typeface="Calibri"/>
              <a:cs typeface="Calibri"/>
              <a:sym typeface="Calibri"/>
            </a:endParaRPr>
          </a:p>
          <a:p>
            <a:pPr marL="0" lvl="0" indent="0" algn="l" rtl="0">
              <a:spcBef>
                <a:spcPts val="1200"/>
              </a:spcBef>
              <a:spcAft>
                <a:spcPts val="0"/>
              </a:spcAft>
              <a:buNone/>
            </a:pPr>
            <a:r>
              <a:rPr lang="es" sz="1811">
                <a:latin typeface="Calibri"/>
                <a:ea typeface="Calibri"/>
                <a:cs typeface="Calibri"/>
                <a:sym typeface="Calibri"/>
              </a:rPr>
              <a:t>Toda la información intercambiada relativa a la salud y seguridad humana y del medio ambiente será considerada no confidencial. (Art.17)</a:t>
            </a:r>
            <a:endParaRPr sz="1811">
              <a:latin typeface="Calibri"/>
              <a:ea typeface="Calibri"/>
              <a:cs typeface="Calibri"/>
              <a:sym typeface="Calibri"/>
            </a:endParaRPr>
          </a:p>
          <a:p>
            <a:pPr marL="0" lvl="0" indent="0" algn="l" rtl="0">
              <a:spcBef>
                <a:spcPts val="1200"/>
              </a:spcBef>
              <a:spcAft>
                <a:spcPts val="1200"/>
              </a:spcAft>
              <a:buNone/>
            </a:pPr>
            <a:endParaRPr/>
          </a:p>
        </p:txBody>
      </p:sp>
      <p:sp>
        <p:nvSpPr>
          <p:cNvPr id="203" name="Google Shape;203;p28"/>
          <p:cNvSpPr txBox="1">
            <a:spLocks noGrp="1"/>
          </p:cNvSpPr>
          <p:nvPr>
            <p:ph type="title"/>
          </p:nvPr>
        </p:nvSpPr>
        <p:spPr>
          <a:xfrm>
            <a:off x="311700" y="849600"/>
            <a:ext cx="8520600" cy="48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s" sz="1920"/>
              <a:t>1-Partes</a:t>
            </a:r>
            <a:endParaRPr sz="1620"/>
          </a:p>
        </p:txBody>
      </p:sp>
      <p:sp>
        <p:nvSpPr>
          <p:cNvPr id="204" name="Google Shape;204;p28"/>
          <p:cNvSpPr txBox="1">
            <a:spLocks noGrp="1"/>
          </p:cNvSpPr>
          <p:nvPr>
            <p:ph type="title"/>
          </p:nvPr>
        </p:nvSpPr>
        <p:spPr>
          <a:xfrm>
            <a:off x="281425" y="27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Figuras establecidas por el Convenio: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body" idx="1"/>
          </p:nvPr>
        </p:nvSpPr>
        <p:spPr>
          <a:xfrm>
            <a:off x="311700" y="936275"/>
            <a:ext cx="8520600" cy="4000500"/>
          </a:xfrm>
          <a:prstGeom prst="rect">
            <a:avLst/>
          </a:prstGeom>
        </p:spPr>
        <p:txBody>
          <a:bodyPr spcFirstLastPara="1" wrap="square" lIns="91425" tIns="91425" rIns="91425" bIns="91425" anchor="t" anchorCtr="0">
            <a:normAutofit fontScale="92500" lnSpcReduction="20000"/>
          </a:bodyPr>
          <a:lstStyle/>
          <a:p>
            <a:pPr marL="0" marR="0" lvl="0" indent="0" algn="l" rtl="0">
              <a:lnSpc>
                <a:spcPct val="115000"/>
              </a:lnSpc>
              <a:spcBef>
                <a:spcPts val="0"/>
              </a:spcBef>
              <a:spcAft>
                <a:spcPts val="0"/>
              </a:spcAft>
              <a:buNone/>
            </a:pPr>
            <a:endParaRPr/>
          </a:p>
          <a:p>
            <a:pPr marL="0" marR="0" lvl="0" indent="0" algn="l" rtl="0">
              <a:lnSpc>
                <a:spcPct val="115000"/>
              </a:lnSpc>
              <a:spcBef>
                <a:spcPts val="1200"/>
              </a:spcBef>
              <a:spcAft>
                <a:spcPts val="0"/>
              </a:spcAft>
              <a:buNone/>
            </a:pPr>
            <a:r>
              <a:rPr lang="es" sz="2096">
                <a:latin typeface="Calibri"/>
                <a:ea typeface="Calibri"/>
                <a:cs typeface="Calibri"/>
                <a:sym typeface="Calibri"/>
              </a:rPr>
              <a:t>Obligaciones:</a:t>
            </a:r>
            <a:endParaRPr sz="2096">
              <a:latin typeface="Calibri"/>
              <a:ea typeface="Calibri"/>
              <a:cs typeface="Calibri"/>
              <a:sym typeface="Calibri"/>
            </a:endParaRPr>
          </a:p>
          <a:p>
            <a:pPr marL="457200" marR="0" lvl="0" indent="-351762" algn="l" rtl="0">
              <a:lnSpc>
                <a:spcPct val="115000"/>
              </a:lnSpc>
              <a:spcBef>
                <a:spcPts val="1200"/>
              </a:spcBef>
              <a:spcAft>
                <a:spcPts val="0"/>
              </a:spcAft>
              <a:buSzPct val="100000"/>
              <a:buFont typeface="Calibri"/>
              <a:buChar char="●"/>
            </a:pPr>
            <a:r>
              <a:rPr lang="es" sz="2096">
                <a:latin typeface="Calibri"/>
                <a:ea typeface="Calibri"/>
                <a:cs typeface="Calibri"/>
                <a:sym typeface="Calibri"/>
              </a:rPr>
              <a:t>Será el responsable de examinar toda la información que se ponga a disposición, así como las recomendaciones que se le presenten. </a:t>
            </a:r>
            <a:endParaRPr sz="2096">
              <a:latin typeface="Calibri"/>
              <a:ea typeface="Calibri"/>
              <a:cs typeface="Calibri"/>
              <a:sym typeface="Calibri"/>
            </a:endParaRPr>
          </a:p>
          <a:p>
            <a:pPr marL="457200" marR="0" lvl="0" indent="-351762" algn="l" rtl="0">
              <a:lnSpc>
                <a:spcPct val="115000"/>
              </a:lnSpc>
              <a:spcBef>
                <a:spcPts val="0"/>
              </a:spcBef>
              <a:spcAft>
                <a:spcPts val="0"/>
              </a:spcAft>
              <a:buSzPct val="100000"/>
              <a:buFont typeface="Calibri"/>
              <a:buChar char="●"/>
            </a:pPr>
            <a:r>
              <a:rPr lang="es" sz="2096">
                <a:latin typeface="Calibri"/>
                <a:ea typeface="Calibri"/>
                <a:cs typeface="Calibri"/>
                <a:sym typeface="Calibri"/>
              </a:rPr>
              <a:t>Examinará y adoptará las medidas adicionales que sean necesarias para alcanzar los objetivos del presente Convenio.</a:t>
            </a:r>
            <a:endParaRPr sz="2096">
              <a:latin typeface="Calibri"/>
              <a:ea typeface="Calibri"/>
              <a:cs typeface="Calibri"/>
              <a:sym typeface="Calibri"/>
            </a:endParaRPr>
          </a:p>
          <a:p>
            <a:pPr marL="457200" marR="0" lvl="0" indent="-351762" algn="l" rtl="0">
              <a:lnSpc>
                <a:spcPct val="115000"/>
              </a:lnSpc>
              <a:spcBef>
                <a:spcPts val="0"/>
              </a:spcBef>
              <a:spcAft>
                <a:spcPts val="0"/>
              </a:spcAft>
              <a:buSzPct val="100000"/>
              <a:buFont typeface="Calibri"/>
              <a:buChar char="●"/>
            </a:pPr>
            <a:r>
              <a:rPr lang="es" sz="2096">
                <a:latin typeface="Calibri"/>
                <a:ea typeface="Calibri"/>
                <a:cs typeface="Calibri"/>
                <a:sym typeface="Calibri"/>
              </a:rPr>
              <a:t>Realizará  la evaluación de iniciativas existentes y progresos relacionados con tecnologías alternativas. (Art 14)</a:t>
            </a:r>
            <a:endParaRPr sz="2096">
              <a:latin typeface="Calibri"/>
              <a:ea typeface="Calibri"/>
              <a:cs typeface="Calibri"/>
              <a:sym typeface="Calibri"/>
            </a:endParaRPr>
          </a:p>
          <a:p>
            <a:pPr marL="457200" marR="0" lvl="0" indent="-351762" algn="l" rtl="0">
              <a:lnSpc>
                <a:spcPct val="115000"/>
              </a:lnSpc>
              <a:spcBef>
                <a:spcPts val="0"/>
              </a:spcBef>
              <a:spcAft>
                <a:spcPts val="0"/>
              </a:spcAft>
              <a:buSzPct val="100000"/>
              <a:buFont typeface="Calibri"/>
              <a:buChar char="●"/>
            </a:pPr>
            <a:r>
              <a:rPr lang="es" sz="2096">
                <a:latin typeface="Calibri"/>
                <a:ea typeface="Calibri"/>
                <a:cs typeface="Calibri"/>
                <a:sym typeface="Calibri"/>
              </a:rPr>
              <a:t>Formulará recomendaciones sobre la manera de seguir mejorando la creación de capacidad, la asistencia técnica, y la transferencia de tecnología (Art 14)</a:t>
            </a:r>
            <a:endParaRPr sz="2096">
              <a:latin typeface="Calibri"/>
              <a:ea typeface="Calibri"/>
              <a:cs typeface="Calibri"/>
              <a:sym typeface="Calibri"/>
            </a:endParaRPr>
          </a:p>
          <a:p>
            <a:pPr marL="457200" marR="0" lvl="0" indent="-334327" algn="l" rtl="0">
              <a:lnSpc>
                <a:spcPct val="115000"/>
              </a:lnSpc>
              <a:spcBef>
                <a:spcPts val="0"/>
              </a:spcBef>
              <a:spcAft>
                <a:spcPts val="0"/>
              </a:spcAft>
              <a:buSzPct val="85843"/>
              <a:buChar char="●"/>
            </a:pPr>
            <a:r>
              <a:rPr lang="es" sz="2096">
                <a:latin typeface="Calibri"/>
                <a:ea typeface="Calibri"/>
                <a:cs typeface="Calibri"/>
                <a:sym typeface="Calibri"/>
              </a:rPr>
              <a:t>Promoverá la cooperación con la OMS,  la OIT y otras organizaciones.</a:t>
            </a:r>
            <a:r>
              <a:rPr lang="es"/>
              <a:t> </a:t>
            </a:r>
            <a:endParaRPr/>
          </a:p>
          <a:p>
            <a:pPr marL="0" marR="0" lvl="0" indent="0" algn="l" rtl="0">
              <a:lnSpc>
                <a:spcPct val="115000"/>
              </a:lnSpc>
              <a:spcBef>
                <a:spcPts val="1200"/>
              </a:spcBef>
              <a:spcAft>
                <a:spcPts val="1200"/>
              </a:spcAft>
              <a:buNone/>
            </a:pPr>
            <a:r>
              <a:rPr lang="es"/>
              <a:t>Se reúne de forma periódica, o de forma excepcional a solicitud por las partes. </a:t>
            </a:r>
            <a:endParaRPr/>
          </a:p>
        </p:txBody>
      </p:sp>
      <p:sp>
        <p:nvSpPr>
          <p:cNvPr id="210" name="Google Shape;210;p29"/>
          <p:cNvSpPr txBox="1">
            <a:spLocks noGrp="1"/>
          </p:cNvSpPr>
          <p:nvPr>
            <p:ph type="title"/>
          </p:nvPr>
        </p:nvSpPr>
        <p:spPr>
          <a:xfrm>
            <a:off x="311700" y="8496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s" sz="1920"/>
              <a:t>2- Conferencia de las Partes (Art.23)</a:t>
            </a:r>
            <a:endParaRPr sz="1620"/>
          </a:p>
        </p:txBody>
      </p:sp>
      <p:sp>
        <p:nvSpPr>
          <p:cNvPr id="211" name="Google Shape;211;p29"/>
          <p:cNvSpPr txBox="1">
            <a:spLocks noGrp="1"/>
          </p:cNvSpPr>
          <p:nvPr>
            <p:ph type="title"/>
          </p:nvPr>
        </p:nvSpPr>
        <p:spPr>
          <a:xfrm>
            <a:off x="281425" y="27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Figuras establecidas por el Convenio: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body" idx="1"/>
          </p:nvPr>
        </p:nvSpPr>
        <p:spPr>
          <a:xfrm>
            <a:off x="311700" y="228075"/>
            <a:ext cx="8314500" cy="4340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 sz="2500">
                <a:solidFill>
                  <a:srgbClr val="0C57D3"/>
                </a:solidFill>
                <a:latin typeface="Calibri"/>
                <a:ea typeface="Calibri"/>
                <a:cs typeface="Calibri"/>
                <a:sym typeface="Calibri"/>
              </a:rPr>
              <a:t>Entrada en vigor (Art.31)</a:t>
            </a:r>
            <a:endParaRPr sz="1500"/>
          </a:p>
          <a:p>
            <a:pPr marL="0" lvl="0" indent="0" algn="l" rtl="0">
              <a:spcBef>
                <a:spcPts val="1200"/>
              </a:spcBef>
              <a:spcAft>
                <a:spcPts val="0"/>
              </a:spcAft>
              <a:buNone/>
            </a:pPr>
            <a:r>
              <a:rPr lang="es" sz="1600">
                <a:latin typeface="Calibri"/>
                <a:ea typeface="Calibri"/>
                <a:cs typeface="Calibri"/>
                <a:sym typeface="Calibri"/>
              </a:rPr>
              <a:t>El convenio entró en vigor el 16 de agosto de 2017, 90 días después del 50º Instrumento de ratificación, aceptación o aprobación.</a:t>
            </a:r>
            <a:endParaRPr sz="1600">
              <a:latin typeface="Calibri"/>
              <a:ea typeface="Calibri"/>
              <a:cs typeface="Calibri"/>
              <a:sym typeface="Calibri"/>
            </a:endParaRPr>
          </a:p>
          <a:p>
            <a:pPr marL="0" lvl="0" indent="0" algn="l" rtl="0">
              <a:spcBef>
                <a:spcPts val="1200"/>
              </a:spcBef>
              <a:spcAft>
                <a:spcPts val="0"/>
              </a:spcAft>
              <a:buNone/>
            </a:pPr>
            <a:r>
              <a:rPr lang="es" sz="1600">
                <a:latin typeface="Calibri"/>
                <a:ea typeface="Calibri"/>
                <a:cs typeface="Calibri"/>
                <a:sym typeface="Calibri"/>
              </a:rPr>
              <a:t>A partir de esa fecha, para cada Parte que ratifique, acepte o apruebe, el convenio entrará en vigor a los 90 días de haber depositado el instrumento.</a:t>
            </a:r>
            <a:endParaRPr sz="1600">
              <a:latin typeface="Calibri"/>
              <a:ea typeface="Calibri"/>
              <a:cs typeface="Calibri"/>
              <a:sym typeface="Calibri"/>
            </a:endParaRPr>
          </a:p>
          <a:p>
            <a:pPr marL="0" lvl="0" indent="0" algn="l" rtl="0">
              <a:spcBef>
                <a:spcPts val="1200"/>
              </a:spcBef>
              <a:spcAft>
                <a:spcPts val="0"/>
              </a:spcAft>
              <a:buNone/>
            </a:pPr>
            <a:endParaRPr sz="1600">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s" sz="2500">
                <a:solidFill>
                  <a:srgbClr val="0C57D3"/>
                </a:solidFill>
                <a:latin typeface="Calibri"/>
                <a:ea typeface="Calibri"/>
                <a:cs typeface="Calibri"/>
                <a:sym typeface="Calibri"/>
              </a:rPr>
              <a:t>Evaluación de la eficacia del convenio (Art. 22)</a:t>
            </a:r>
            <a:endParaRPr/>
          </a:p>
          <a:p>
            <a:pPr marL="0" lvl="0" indent="0" algn="l" rtl="0">
              <a:spcBef>
                <a:spcPts val="1200"/>
              </a:spcBef>
              <a:spcAft>
                <a:spcPts val="0"/>
              </a:spcAft>
              <a:buClr>
                <a:schemeClr val="dk1"/>
              </a:buClr>
              <a:buSzPts val="1100"/>
              <a:buFont typeface="Arial"/>
              <a:buNone/>
            </a:pPr>
            <a:r>
              <a:rPr lang="es" sz="1600">
                <a:latin typeface="Calibri"/>
                <a:ea typeface="Calibri"/>
                <a:cs typeface="Calibri"/>
                <a:sym typeface="Calibri"/>
              </a:rPr>
              <a:t>La primera evaluación se estableció como máximo a los 6 años de la entrada en vigor del convenio,</a:t>
            </a:r>
            <a:r>
              <a:rPr lang="es" sz="1600">
                <a:solidFill>
                  <a:srgbClr val="FF0000"/>
                </a:solidFill>
                <a:latin typeface="Calibri"/>
                <a:ea typeface="Calibri"/>
                <a:cs typeface="Calibri"/>
                <a:sym typeface="Calibri"/>
              </a:rPr>
              <a:t> </a:t>
            </a:r>
            <a:r>
              <a:rPr lang="es" sz="1600">
                <a:latin typeface="Calibri"/>
                <a:ea typeface="Calibri"/>
                <a:cs typeface="Calibri"/>
                <a:sym typeface="Calibri"/>
              </a:rPr>
              <a:t>o sea en el año 2023, y luego la Conferencia de las Partes establecería una frecuencia de evaluación.</a:t>
            </a:r>
            <a:r>
              <a:rPr lang="es" sz="1600"/>
              <a:t> </a:t>
            </a:r>
            <a:endParaRPr sz="1600"/>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Características del mercurio</a:t>
            </a:r>
            <a:endParaRPr/>
          </a:p>
        </p:txBody>
      </p:sp>
      <p:sp>
        <p:nvSpPr>
          <p:cNvPr id="62" name="Google Shape;62;p14"/>
          <p:cNvSpPr txBox="1">
            <a:spLocks noGrp="1"/>
          </p:cNvSpPr>
          <p:nvPr>
            <p:ph type="body" idx="1"/>
          </p:nvPr>
        </p:nvSpPr>
        <p:spPr>
          <a:xfrm>
            <a:off x="311700" y="1152475"/>
            <a:ext cx="59808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Calibri"/>
              <a:buChar char="●"/>
            </a:pPr>
            <a:r>
              <a:rPr lang="es">
                <a:latin typeface="Calibri"/>
                <a:ea typeface="Calibri"/>
                <a:cs typeface="Calibri"/>
                <a:sym typeface="Calibri"/>
              </a:rPr>
              <a:t>Antes era comúnmente utilizado en termómetros y otros instrumentos de medida, amalgamas dentales y lámparas fluorescentes.</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a:latin typeface="Calibri"/>
                <a:ea typeface="Calibri"/>
                <a:cs typeface="Calibri"/>
                <a:sym typeface="Calibri"/>
              </a:rPr>
              <a:t>A nivel industrial se utiliza para la producción de cloro y soda cáustica. También es usado para la extracción artesanal de oro.</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a:latin typeface="Calibri"/>
                <a:ea typeface="Calibri"/>
                <a:cs typeface="Calibri"/>
                <a:sym typeface="Calibri"/>
              </a:rPr>
              <a:t>Tiene consecuencias graves a la salud: trastornos neurológicos y del comportamiento, en particular en los niños.</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a:latin typeface="Calibri"/>
                <a:ea typeface="Calibri"/>
                <a:cs typeface="Calibri"/>
                <a:sym typeface="Calibri"/>
              </a:rPr>
              <a:t>En el ambiente se bioacumula en los organismos y se biomagnifica a través de la cadena trófica.</a:t>
            </a:r>
            <a:endParaRPr>
              <a:latin typeface="Calibri"/>
              <a:ea typeface="Calibri"/>
              <a:cs typeface="Calibri"/>
              <a:sym typeface="Calibri"/>
            </a:endParaRPr>
          </a:p>
        </p:txBody>
      </p:sp>
      <p:pic>
        <p:nvPicPr>
          <p:cNvPr id="63" name="Google Shape;63;p14"/>
          <p:cNvPicPr preferRelativeResize="0"/>
          <p:nvPr/>
        </p:nvPicPr>
        <p:blipFill>
          <a:blip r:embed="rId3">
            <a:alphaModFix/>
          </a:blip>
          <a:stretch>
            <a:fillRect/>
          </a:stretch>
        </p:blipFill>
        <p:spPr>
          <a:xfrm>
            <a:off x="6196800" y="1901450"/>
            <a:ext cx="2851426" cy="1603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Contexto del convenio</a:t>
            </a:r>
            <a:endParaRPr/>
          </a:p>
        </p:txBody>
      </p:sp>
      <p:grpSp>
        <p:nvGrpSpPr>
          <p:cNvPr id="69" name="Google Shape;69;p15"/>
          <p:cNvGrpSpPr/>
          <p:nvPr/>
        </p:nvGrpSpPr>
        <p:grpSpPr>
          <a:xfrm>
            <a:off x="127725" y="2392050"/>
            <a:ext cx="1830642" cy="1250675"/>
            <a:chOff x="2949875" y="2337325"/>
            <a:chExt cx="1830642" cy="1250675"/>
          </a:xfrm>
        </p:grpSpPr>
        <p:sp>
          <p:nvSpPr>
            <p:cNvPr id="70" name="Google Shape;70;p15"/>
            <p:cNvSpPr/>
            <p:nvPr/>
          </p:nvSpPr>
          <p:spPr>
            <a:xfrm>
              <a:off x="3485717" y="3079475"/>
              <a:ext cx="1294800" cy="133500"/>
            </a:xfrm>
            <a:prstGeom prst="rect">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latin typeface="Roboto"/>
                  <a:ea typeface="Roboto"/>
                  <a:cs typeface="Roboto"/>
                  <a:sym typeface="Roboto"/>
                </a:rPr>
                <a:t>1950</a:t>
              </a:r>
              <a:endParaRPr sz="1200" b="1">
                <a:latin typeface="Roboto"/>
                <a:ea typeface="Roboto"/>
                <a:cs typeface="Roboto"/>
                <a:sym typeface="Roboto"/>
              </a:endParaRPr>
            </a:p>
          </p:txBody>
        </p:sp>
        <p:sp>
          <p:nvSpPr>
            <p:cNvPr id="72" name="Google Shape;72;p15"/>
            <p:cNvSpPr txBox="1"/>
            <p:nvPr/>
          </p:nvSpPr>
          <p:spPr>
            <a:xfrm>
              <a:off x="2949875" y="2337325"/>
              <a:ext cx="1064400" cy="35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900" b="1">
                  <a:latin typeface="Calibri"/>
                  <a:ea typeface="Calibri"/>
                  <a:cs typeface="Calibri"/>
                  <a:sym typeface="Calibri"/>
                </a:rPr>
                <a:t>Enfermedad de Minamata</a:t>
              </a:r>
              <a:endParaRPr sz="900" b="1">
                <a:latin typeface="Calibri"/>
                <a:ea typeface="Calibri"/>
                <a:cs typeface="Calibri"/>
                <a:sym typeface="Calibri"/>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nvGrpSpPr>
            <p:cNvPr id="73" name="Google Shape;73;p15"/>
            <p:cNvGrpSpPr/>
            <p:nvPr/>
          </p:nvGrpSpPr>
          <p:grpSpPr>
            <a:xfrm>
              <a:off x="3435870" y="2800065"/>
              <a:ext cx="92400" cy="411825"/>
              <a:chOff x="845575" y="2563700"/>
              <a:chExt cx="92400" cy="411825"/>
            </a:xfrm>
          </p:grpSpPr>
          <p:sp>
            <p:nvSpPr>
              <p:cNvPr id="74" name="Google Shape;74;p1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 name="Google Shape;75;p1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76" name="Google Shape;76;p15"/>
          <p:cNvGrpSpPr/>
          <p:nvPr/>
        </p:nvGrpSpPr>
        <p:grpSpPr>
          <a:xfrm>
            <a:off x="1029800" y="2763171"/>
            <a:ext cx="1990910" cy="1732504"/>
            <a:chOff x="1494900" y="2702596"/>
            <a:chExt cx="1990910" cy="1732504"/>
          </a:xfrm>
        </p:grpSpPr>
        <p:sp>
          <p:nvSpPr>
            <p:cNvPr id="77" name="Google Shape;77;p15"/>
            <p:cNvSpPr/>
            <p:nvPr/>
          </p:nvSpPr>
          <p:spPr>
            <a:xfrm>
              <a:off x="2191011" y="3079475"/>
              <a:ext cx="1294800" cy="133500"/>
            </a:xfrm>
            <a:prstGeom prst="rect">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p:nvPr/>
          </p:nvSpPr>
          <p:spPr>
            <a:xfrm>
              <a:off x="1828196"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latin typeface="Roboto"/>
                  <a:ea typeface="Roboto"/>
                  <a:cs typeface="Roboto"/>
                  <a:sym typeface="Roboto"/>
                </a:rPr>
                <a:t>2001</a:t>
              </a:r>
              <a:endParaRPr sz="1200" b="1">
                <a:latin typeface="Roboto"/>
                <a:ea typeface="Roboto"/>
                <a:cs typeface="Roboto"/>
                <a:sym typeface="Roboto"/>
              </a:endParaRPr>
            </a:p>
          </p:txBody>
        </p:sp>
        <p:sp>
          <p:nvSpPr>
            <p:cNvPr id="79" name="Google Shape;79;p15"/>
            <p:cNvSpPr txBox="1"/>
            <p:nvPr/>
          </p:nvSpPr>
          <p:spPr>
            <a:xfrm>
              <a:off x="1494900" y="3491300"/>
              <a:ext cx="1412400" cy="94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900" b="1">
                  <a:latin typeface="Calibri"/>
                  <a:ea typeface="Calibri"/>
                  <a:cs typeface="Calibri"/>
                  <a:sym typeface="Calibri"/>
                </a:rPr>
                <a:t>Comienzo de las evaluaciones de las características del mercurio y compuestos que lo contienen y sus consecuencias en la salud</a:t>
              </a:r>
              <a:endParaRPr sz="900" b="1">
                <a:latin typeface="Calibri"/>
                <a:ea typeface="Calibri"/>
                <a:cs typeface="Calibri"/>
                <a:sym typeface="Calibri"/>
              </a:endParaRPr>
            </a:p>
            <a:p>
              <a:pPr marL="0" lvl="0" indent="0" algn="ctr" rtl="0">
                <a:spcBef>
                  <a:spcPts val="0"/>
                </a:spcBef>
                <a:spcAft>
                  <a:spcPts val="0"/>
                </a:spcAft>
                <a:buNone/>
              </a:pPr>
              <a:endParaRPr sz="800" b="1">
                <a:latin typeface="Roboto"/>
                <a:ea typeface="Roboto"/>
                <a:cs typeface="Roboto"/>
                <a:sym typeface="Roboto"/>
              </a:endParaRPr>
            </a:p>
            <a:p>
              <a:pPr marL="0" lvl="0" indent="0" algn="ctr" rtl="0">
                <a:spcBef>
                  <a:spcPts val="0"/>
                </a:spcBef>
                <a:spcAft>
                  <a:spcPts val="1600"/>
                </a:spcAft>
                <a:buNone/>
              </a:pPr>
              <a:endParaRPr sz="800" b="1">
                <a:latin typeface="Roboto"/>
                <a:ea typeface="Roboto"/>
                <a:cs typeface="Roboto"/>
                <a:sym typeface="Roboto"/>
              </a:endParaRPr>
            </a:p>
          </p:txBody>
        </p:sp>
        <p:grpSp>
          <p:nvGrpSpPr>
            <p:cNvPr id="80" name="Google Shape;80;p15"/>
            <p:cNvGrpSpPr/>
            <p:nvPr/>
          </p:nvGrpSpPr>
          <p:grpSpPr>
            <a:xfrm rot="10800000">
              <a:off x="2149293" y="3079467"/>
              <a:ext cx="92400" cy="411825"/>
              <a:chOff x="2072481" y="2563700"/>
              <a:chExt cx="92400" cy="411825"/>
            </a:xfrm>
          </p:grpSpPr>
          <p:cxnSp>
            <p:nvCxnSpPr>
              <p:cNvPr id="81" name="Google Shape;81;p15"/>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2" name="Google Shape;82;p15"/>
              <p:cNvSpPr/>
              <p:nvPr/>
            </p:nvSpPr>
            <p:spPr>
              <a:xfrm>
                <a:off x="2072481"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oogle Shape;83;p15"/>
          <p:cNvGrpSpPr/>
          <p:nvPr/>
        </p:nvGrpSpPr>
        <p:grpSpPr>
          <a:xfrm>
            <a:off x="2025010" y="1907575"/>
            <a:ext cx="2139932" cy="1735150"/>
            <a:chOff x="2640585" y="1852850"/>
            <a:chExt cx="2139932" cy="1735150"/>
          </a:xfrm>
        </p:grpSpPr>
        <p:sp>
          <p:nvSpPr>
            <p:cNvPr id="84" name="Google Shape;84;p15"/>
            <p:cNvSpPr/>
            <p:nvPr/>
          </p:nvSpPr>
          <p:spPr>
            <a:xfrm>
              <a:off x="3485717" y="3079475"/>
              <a:ext cx="1294800" cy="133500"/>
            </a:xfrm>
            <a:prstGeom prst="rect">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latin typeface="Roboto"/>
                  <a:ea typeface="Roboto"/>
                  <a:cs typeface="Roboto"/>
                  <a:sym typeface="Roboto"/>
                </a:rPr>
                <a:t>2003</a:t>
              </a:r>
              <a:endParaRPr sz="1200" b="1">
                <a:latin typeface="Roboto"/>
                <a:ea typeface="Roboto"/>
                <a:cs typeface="Roboto"/>
                <a:sym typeface="Roboto"/>
              </a:endParaRPr>
            </a:p>
          </p:txBody>
        </p:sp>
        <p:sp>
          <p:nvSpPr>
            <p:cNvPr id="86" name="Google Shape;86;p15"/>
            <p:cNvSpPr txBox="1"/>
            <p:nvPr/>
          </p:nvSpPr>
          <p:spPr>
            <a:xfrm>
              <a:off x="2640585" y="1852850"/>
              <a:ext cx="1683000" cy="94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900" b="1">
                  <a:latin typeface="Calibri"/>
                  <a:ea typeface="Calibri"/>
                  <a:cs typeface="Calibri"/>
                  <a:sym typeface="Calibri"/>
                </a:rPr>
                <a:t>Se concluye que el mercurio y sus compuestos tienen consecuencias negativas en la salud. Se alienta a los gobiernos  a definir objetivos para su control</a:t>
              </a:r>
              <a:endParaRPr sz="900" b="1">
                <a:latin typeface="Calibri"/>
                <a:ea typeface="Calibri"/>
                <a:cs typeface="Calibri"/>
                <a:sym typeface="Calibri"/>
              </a:endParaRPr>
            </a:p>
          </p:txBody>
        </p:sp>
        <p:grpSp>
          <p:nvGrpSpPr>
            <p:cNvPr id="87" name="Google Shape;87;p15"/>
            <p:cNvGrpSpPr/>
            <p:nvPr/>
          </p:nvGrpSpPr>
          <p:grpSpPr>
            <a:xfrm>
              <a:off x="3435870" y="2800065"/>
              <a:ext cx="92400" cy="411825"/>
              <a:chOff x="845575" y="2563700"/>
              <a:chExt cx="92400" cy="411825"/>
            </a:xfrm>
          </p:grpSpPr>
          <p:sp>
            <p:nvSpPr>
              <p:cNvPr id="88" name="Google Shape;88;p1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 name="Google Shape;89;p1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90" name="Google Shape;90;p15"/>
          <p:cNvGrpSpPr/>
          <p:nvPr/>
        </p:nvGrpSpPr>
        <p:grpSpPr>
          <a:xfrm>
            <a:off x="3111997" y="2763171"/>
            <a:ext cx="2130649" cy="1732506"/>
            <a:chOff x="3944572" y="2702596"/>
            <a:chExt cx="2130649" cy="1732506"/>
          </a:xfrm>
        </p:grpSpPr>
        <p:sp>
          <p:nvSpPr>
            <p:cNvPr id="91" name="Google Shape;91;p15"/>
            <p:cNvSpPr/>
            <p:nvPr/>
          </p:nvSpPr>
          <p:spPr>
            <a:xfrm>
              <a:off x="4780421" y="3079475"/>
              <a:ext cx="1294800" cy="133500"/>
            </a:xfrm>
            <a:prstGeom prst="rect">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15"/>
            <p:cNvGrpSpPr/>
            <p:nvPr/>
          </p:nvGrpSpPr>
          <p:grpSpPr>
            <a:xfrm rot="10800000">
              <a:off x="4737413" y="3079467"/>
              <a:ext cx="92400" cy="411825"/>
              <a:chOff x="2070100" y="2563700"/>
              <a:chExt cx="92400" cy="411825"/>
            </a:xfrm>
          </p:grpSpPr>
          <p:cxnSp>
            <p:nvCxnSpPr>
              <p:cNvPr id="93" name="Google Shape;93;p1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4" name="Google Shape;94;p1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5"/>
            <p:cNvSpPr txBox="1"/>
            <p:nvPr/>
          </p:nvSpPr>
          <p:spPr>
            <a:xfrm>
              <a:off x="4413187"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latin typeface="Roboto"/>
                  <a:ea typeface="Roboto"/>
                  <a:cs typeface="Roboto"/>
                  <a:sym typeface="Roboto"/>
                </a:rPr>
                <a:t>2009</a:t>
              </a:r>
              <a:endParaRPr sz="1200" b="1">
                <a:latin typeface="Roboto"/>
                <a:ea typeface="Roboto"/>
                <a:cs typeface="Roboto"/>
                <a:sym typeface="Roboto"/>
              </a:endParaRPr>
            </a:p>
          </p:txBody>
        </p:sp>
        <p:sp>
          <p:nvSpPr>
            <p:cNvPr id="96" name="Google Shape;96;p15"/>
            <p:cNvSpPr txBox="1"/>
            <p:nvPr/>
          </p:nvSpPr>
          <p:spPr>
            <a:xfrm>
              <a:off x="3944572" y="3491302"/>
              <a:ext cx="1683000" cy="94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900" b="1">
                  <a:latin typeface="Calibri"/>
                  <a:ea typeface="Calibri"/>
                  <a:cs typeface="Calibri"/>
                  <a:sym typeface="Calibri"/>
                </a:rPr>
                <a:t>Se entiende necesario un instrumento jurídicamente vinculante a nivel mundial </a:t>
              </a:r>
              <a:endParaRPr sz="900" b="1">
                <a:latin typeface="Calibri"/>
                <a:ea typeface="Calibri"/>
                <a:cs typeface="Calibri"/>
                <a:sym typeface="Calibri"/>
              </a:endParaRPr>
            </a:p>
          </p:txBody>
        </p:sp>
      </p:grpSp>
      <p:grpSp>
        <p:nvGrpSpPr>
          <p:cNvPr id="97" name="Google Shape;97;p15"/>
          <p:cNvGrpSpPr/>
          <p:nvPr/>
        </p:nvGrpSpPr>
        <p:grpSpPr>
          <a:xfrm>
            <a:off x="4261075" y="2095100"/>
            <a:ext cx="2109325" cy="1547625"/>
            <a:chOff x="5260600" y="2040375"/>
            <a:chExt cx="2109325" cy="1547625"/>
          </a:xfrm>
        </p:grpSpPr>
        <p:sp>
          <p:nvSpPr>
            <p:cNvPr id="98" name="Google Shape;98;p15"/>
            <p:cNvSpPr/>
            <p:nvPr/>
          </p:nvSpPr>
          <p:spPr>
            <a:xfrm>
              <a:off x="6075125" y="3079475"/>
              <a:ext cx="1294800" cy="133500"/>
            </a:xfrm>
            <a:prstGeom prst="rect">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5"/>
            <p:cNvGrpSpPr/>
            <p:nvPr/>
          </p:nvGrpSpPr>
          <p:grpSpPr>
            <a:xfrm>
              <a:off x="6031394" y="2800065"/>
              <a:ext cx="92400" cy="411825"/>
              <a:chOff x="845575" y="2563700"/>
              <a:chExt cx="92400" cy="411825"/>
            </a:xfrm>
          </p:grpSpPr>
          <p:cxnSp>
            <p:nvCxnSpPr>
              <p:cNvPr id="100" name="Google Shape;100;p1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1" name="Google Shape;101;p1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5"/>
            <p:cNvSpPr txBox="1"/>
            <p:nvPr/>
          </p:nvSpPr>
          <p:spPr>
            <a:xfrm>
              <a:off x="5707757" y="3216600"/>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latin typeface="Roboto"/>
                  <a:ea typeface="Roboto"/>
                  <a:cs typeface="Roboto"/>
                  <a:sym typeface="Roboto"/>
                </a:rPr>
                <a:t>2013</a:t>
              </a:r>
              <a:endParaRPr sz="1200" b="1">
                <a:latin typeface="Roboto"/>
                <a:ea typeface="Roboto"/>
                <a:cs typeface="Roboto"/>
                <a:sym typeface="Roboto"/>
              </a:endParaRPr>
            </a:p>
          </p:txBody>
        </p:sp>
        <p:sp>
          <p:nvSpPr>
            <p:cNvPr id="103" name="Google Shape;103;p15"/>
            <p:cNvSpPr txBox="1"/>
            <p:nvPr/>
          </p:nvSpPr>
          <p:spPr>
            <a:xfrm>
              <a:off x="5260600" y="2040375"/>
              <a:ext cx="1640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900" b="1">
                  <a:latin typeface="Calibri"/>
                  <a:ea typeface="Calibri"/>
                  <a:cs typeface="Calibri"/>
                  <a:sym typeface="Calibri"/>
                </a:rPr>
                <a:t>Se llega a un acuerdo sobre el texto del Convenio de Minamata y se invita a los gobiernos a firmarlo</a:t>
              </a:r>
              <a:endParaRPr sz="900" b="1">
                <a:latin typeface="Calibri"/>
                <a:ea typeface="Calibri"/>
                <a:cs typeface="Calibri"/>
                <a:sym typeface="Calibri"/>
              </a:endParaRPr>
            </a:p>
          </p:txBody>
        </p:sp>
      </p:grpSp>
      <p:grpSp>
        <p:nvGrpSpPr>
          <p:cNvPr id="104" name="Google Shape;104;p15"/>
          <p:cNvGrpSpPr/>
          <p:nvPr/>
        </p:nvGrpSpPr>
        <p:grpSpPr>
          <a:xfrm>
            <a:off x="5181117" y="2757321"/>
            <a:ext cx="2611045" cy="1829206"/>
            <a:chOff x="6535392" y="2702596"/>
            <a:chExt cx="2611045" cy="1829206"/>
          </a:xfrm>
        </p:grpSpPr>
        <p:sp>
          <p:nvSpPr>
            <p:cNvPr id="105" name="Google Shape;105;p15"/>
            <p:cNvSpPr/>
            <p:nvPr/>
          </p:nvSpPr>
          <p:spPr>
            <a:xfrm>
              <a:off x="7369837" y="3079475"/>
              <a:ext cx="1776600" cy="133500"/>
            </a:xfrm>
            <a:prstGeom prst="rect">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15"/>
            <p:cNvGrpSpPr/>
            <p:nvPr/>
          </p:nvGrpSpPr>
          <p:grpSpPr>
            <a:xfrm rot="10800000">
              <a:off x="7328221" y="3079467"/>
              <a:ext cx="92400" cy="411825"/>
              <a:chOff x="2070100" y="2563700"/>
              <a:chExt cx="92400" cy="411825"/>
            </a:xfrm>
          </p:grpSpPr>
          <p:cxnSp>
            <p:nvCxnSpPr>
              <p:cNvPr id="107" name="Google Shape;107;p1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8" name="Google Shape;108;p1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5"/>
            <p:cNvSpPr txBox="1"/>
            <p:nvPr/>
          </p:nvSpPr>
          <p:spPr>
            <a:xfrm>
              <a:off x="7003996"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latin typeface="Roboto"/>
                  <a:ea typeface="Roboto"/>
                  <a:cs typeface="Roboto"/>
                  <a:sym typeface="Roboto"/>
                </a:rPr>
                <a:t>2014</a:t>
              </a:r>
              <a:endParaRPr sz="1200" b="1">
                <a:latin typeface="Roboto"/>
                <a:ea typeface="Roboto"/>
                <a:cs typeface="Roboto"/>
                <a:sym typeface="Roboto"/>
              </a:endParaRPr>
            </a:p>
          </p:txBody>
        </p:sp>
        <p:sp>
          <p:nvSpPr>
            <p:cNvPr id="110" name="Google Shape;110;p15"/>
            <p:cNvSpPr txBox="1"/>
            <p:nvPr/>
          </p:nvSpPr>
          <p:spPr>
            <a:xfrm>
              <a:off x="6535392" y="3588002"/>
              <a:ext cx="1683000" cy="94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900" b="1">
                  <a:latin typeface="Calibri"/>
                  <a:ea typeface="Calibri"/>
                  <a:cs typeface="Calibri"/>
                  <a:sym typeface="Calibri"/>
                </a:rPr>
                <a:t>128 países lo firman</a:t>
              </a:r>
              <a:endParaRPr sz="900" b="1">
                <a:latin typeface="Calibri"/>
                <a:ea typeface="Calibri"/>
                <a:cs typeface="Calibri"/>
                <a:sym typeface="Calibri"/>
              </a:endParaRPr>
            </a:p>
            <a:p>
              <a:pPr marL="0" lvl="0" indent="0" algn="ctr" rtl="0">
                <a:spcBef>
                  <a:spcPts val="1600"/>
                </a:spcBef>
                <a:spcAft>
                  <a:spcPts val="1600"/>
                </a:spcAft>
                <a:buNone/>
              </a:pPr>
              <a:r>
                <a:rPr lang="es" sz="900" b="1">
                  <a:latin typeface="Calibri"/>
                  <a:ea typeface="Calibri"/>
                  <a:cs typeface="Calibri"/>
                  <a:sym typeface="Calibri"/>
                </a:rPr>
                <a:t>En Uruguay: Ley N°17267, Aprobación del Convenio de Minamata sobre el Mercurio</a:t>
              </a:r>
              <a:endParaRPr sz="900" b="1">
                <a:latin typeface="Calibri"/>
                <a:ea typeface="Calibri"/>
                <a:cs typeface="Calibri"/>
                <a:sym typeface="Calibri"/>
              </a:endParaRPr>
            </a:p>
          </p:txBody>
        </p:sp>
      </p:grpSp>
      <p:sp>
        <p:nvSpPr>
          <p:cNvPr id="111" name="Google Shape;111;p15"/>
          <p:cNvSpPr/>
          <p:nvPr/>
        </p:nvSpPr>
        <p:spPr>
          <a:xfrm>
            <a:off x="6911425" y="3133750"/>
            <a:ext cx="1294800" cy="133500"/>
          </a:xfrm>
          <a:prstGeom prst="rect">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5"/>
          <p:cNvGrpSpPr/>
          <p:nvPr/>
        </p:nvGrpSpPr>
        <p:grpSpPr>
          <a:xfrm>
            <a:off x="6863056" y="2855415"/>
            <a:ext cx="92400" cy="411825"/>
            <a:chOff x="845575" y="2563700"/>
            <a:chExt cx="92400" cy="411825"/>
          </a:xfrm>
        </p:grpSpPr>
        <p:cxnSp>
          <p:nvCxnSpPr>
            <p:cNvPr id="113" name="Google Shape;113;p1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4" name="Google Shape;114;p1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5"/>
          <p:cNvSpPr txBox="1"/>
          <p:nvPr/>
        </p:nvSpPr>
        <p:spPr>
          <a:xfrm>
            <a:off x="6547182" y="3287462"/>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latin typeface="Roboto"/>
                <a:ea typeface="Roboto"/>
                <a:cs typeface="Roboto"/>
                <a:sym typeface="Roboto"/>
              </a:rPr>
              <a:t>2017</a:t>
            </a:r>
            <a:endParaRPr sz="1200" b="1">
              <a:latin typeface="Roboto"/>
              <a:ea typeface="Roboto"/>
              <a:cs typeface="Roboto"/>
              <a:sym typeface="Roboto"/>
            </a:endParaRPr>
          </a:p>
        </p:txBody>
      </p:sp>
      <p:sp>
        <p:nvSpPr>
          <p:cNvPr id="116" name="Google Shape;116;p15"/>
          <p:cNvSpPr txBox="1"/>
          <p:nvPr/>
        </p:nvSpPr>
        <p:spPr>
          <a:xfrm>
            <a:off x="6261850" y="2296400"/>
            <a:ext cx="1294800"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900" b="1">
                <a:latin typeface="Calibri"/>
                <a:ea typeface="Calibri"/>
                <a:cs typeface="Calibri"/>
                <a:sym typeface="Calibri"/>
              </a:rPr>
              <a:t>Entra en vigor el convenio</a:t>
            </a:r>
            <a:endParaRPr sz="900" b="1">
              <a:latin typeface="Calibri"/>
              <a:ea typeface="Calibri"/>
              <a:cs typeface="Calibri"/>
              <a:sym typeface="Calibri"/>
            </a:endParaRPr>
          </a:p>
        </p:txBody>
      </p:sp>
      <p:sp>
        <p:nvSpPr>
          <p:cNvPr id="117" name="Google Shape;117;p15"/>
          <p:cNvSpPr/>
          <p:nvPr/>
        </p:nvSpPr>
        <p:spPr>
          <a:xfrm>
            <a:off x="7792152" y="3133750"/>
            <a:ext cx="913800" cy="133500"/>
          </a:xfrm>
          <a:prstGeom prst="rect">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5"/>
          <p:cNvGrpSpPr/>
          <p:nvPr/>
        </p:nvGrpSpPr>
        <p:grpSpPr>
          <a:xfrm rot="10800000">
            <a:off x="7753991" y="3267249"/>
            <a:ext cx="87253" cy="411825"/>
            <a:chOff x="2070100" y="2563700"/>
            <a:chExt cx="92400" cy="411825"/>
          </a:xfrm>
        </p:grpSpPr>
        <p:cxnSp>
          <p:nvCxnSpPr>
            <p:cNvPr id="119" name="Google Shape;119;p1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0" name="Google Shape;120;p1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5"/>
          <p:cNvSpPr txBox="1"/>
          <p:nvPr/>
        </p:nvSpPr>
        <p:spPr>
          <a:xfrm>
            <a:off x="7390301" y="2783850"/>
            <a:ext cx="6990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latin typeface="Roboto"/>
                <a:ea typeface="Roboto"/>
                <a:cs typeface="Roboto"/>
                <a:sym typeface="Roboto"/>
              </a:rPr>
              <a:t>2019</a:t>
            </a:r>
            <a:endParaRPr sz="1200" b="1">
              <a:latin typeface="Roboto"/>
              <a:ea typeface="Roboto"/>
              <a:cs typeface="Roboto"/>
              <a:sym typeface="Roboto"/>
            </a:endParaRPr>
          </a:p>
        </p:txBody>
      </p:sp>
      <p:sp>
        <p:nvSpPr>
          <p:cNvPr id="122" name="Google Shape;122;p15"/>
          <p:cNvSpPr txBox="1"/>
          <p:nvPr/>
        </p:nvSpPr>
        <p:spPr>
          <a:xfrm>
            <a:off x="6923575" y="3791075"/>
            <a:ext cx="1748100" cy="94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900" b="1">
                <a:latin typeface="Calibri"/>
                <a:ea typeface="Calibri"/>
                <a:cs typeface="Calibri"/>
                <a:sym typeface="Calibri"/>
              </a:rPr>
              <a:t>En Uruguay: decreto N°15/019. Reglamentación de las leyes N° 19267 y N° 17283 (Art. 20 y 21), relativo a la gestión adecuada de lámparas y otros residuos de mercurio</a:t>
            </a:r>
            <a:endParaRPr sz="900"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Objetivo el convenio</a:t>
            </a:r>
            <a:endParaRPr/>
          </a:p>
        </p:txBody>
      </p:sp>
      <p:sp>
        <p:nvSpPr>
          <p:cNvPr id="128" name="Google Shape;128;p16"/>
          <p:cNvSpPr txBox="1">
            <a:spLocks noGrp="1"/>
          </p:cNvSpPr>
          <p:nvPr>
            <p:ph type="body" idx="1"/>
          </p:nvPr>
        </p:nvSpPr>
        <p:spPr>
          <a:xfrm>
            <a:off x="311700" y="1952575"/>
            <a:ext cx="8247300" cy="247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2300">
                <a:latin typeface="Calibri"/>
                <a:ea typeface="Calibri"/>
                <a:cs typeface="Calibri"/>
                <a:sym typeface="Calibri"/>
              </a:rPr>
              <a:t> “Proteger la salud humana y el medio ambiente de las emisiones y liberaciones antropógenas de mercurio y compuestos de mercurio.”</a:t>
            </a:r>
            <a:endParaRPr sz="2900">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body" idx="1"/>
          </p:nvPr>
        </p:nvSpPr>
        <p:spPr>
          <a:xfrm>
            <a:off x="311700" y="217800"/>
            <a:ext cx="8333700" cy="47079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s" sz="3550">
                <a:solidFill>
                  <a:srgbClr val="0C57D3"/>
                </a:solidFill>
                <a:latin typeface="Calibri"/>
                <a:ea typeface="Calibri"/>
                <a:cs typeface="Calibri"/>
                <a:sym typeface="Calibri"/>
              </a:rPr>
              <a:t>Definiciones y conceptos</a:t>
            </a:r>
            <a:endParaRPr sz="3550">
              <a:solidFill>
                <a:srgbClr val="0C57D3"/>
              </a:solidFill>
              <a:latin typeface="Calibri"/>
              <a:ea typeface="Calibri"/>
              <a:cs typeface="Calibri"/>
              <a:sym typeface="Calibri"/>
            </a:endParaRPr>
          </a:p>
          <a:p>
            <a:pPr marL="0" lvl="0" indent="0" algn="l" rtl="0">
              <a:spcBef>
                <a:spcPts val="1200"/>
              </a:spcBef>
              <a:spcAft>
                <a:spcPts val="0"/>
              </a:spcAft>
              <a:buNone/>
            </a:pPr>
            <a:endParaRPr sz="2800">
              <a:solidFill>
                <a:srgbClr val="0C57D3"/>
              </a:solidFill>
              <a:latin typeface="Calibri"/>
              <a:ea typeface="Calibri"/>
              <a:cs typeface="Calibri"/>
              <a:sym typeface="Calibri"/>
            </a:endParaRPr>
          </a:p>
          <a:p>
            <a:pPr marL="457200" lvl="0" indent="-326430" algn="l" rtl="0">
              <a:spcBef>
                <a:spcPts val="1200"/>
              </a:spcBef>
              <a:spcAft>
                <a:spcPts val="0"/>
              </a:spcAft>
              <a:buSzPct val="100000"/>
              <a:buFont typeface="Calibri"/>
              <a:buChar char="●"/>
            </a:pPr>
            <a:r>
              <a:rPr lang="es" sz="2200" b="1">
                <a:latin typeface="Calibri"/>
                <a:ea typeface="Calibri"/>
                <a:cs typeface="Calibri"/>
                <a:sym typeface="Calibri"/>
              </a:rPr>
              <a:t>Mercurio:</a:t>
            </a:r>
            <a:r>
              <a:rPr lang="es" sz="2200">
                <a:latin typeface="Calibri"/>
                <a:ea typeface="Calibri"/>
                <a:cs typeface="Calibri"/>
                <a:sym typeface="Calibri"/>
              </a:rPr>
              <a:t> mercurio elemental Hg(0)</a:t>
            </a:r>
            <a:endParaRPr sz="2200">
              <a:latin typeface="Calibri"/>
              <a:ea typeface="Calibri"/>
              <a:cs typeface="Calibri"/>
              <a:sym typeface="Calibri"/>
            </a:endParaRPr>
          </a:p>
          <a:p>
            <a:pPr marL="457200" lvl="0" indent="-326430" algn="l" rtl="0">
              <a:spcBef>
                <a:spcPts val="0"/>
              </a:spcBef>
              <a:spcAft>
                <a:spcPts val="0"/>
              </a:spcAft>
              <a:buSzPct val="100000"/>
              <a:buFont typeface="Calibri"/>
              <a:buChar char="●"/>
            </a:pPr>
            <a:r>
              <a:rPr lang="es" sz="2200" b="1">
                <a:latin typeface="Calibri"/>
                <a:ea typeface="Calibri"/>
                <a:cs typeface="Calibri"/>
                <a:sym typeface="Calibri"/>
              </a:rPr>
              <a:t>Compuesto de mercurio</a:t>
            </a:r>
            <a:r>
              <a:rPr lang="es" sz="2200">
                <a:latin typeface="Calibri"/>
                <a:ea typeface="Calibri"/>
                <a:cs typeface="Calibri"/>
                <a:sym typeface="Calibri"/>
              </a:rPr>
              <a:t>: sustancia que consiste en átomos de mercurio y uno o más átomos de elementos químicos distintos que puedan separarse en componentes diferentes solo por medio de reacciones químicas</a:t>
            </a:r>
            <a:endParaRPr sz="2200">
              <a:latin typeface="Calibri"/>
              <a:ea typeface="Calibri"/>
              <a:cs typeface="Calibri"/>
              <a:sym typeface="Calibri"/>
            </a:endParaRPr>
          </a:p>
          <a:p>
            <a:pPr marL="457200" lvl="0" indent="-326430" algn="l" rtl="0">
              <a:spcBef>
                <a:spcPts val="0"/>
              </a:spcBef>
              <a:spcAft>
                <a:spcPts val="0"/>
              </a:spcAft>
              <a:buSzPct val="100000"/>
              <a:buFont typeface="Calibri"/>
              <a:buChar char="●"/>
            </a:pPr>
            <a:r>
              <a:rPr lang="es" sz="2200" b="1">
                <a:latin typeface="Calibri"/>
                <a:ea typeface="Calibri"/>
                <a:cs typeface="Calibri"/>
                <a:sym typeface="Calibri"/>
              </a:rPr>
              <a:t>Producto con mercurio añadido</a:t>
            </a:r>
            <a:r>
              <a:rPr lang="es" sz="2200">
                <a:latin typeface="Calibri"/>
                <a:ea typeface="Calibri"/>
                <a:cs typeface="Calibri"/>
                <a:sym typeface="Calibri"/>
              </a:rPr>
              <a:t>: producto o componente de un producto al que se haya añadido mercurio o un compuesto de mercurio de manera intencional</a:t>
            </a:r>
            <a:endParaRPr sz="2200">
              <a:latin typeface="Calibri"/>
              <a:ea typeface="Calibri"/>
              <a:cs typeface="Calibri"/>
              <a:sym typeface="Calibri"/>
            </a:endParaRPr>
          </a:p>
          <a:p>
            <a:pPr marL="457200" lvl="0" indent="-326430" algn="l" rtl="0">
              <a:spcBef>
                <a:spcPts val="0"/>
              </a:spcBef>
              <a:spcAft>
                <a:spcPts val="0"/>
              </a:spcAft>
              <a:buSzPct val="100000"/>
              <a:buFont typeface="Calibri"/>
              <a:buChar char="●"/>
            </a:pPr>
            <a:r>
              <a:rPr lang="es" sz="2200" b="1">
                <a:latin typeface="Calibri"/>
                <a:ea typeface="Calibri"/>
                <a:cs typeface="Calibri"/>
                <a:sym typeface="Calibri"/>
              </a:rPr>
              <a:t>Parte</a:t>
            </a:r>
            <a:r>
              <a:rPr lang="es" sz="2200">
                <a:latin typeface="Calibri"/>
                <a:ea typeface="Calibri"/>
                <a:cs typeface="Calibri"/>
                <a:sym typeface="Calibri"/>
              </a:rPr>
              <a:t>: Estado o una organización de integración económica regional que haya consentido en someterse a las obligaciones establecidas en el presente Convenio y en el que el presente Convenio esté en vigor.</a:t>
            </a:r>
            <a:endParaRPr sz="2200">
              <a:latin typeface="Calibri"/>
              <a:ea typeface="Calibri"/>
              <a:cs typeface="Calibri"/>
              <a:sym typeface="Calibri"/>
            </a:endParaRPr>
          </a:p>
          <a:p>
            <a:pPr marL="457200" lvl="0" indent="-326430" algn="l" rtl="0">
              <a:spcBef>
                <a:spcPts val="0"/>
              </a:spcBef>
              <a:spcAft>
                <a:spcPts val="0"/>
              </a:spcAft>
              <a:buSzPct val="100000"/>
              <a:buFont typeface="Calibri"/>
              <a:buChar char="●"/>
            </a:pPr>
            <a:r>
              <a:rPr lang="es" sz="2200" b="1">
                <a:latin typeface="Calibri"/>
                <a:ea typeface="Calibri"/>
                <a:cs typeface="Calibri"/>
                <a:sym typeface="Calibri"/>
              </a:rPr>
              <a:t>Conferencia de Partes:</a:t>
            </a:r>
            <a:r>
              <a:rPr lang="es" sz="2200">
                <a:latin typeface="Calibri"/>
                <a:ea typeface="Calibri"/>
                <a:cs typeface="Calibri"/>
                <a:sym typeface="Calibri"/>
              </a:rPr>
              <a:t> es el órgano rector del Convenio de Minamata sobre el Mercurio, establecido de conformidad con su Artículo 23. A través de las decisiones tomadas en sus reuniones, la COP promueve la implementación del Convenio, que se mantendrá bajo continua revisión y evaluación</a:t>
            </a:r>
            <a:endParaRPr sz="2200">
              <a:latin typeface="Calibri"/>
              <a:ea typeface="Calibri"/>
              <a:cs typeface="Calibri"/>
              <a:sym typeface="Calibri"/>
            </a:endParaRPr>
          </a:p>
          <a:p>
            <a:pPr marL="0" lvl="0" indent="0" algn="l" rtl="0">
              <a:spcBef>
                <a:spcPts val="1200"/>
              </a:spcBef>
              <a:spcAft>
                <a:spcPts val="0"/>
              </a:spcAft>
              <a:buNone/>
            </a:pPr>
            <a:endParaRPr b="1">
              <a:latin typeface="Calibri"/>
              <a:ea typeface="Calibri"/>
              <a:cs typeface="Calibri"/>
              <a:sym typeface="Calibri"/>
            </a:endParaRPr>
          </a:p>
          <a:p>
            <a:pPr marL="0" lvl="0" indent="0" algn="l" rtl="0">
              <a:spcBef>
                <a:spcPts val="1200"/>
              </a:spcBef>
              <a:spcAft>
                <a:spcPts val="1200"/>
              </a:spcAft>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357225" y="491400"/>
            <a:ext cx="7932600" cy="4474200"/>
          </a:xfrm>
          <a:prstGeom prst="rect">
            <a:avLst/>
          </a:prstGeom>
        </p:spPr>
        <p:txBody>
          <a:bodyPr spcFirstLastPara="1" wrap="square" lIns="91425" tIns="91425" rIns="91425" bIns="91425" anchor="t" anchorCtr="0">
            <a:normAutofit fontScale="90000"/>
          </a:bodyPr>
          <a:lstStyle/>
          <a:p>
            <a:pPr marL="0" marR="0" lvl="0" indent="0" algn="l" rtl="0">
              <a:lnSpc>
                <a:spcPct val="115000"/>
              </a:lnSpc>
              <a:spcBef>
                <a:spcPts val="0"/>
              </a:spcBef>
              <a:spcAft>
                <a:spcPts val="0"/>
              </a:spcAft>
              <a:buNone/>
            </a:pPr>
            <a:r>
              <a:rPr lang="es"/>
              <a:t>Artículo 3 Fuentes de Suministro y comercio de mercurio</a:t>
            </a:r>
            <a:endParaRPr sz="1800">
              <a:solidFill>
                <a:schemeClr val="dk2"/>
              </a:solidFill>
            </a:endParaRPr>
          </a:p>
          <a:p>
            <a:pPr marL="457200" marR="0" lvl="0" indent="-318770" algn="l" rtl="0">
              <a:lnSpc>
                <a:spcPct val="115000"/>
              </a:lnSpc>
              <a:spcBef>
                <a:spcPts val="1200"/>
              </a:spcBef>
              <a:spcAft>
                <a:spcPts val="0"/>
              </a:spcAft>
              <a:buClr>
                <a:schemeClr val="dk2"/>
              </a:buClr>
              <a:buSzPct val="87654"/>
              <a:buFont typeface="Arial"/>
              <a:buChar char="●"/>
            </a:pPr>
            <a:r>
              <a:rPr lang="es" sz="1800">
                <a:solidFill>
                  <a:schemeClr val="dk2"/>
                </a:solidFill>
              </a:rPr>
              <a:t>No se permite la </a:t>
            </a:r>
            <a:r>
              <a:rPr lang="es" sz="1800" b="1">
                <a:solidFill>
                  <a:schemeClr val="dk2"/>
                </a:solidFill>
              </a:rPr>
              <a:t>extracción primaria de mercurio</a:t>
            </a:r>
            <a:r>
              <a:rPr lang="es" sz="1800">
                <a:solidFill>
                  <a:schemeClr val="dk2"/>
                </a:solidFill>
              </a:rPr>
              <a:t>, entendiéndose por ésta: la extracción en la que el principal material que se busca es mercurio. En caso que en el momento de entrada en vigencia existen estas actividades, solo podrán extenderse por 15 años y bajo los términos explicitados en el convenio.</a:t>
            </a:r>
            <a:endParaRPr sz="1800">
              <a:solidFill>
                <a:schemeClr val="dk2"/>
              </a:solidFill>
            </a:endParaRPr>
          </a:p>
          <a:p>
            <a:pPr marL="457200" marR="0" lvl="0" indent="-331470" algn="l" rtl="0">
              <a:lnSpc>
                <a:spcPct val="115000"/>
              </a:lnSpc>
              <a:spcBef>
                <a:spcPts val="0"/>
              </a:spcBef>
              <a:spcAft>
                <a:spcPts val="0"/>
              </a:spcAft>
              <a:buClr>
                <a:schemeClr val="dk2"/>
              </a:buClr>
              <a:buSzPct val="100000"/>
              <a:buChar char="●"/>
            </a:pPr>
            <a:r>
              <a:rPr lang="es" sz="1800">
                <a:solidFill>
                  <a:schemeClr val="dk2"/>
                </a:solidFill>
              </a:rPr>
              <a:t>No se permite la</a:t>
            </a:r>
            <a:r>
              <a:rPr lang="es" sz="1800" b="1">
                <a:solidFill>
                  <a:schemeClr val="dk2"/>
                </a:solidFill>
              </a:rPr>
              <a:t> exportación</a:t>
            </a:r>
            <a:r>
              <a:rPr lang="es" sz="1800">
                <a:solidFill>
                  <a:schemeClr val="dk2"/>
                </a:solidFill>
              </a:rPr>
              <a:t> de mercurio o compuestos de mercurio salvo excepciones. Estas excepciones implican un consentimiento de la Parte que recibe la exportación y que el uso y almacenamiento esté regido por el convenio.</a:t>
            </a:r>
            <a:endParaRPr sz="1800">
              <a:solidFill>
                <a:schemeClr val="dk2"/>
              </a:solidFill>
            </a:endParaRPr>
          </a:p>
          <a:p>
            <a:pPr marL="457200" marR="0" lvl="0" indent="-331470" algn="l" rtl="0">
              <a:lnSpc>
                <a:spcPct val="115000"/>
              </a:lnSpc>
              <a:spcBef>
                <a:spcPts val="0"/>
              </a:spcBef>
              <a:spcAft>
                <a:spcPts val="0"/>
              </a:spcAft>
              <a:buClr>
                <a:schemeClr val="dk2"/>
              </a:buClr>
              <a:buSzPct val="100000"/>
              <a:buChar char="●"/>
            </a:pPr>
            <a:r>
              <a:rPr lang="es" sz="1800">
                <a:solidFill>
                  <a:schemeClr val="dk2"/>
                </a:solidFill>
              </a:rPr>
              <a:t>No permite que ninguna Parte </a:t>
            </a:r>
            <a:r>
              <a:rPr lang="es" sz="1800" b="1">
                <a:solidFill>
                  <a:schemeClr val="dk2"/>
                </a:solidFill>
              </a:rPr>
              <a:t>importe</a:t>
            </a:r>
            <a:r>
              <a:rPr lang="es" sz="1800">
                <a:solidFill>
                  <a:schemeClr val="dk2"/>
                </a:solidFill>
              </a:rPr>
              <a:t> mercurio desde un Estado u organización que no sea Parte, a menos que esta última demuestre que el mercurio es extraído de fuentes permitidas.</a:t>
            </a:r>
            <a:endParaRPr sz="1800">
              <a:solidFill>
                <a:schemeClr val="dk2"/>
              </a:solidFill>
            </a:endParaRPr>
          </a:p>
          <a:p>
            <a:pPr marL="0" marR="0" lvl="0" indent="0" algn="l" rtl="0">
              <a:lnSpc>
                <a:spcPct val="115000"/>
              </a:lnSpc>
              <a:spcBef>
                <a:spcPts val="1200"/>
              </a:spcBef>
              <a:spcAft>
                <a:spcPts val="0"/>
              </a:spcAft>
              <a:buNone/>
            </a:pPr>
            <a:endParaRPr sz="1800">
              <a:solidFill>
                <a:schemeClr val="dk2"/>
              </a:solidFill>
              <a:highlight>
                <a:srgbClr val="FFE599"/>
              </a:highlight>
            </a:endParaRPr>
          </a:p>
          <a:p>
            <a:pPr marL="0" marR="0" lvl="0" indent="0" algn="l" rtl="0">
              <a:lnSpc>
                <a:spcPct val="115000"/>
              </a:lnSpc>
              <a:spcBef>
                <a:spcPts val="1200"/>
              </a:spcBef>
              <a:spcAft>
                <a:spcPts val="0"/>
              </a:spcAft>
              <a:buNone/>
            </a:pPr>
            <a:endParaRPr sz="1577">
              <a:solidFill>
                <a:schemeClr val="dk2"/>
              </a:solidFill>
              <a:latin typeface="Arial"/>
              <a:ea typeface="Arial"/>
              <a:cs typeface="Arial"/>
              <a:sym typeface="Arial"/>
            </a:endParaRPr>
          </a:p>
          <a:p>
            <a:pPr marL="0" marR="0" lvl="0" indent="0" algn="l" rtl="0">
              <a:lnSpc>
                <a:spcPct val="115000"/>
              </a:lnSpc>
              <a:spcBef>
                <a:spcPts val="1200"/>
              </a:spcBef>
              <a:spcAft>
                <a:spcPts val="1200"/>
              </a:spcAft>
              <a:buNone/>
            </a:pPr>
            <a:endParaRPr sz="1577">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205200" y="138450"/>
            <a:ext cx="5838600" cy="4866600"/>
          </a:xfrm>
          <a:prstGeom prst="rect">
            <a:avLst/>
          </a:prstGeom>
        </p:spPr>
        <p:txBody>
          <a:bodyPr spcFirstLastPara="1" wrap="square" lIns="91425" tIns="91425" rIns="91425" bIns="91425" anchor="t" anchorCtr="0">
            <a:normAutofit fontScale="90000"/>
          </a:bodyPr>
          <a:lstStyle/>
          <a:p>
            <a:pPr marL="0" marR="0" lvl="0" indent="0" algn="l" rtl="0">
              <a:lnSpc>
                <a:spcPct val="115000"/>
              </a:lnSpc>
              <a:spcBef>
                <a:spcPts val="0"/>
              </a:spcBef>
              <a:spcAft>
                <a:spcPts val="0"/>
              </a:spcAft>
              <a:buNone/>
            </a:pPr>
            <a:r>
              <a:rPr lang="es"/>
              <a:t>Artículo 4 Productos con mercurio añadido</a:t>
            </a:r>
            <a:endParaRPr sz="1800">
              <a:solidFill>
                <a:schemeClr val="dk2"/>
              </a:solidFill>
              <a:latin typeface="Arial"/>
              <a:ea typeface="Arial"/>
              <a:cs typeface="Arial"/>
              <a:sym typeface="Arial"/>
            </a:endParaRPr>
          </a:p>
          <a:p>
            <a:pPr marL="457200" marR="0" lvl="0" indent="-331470" algn="l" rtl="0">
              <a:lnSpc>
                <a:spcPct val="115000"/>
              </a:lnSpc>
              <a:spcBef>
                <a:spcPts val="1200"/>
              </a:spcBef>
              <a:spcAft>
                <a:spcPts val="0"/>
              </a:spcAft>
              <a:buClr>
                <a:schemeClr val="dk2"/>
              </a:buClr>
              <a:buSzPct val="100000"/>
              <a:buChar char="●"/>
            </a:pPr>
            <a:r>
              <a:rPr lang="es" sz="1800">
                <a:solidFill>
                  <a:schemeClr val="dk2"/>
                </a:solidFill>
              </a:rPr>
              <a:t>Se</a:t>
            </a:r>
            <a:r>
              <a:rPr lang="es" sz="1800" b="1">
                <a:solidFill>
                  <a:schemeClr val="dk2"/>
                </a:solidFill>
              </a:rPr>
              <a:t> prohíbe la fabricación, la importación y exportación de productos con mercurio añadido</a:t>
            </a:r>
            <a:r>
              <a:rPr lang="es" sz="1800">
                <a:solidFill>
                  <a:schemeClr val="dk2"/>
                </a:solidFill>
              </a:rPr>
              <a:t> incluidos en la parte I del anexo A, después de la fecha especificada. Puede haber excepciones a esto si es debidamente justificado y presentando ante la Conferencia de Partes un plan de estrategias para la reducción de este uso.</a:t>
            </a:r>
            <a:endParaRPr sz="1200">
              <a:solidFill>
                <a:schemeClr val="dk2"/>
              </a:solidFill>
              <a:latin typeface="Arial"/>
              <a:ea typeface="Arial"/>
              <a:cs typeface="Arial"/>
              <a:sym typeface="Arial"/>
            </a:endParaRPr>
          </a:p>
          <a:p>
            <a:pPr marL="457200" marR="0" lvl="0" indent="-331470" algn="l" rtl="0">
              <a:lnSpc>
                <a:spcPct val="115000"/>
              </a:lnSpc>
              <a:spcBef>
                <a:spcPts val="0"/>
              </a:spcBef>
              <a:spcAft>
                <a:spcPts val="0"/>
              </a:spcAft>
              <a:buClr>
                <a:schemeClr val="dk2"/>
              </a:buClr>
              <a:buSzPct val="100000"/>
              <a:buChar char="●"/>
            </a:pPr>
            <a:r>
              <a:rPr lang="es" sz="1800">
                <a:solidFill>
                  <a:schemeClr val="dk2"/>
                </a:solidFill>
              </a:rPr>
              <a:t>Se busca la</a:t>
            </a:r>
            <a:r>
              <a:rPr lang="es" sz="1800" b="1">
                <a:solidFill>
                  <a:schemeClr val="dk2"/>
                </a:solidFill>
              </a:rPr>
              <a:t> retirada progresiva</a:t>
            </a:r>
            <a:r>
              <a:rPr lang="es" sz="1800">
                <a:solidFill>
                  <a:schemeClr val="dk2"/>
                </a:solidFill>
              </a:rPr>
              <a:t> de los productos incluidos en la parte ll del Anexo A, aplicando las medidas especificadas en el mismo.</a:t>
            </a:r>
            <a:endParaRPr sz="1800">
              <a:solidFill>
                <a:schemeClr val="dk2"/>
              </a:solidFill>
            </a:endParaRPr>
          </a:p>
          <a:p>
            <a:pPr marL="457200" lvl="0" indent="-331470" algn="l" rtl="0">
              <a:lnSpc>
                <a:spcPct val="115000"/>
              </a:lnSpc>
              <a:spcBef>
                <a:spcPts val="0"/>
              </a:spcBef>
              <a:spcAft>
                <a:spcPts val="0"/>
              </a:spcAft>
              <a:buClr>
                <a:schemeClr val="dk2"/>
              </a:buClr>
              <a:buSzPct val="100000"/>
              <a:buChar char="●"/>
            </a:pPr>
            <a:r>
              <a:rPr lang="es" sz="1800">
                <a:solidFill>
                  <a:schemeClr val="dk2"/>
                </a:solidFill>
              </a:rPr>
              <a:t>Se debe desincentivar la fabricación y distribución con fines comerciales de productos con mercurio añadido para usos que no estén comprendidos en ninguno de los usos conocidos de esos productos antes de la fecha de entrada en vigor del presente Convenio.</a:t>
            </a:r>
            <a:endParaRPr sz="1800">
              <a:solidFill>
                <a:schemeClr val="dk2"/>
              </a:solidFill>
            </a:endParaRPr>
          </a:p>
          <a:p>
            <a:pPr marL="457200" marR="0" lvl="0" indent="0" algn="l" rtl="0">
              <a:lnSpc>
                <a:spcPct val="115000"/>
              </a:lnSpc>
              <a:spcBef>
                <a:spcPts val="1200"/>
              </a:spcBef>
              <a:spcAft>
                <a:spcPts val="0"/>
              </a:spcAft>
              <a:buNone/>
            </a:pPr>
            <a:endParaRPr sz="1200">
              <a:solidFill>
                <a:schemeClr val="dk2"/>
              </a:solidFill>
              <a:latin typeface="Arial"/>
              <a:ea typeface="Arial"/>
              <a:cs typeface="Arial"/>
              <a:sym typeface="Arial"/>
            </a:endParaRPr>
          </a:p>
          <a:p>
            <a:pPr marL="0" marR="0" lvl="0" indent="0" algn="l" rtl="0">
              <a:lnSpc>
                <a:spcPct val="115000"/>
              </a:lnSpc>
              <a:spcBef>
                <a:spcPts val="1200"/>
              </a:spcBef>
              <a:spcAft>
                <a:spcPts val="1200"/>
              </a:spcAft>
              <a:buNone/>
            </a:pPr>
            <a:r>
              <a:rPr lang="es" sz="1200">
                <a:solidFill>
                  <a:schemeClr val="dk2"/>
                </a:solidFill>
                <a:latin typeface="Arial"/>
                <a:ea typeface="Arial"/>
                <a:cs typeface="Arial"/>
                <a:sym typeface="Arial"/>
              </a:rPr>
              <a:t> </a:t>
            </a:r>
            <a:endParaRPr sz="1200">
              <a:solidFill>
                <a:schemeClr val="dk2"/>
              </a:solidFill>
              <a:latin typeface="Arial"/>
              <a:ea typeface="Arial"/>
              <a:cs typeface="Arial"/>
              <a:sym typeface="Arial"/>
            </a:endParaRPr>
          </a:p>
        </p:txBody>
      </p:sp>
      <p:pic>
        <p:nvPicPr>
          <p:cNvPr id="144" name="Google Shape;144;p19"/>
          <p:cNvPicPr preferRelativeResize="0"/>
          <p:nvPr/>
        </p:nvPicPr>
        <p:blipFill>
          <a:blip r:embed="rId3">
            <a:alphaModFix/>
          </a:blip>
          <a:stretch>
            <a:fillRect/>
          </a:stretch>
        </p:blipFill>
        <p:spPr>
          <a:xfrm>
            <a:off x="6237900" y="138450"/>
            <a:ext cx="2340675" cy="2817074"/>
          </a:xfrm>
          <a:prstGeom prst="rect">
            <a:avLst/>
          </a:prstGeom>
          <a:noFill/>
          <a:ln>
            <a:noFill/>
          </a:ln>
        </p:spPr>
      </p:pic>
      <p:pic>
        <p:nvPicPr>
          <p:cNvPr id="145" name="Google Shape;145;p19"/>
          <p:cNvPicPr preferRelativeResize="0"/>
          <p:nvPr/>
        </p:nvPicPr>
        <p:blipFill>
          <a:blip r:embed="rId4">
            <a:alphaModFix/>
          </a:blip>
          <a:stretch>
            <a:fillRect/>
          </a:stretch>
        </p:blipFill>
        <p:spPr>
          <a:xfrm>
            <a:off x="6043675" y="2741200"/>
            <a:ext cx="2729125" cy="2168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0" y="1439875"/>
            <a:ext cx="6538500" cy="3074400"/>
          </a:xfrm>
          <a:prstGeom prst="rect">
            <a:avLst/>
          </a:prstGeom>
        </p:spPr>
        <p:txBody>
          <a:bodyPr spcFirstLastPara="1" wrap="square" lIns="91425" tIns="91425" rIns="91425" bIns="91425" anchor="t" anchorCtr="0">
            <a:normAutofit fontScale="90000"/>
          </a:bodyPr>
          <a:lstStyle/>
          <a:p>
            <a:pPr marL="457200" marR="0" lvl="0" indent="-332104" algn="just" rtl="0">
              <a:lnSpc>
                <a:spcPct val="115000"/>
              </a:lnSpc>
              <a:spcBef>
                <a:spcPts val="0"/>
              </a:spcBef>
              <a:spcAft>
                <a:spcPts val="0"/>
              </a:spcAft>
              <a:buClr>
                <a:schemeClr val="dk2"/>
              </a:buClr>
              <a:buSzPct val="100000"/>
              <a:buChar char="●"/>
            </a:pPr>
            <a:r>
              <a:rPr lang="es" sz="1811">
                <a:solidFill>
                  <a:schemeClr val="dk2"/>
                </a:solidFill>
              </a:rPr>
              <a:t>Establece medidas tanto para la </a:t>
            </a:r>
            <a:r>
              <a:rPr lang="es" sz="1811" b="1">
                <a:solidFill>
                  <a:schemeClr val="dk2"/>
                </a:solidFill>
              </a:rPr>
              <a:t>eliminación como para la restricción de los procesos de fabricación existentes.</a:t>
            </a:r>
            <a:r>
              <a:rPr lang="es" sz="1811">
                <a:solidFill>
                  <a:schemeClr val="dk2"/>
                </a:solidFill>
              </a:rPr>
              <a:t> </a:t>
            </a:r>
            <a:endParaRPr sz="1811">
              <a:solidFill>
                <a:schemeClr val="dk2"/>
              </a:solidFill>
            </a:endParaRPr>
          </a:p>
          <a:p>
            <a:pPr marL="914400" marR="0" lvl="0" indent="0" algn="just" rtl="0">
              <a:lnSpc>
                <a:spcPct val="115000"/>
              </a:lnSpc>
              <a:spcBef>
                <a:spcPts val="1200"/>
              </a:spcBef>
              <a:spcAft>
                <a:spcPts val="0"/>
              </a:spcAft>
              <a:buNone/>
            </a:pPr>
            <a:endParaRPr sz="1811">
              <a:solidFill>
                <a:schemeClr val="dk2"/>
              </a:solidFill>
            </a:endParaRPr>
          </a:p>
          <a:p>
            <a:pPr marL="457200" marR="0" lvl="0" indent="-332104" algn="just" rtl="0">
              <a:lnSpc>
                <a:spcPct val="115000"/>
              </a:lnSpc>
              <a:spcBef>
                <a:spcPts val="1200"/>
              </a:spcBef>
              <a:spcAft>
                <a:spcPts val="0"/>
              </a:spcAft>
              <a:buClr>
                <a:schemeClr val="dk2"/>
              </a:buClr>
              <a:buSzPct val="100000"/>
              <a:buChar char="●"/>
            </a:pPr>
            <a:r>
              <a:rPr lang="es" sz="1811">
                <a:solidFill>
                  <a:schemeClr val="dk2"/>
                </a:solidFill>
              </a:rPr>
              <a:t>No</a:t>
            </a:r>
            <a:r>
              <a:rPr lang="es" sz="1811" b="1">
                <a:solidFill>
                  <a:schemeClr val="dk2"/>
                </a:solidFill>
              </a:rPr>
              <a:t> permite nuevas instalaciones</a:t>
            </a:r>
            <a:r>
              <a:rPr lang="es" sz="1811">
                <a:solidFill>
                  <a:schemeClr val="dk2"/>
                </a:solidFill>
              </a:rPr>
              <a:t> que utilizarían procesos de fabricación incluidos en el anexo B.</a:t>
            </a:r>
            <a:endParaRPr sz="1811">
              <a:solidFill>
                <a:schemeClr val="dk2"/>
              </a:solidFill>
            </a:endParaRPr>
          </a:p>
          <a:p>
            <a:pPr marL="914400" marR="0" lvl="0" indent="0" algn="just" rtl="0">
              <a:lnSpc>
                <a:spcPct val="115000"/>
              </a:lnSpc>
              <a:spcBef>
                <a:spcPts val="1200"/>
              </a:spcBef>
              <a:spcAft>
                <a:spcPts val="0"/>
              </a:spcAft>
              <a:buNone/>
            </a:pPr>
            <a:endParaRPr sz="1811">
              <a:solidFill>
                <a:schemeClr val="dk2"/>
              </a:solidFill>
            </a:endParaRPr>
          </a:p>
          <a:p>
            <a:pPr marL="457200" marR="0" lvl="0" indent="-332104" algn="just" rtl="0">
              <a:lnSpc>
                <a:spcPct val="115000"/>
              </a:lnSpc>
              <a:spcBef>
                <a:spcPts val="1200"/>
              </a:spcBef>
              <a:spcAft>
                <a:spcPts val="0"/>
              </a:spcAft>
              <a:buClr>
                <a:schemeClr val="dk2"/>
              </a:buClr>
              <a:buSzPct val="100000"/>
              <a:buChar char="●"/>
            </a:pPr>
            <a:r>
              <a:rPr lang="es" sz="1811">
                <a:solidFill>
                  <a:schemeClr val="dk2"/>
                </a:solidFill>
              </a:rPr>
              <a:t>Rechaza</a:t>
            </a:r>
            <a:r>
              <a:rPr lang="es" sz="1811" b="1">
                <a:solidFill>
                  <a:schemeClr val="dk2"/>
                </a:solidFill>
              </a:rPr>
              <a:t> nuevos procesos</a:t>
            </a:r>
            <a:r>
              <a:rPr lang="es" sz="1811">
                <a:solidFill>
                  <a:schemeClr val="dk2"/>
                </a:solidFill>
              </a:rPr>
              <a:t> de fabricación en lo que se use de manera intencionada el mercurio o compuestos del mercurio. </a:t>
            </a:r>
            <a:endParaRPr sz="1811">
              <a:solidFill>
                <a:schemeClr val="dk2"/>
              </a:solidFill>
            </a:endParaRPr>
          </a:p>
          <a:p>
            <a:pPr marL="457200" marR="0" lvl="0" indent="0" algn="just" rtl="0">
              <a:lnSpc>
                <a:spcPct val="115000"/>
              </a:lnSpc>
              <a:spcBef>
                <a:spcPts val="1200"/>
              </a:spcBef>
              <a:spcAft>
                <a:spcPts val="0"/>
              </a:spcAft>
              <a:buNone/>
            </a:pPr>
            <a:endParaRPr sz="1811">
              <a:solidFill>
                <a:schemeClr val="dk2"/>
              </a:solidFill>
            </a:endParaRPr>
          </a:p>
          <a:p>
            <a:pPr marL="457200" marR="0" lvl="0" indent="0" algn="l" rtl="0">
              <a:lnSpc>
                <a:spcPct val="115000"/>
              </a:lnSpc>
              <a:spcBef>
                <a:spcPts val="1200"/>
              </a:spcBef>
              <a:spcAft>
                <a:spcPts val="0"/>
              </a:spcAft>
              <a:buNone/>
            </a:pPr>
            <a:endParaRPr sz="1700">
              <a:solidFill>
                <a:schemeClr val="dk2"/>
              </a:solidFill>
            </a:endParaRPr>
          </a:p>
          <a:p>
            <a:pPr marL="0" marR="0" lvl="0" indent="0" algn="l" rtl="0">
              <a:lnSpc>
                <a:spcPct val="115000"/>
              </a:lnSpc>
              <a:spcBef>
                <a:spcPts val="1200"/>
              </a:spcBef>
              <a:spcAft>
                <a:spcPts val="1200"/>
              </a:spcAft>
              <a:buNone/>
            </a:pPr>
            <a:r>
              <a:rPr lang="es" sz="1200">
                <a:solidFill>
                  <a:schemeClr val="dk2"/>
                </a:solidFill>
                <a:latin typeface="Arial"/>
                <a:ea typeface="Arial"/>
                <a:cs typeface="Arial"/>
                <a:sym typeface="Arial"/>
              </a:rPr>
              <a:t> </a:t>
            </a:r>
            <a:endParaRPr sz="1200">
              <a:solidFill>
                <a:schemeClr val="dk2"/>
              </a:solidFill>
              <a:latin typeface="Arial"/>
              <a:ea typeface="Arial"/>
              <a:cs typeface="Arial"/>
              <a:sym typeface="Arial"/>
            </a:endParaRPr>
          </a:p>
        </p:txBody>
      </p:sp>
      <p:pic>
        <p:nvPicPr>
          <p:cNvPr id="151" name="Google Shape;151;p20"/>
          <p:cNvPicPr preferRelativeResize="0"/>
          <p:nvPr/>
        </p:nvPicPr>
        <p:blipFill>
          <a:blip r:embed="rId3">
            <a:alphaModFix/>
          </a:blip>
          <a:stretch>
            <a:fillRect/>
          </a:stretch>
        </p:blipFill>
        <p:spPr>
          <a:xfrm>
            <a:off x="6538700" y="1439950"/>
            <a:ext cx="2386425" cy="2841750"/>
          </a:xfrm>
          <a:prstGeom prst="rect">
            <a:avLst/>
          </a:prstGeom>
          <a:noFill/>
          <a:ln>
            <a:noFill/>
          </a:ln>
        </p:spPr>
      </p:pic>
      <p:sp>
        <p:nvSpPr>
          <p:cNvPr id="152" name="Google Shape;152;p20"/>
          <p:cNvSpPr txBox="1">
            <a:spLocks noGrp="1"/>
          </p:cNvSpPr>
          <p:nvPr>
            <p:ph type="title"/>
          </p:nvPr>
        </p:nvSpPr>
        <p:spPr>
          <a:xfrm>
            <a:off x="281425" y="27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Artículo 5 Procesos de fabricación en los que se utiliza mercurio o compuestos de mercurio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226675" y="907050"/>
            <a:ext cx="6004800" cy="3764100"/>
          </a:xfrm>
          <a:prstGeom prst="rect">
            <a:avLst/>
          </a:prstGeom>
        </p:spPr>
        <p:txBody>
          <a:bodyPr spcFirstLastPara="1" wrap="square" lIns="91425" tIns="91425" rIns="91425" bIns="91425" anchor="t" anchorCtr="0">
            <a:normAutofit fontScale="90000"/>
          </a:bodyPr>
          <a:lstStyle/>
          <a:p>
            <a:pPr marL="457200" marR="0" lvl="0" indent="-332104" algn="just" rtl="0">
              <a:lnSpc>
                <a:spcPct val="115000"/>
              </a:lnSpc>
              <a:spcBef>
                <a:spcPts val="0"/>
              </a:spcBef>
              <a:spcAft>
                <a:spcPts val="0"/>
              </a:spcAft>
              <a:buClr>
                <a:schemeClr val="dk2"/>
              </a:buClr>
              <a:buSzPct val="100000"/>
              <a:buChar char="●"/>
            </a:pPr>
            <a:r>
              <a:rPr lang="es" sz="1811">
                <a:solidFill>
                  <a:schemeClr val="dk2"/>
                </a:solidFill>
              </a:rPr>
              <a:t>Son actividades de extracción y tratamiento de oro artesanales y de pequeña escala en las que se utilice </a:t>
            </a:r>
            <a:r>
              <a:rPr lang="es" sz="1811" b="1">
                <a:solidFill>
                  <a:schemeClr val="dk2"/>
                </a:solidFill>
              </a:rPr>
              <a:t>amalgama de mercurio para extraer oro de la mina.</a:t>
            </a:r>
            <a:endParaRPr sz="1811" b="1">
              <a:solidFill>
                <a:schemeClr val="dk2"/>
              </a:solidFill>
            </a:endParaRPr>
          </a:p>
          <a:p>
            <a:pPr marL="457200" marR="0" lvl="0" indent="0" algn="just" rtl="0">
              <a:lnSpc>
                <a:spcPct val="115000"/>
              </a:lnSpc>
              <a:spcBef>
                <a:spcPts val="1200"/>
              </a:spcBef>
              <a:spcAft>
                <a:spcPts val="0"/>
              </a:spcAft>
              <a:buNone/>
            </a:pPr>
            <a:endParaRPr sz="1811" b="1">
              <a:solidFill>
                <a:schemeClr val="dk2"/>
              </a:solidFill>
            </a:endParaRPr>
          </a:p>
          <a:p>
            <a:pPr marL="457200" marR="0" lvl="0" indent="-332104" algn="just" rtl="0">
              <a:lnSpc>
                <a:spcPct val="115000"/>
              </a:lnSpc>
              <a:spcBef>
                <a:spcPts val="1200"/>
              </a:spcBef>
              <a:spcAft>
                <a:spcPts val="0"/>
              </a:spcAft>
              <a:buClr>
                <a:schemeClr val="dk2"/>
              </a:buClr>
              <a:buSzPct val="100000"/>
              <a:buChar char="●"/>
            </a:pPr>
            <a:r>
              <a:rPr lang="es" sz="1811">
                <a:solidFill>
                  <a:schemeClr val="dk2"/>
                </a:solidFill>
              </a:rPr>
              <a:t>Si hay actividades, se deben adoptar  medidas para reducir y, cuando sea viable, eliminar el uso de mercurio y de compuestos de mercurio de esas actividades, las emisiones y liberaciones de mercurio en el medio ambiente provenientes de ellas.</a:t>
            </a:r>
            <a:endParaRPr sz="1811">
              <a:solidFill>
                <a:schemeClr val="dk2"/>
              </a:solidFill>
            </a:endParaRPr>
          </a:p>
          <a:p>
            <a:pPr marL="457200" marR="0" lvl="0" indent="0" algn="just" rtl="0">
              <a:lnSpc>
                <a:spcPct val="115000"/>
              </a:lnSpc>
              <a:spcBef>
                <a:spcPts val="1200"/>
              </a:spcBef>
              <a:spcAft>
                <a:spcPts val="0"/>
              </a:spcAft>
              <a:buNone/>
            </a:pPr>
            <a:endParaRPr sz="1811">
              <a:solidFill>
                <a:schemeClr val="dk2"/>
              </a:solidFill>
            </a:endParaRPr>
          </a:p>
          <a:p>
            <a:pPr marL="457200" marR="0" lvl="0" indent="-332104" algn="just" rtl="0">
              <a:lnSpc>
                <a:spcPct val="115000"/>
              </a:lnSpc>
              <a:spcBef>
                <a:spcPts val="1200"/>
              </a:spcBef>
              <a:spcAft>
                <a:spcPts val="0"/>
              </a:spcAft>
              <a:buClr>
                <a:schemeClr val="dk2"/>
              </a:buClr>
              <a:buSzPct val="100000"/>
              <a:buChar char="●"/>
            </a:pPr>
            <a:r>
              <a:rPr lang="es" sz="1811">
                <a:solidFill>
                  <a:schemeClr val="dk2"/>
                </a:solidFill>
              </a:rPr>
              <a:t>Plan de acción de conformidad con el anexo C.</a:t>
            </a:r>
            <a:endParaRPr sz="1811">
              <a:solidFill>
                <a:schemeClr val="dk2"/>
              </a:solidFill>
            </a:endParaRPr>
          </a:p>
          <a:p>
            <a:pPr marL="457200" marR="0" lvl="0" indent="0" algn="just" rtl="0">
              <a:lnSpc>
                <a:spcPct val="115000"/>
              </a:lnSpc>
              <a:spcBef>
                <a:spcPts val="1200"/>
              </a:spcBef>
              <a:spcAft>
                <a:spcPts val="1200"/>
              </a:spcAft>
              <a:buNone/>
            </a:pPr>
            <a:endParaRPr sz="1811">
              <a:solidFill>
                <a:schemeClr val="dk2"/>
              </a:solidFill>
            </a:endParaRPr>
          </a:p>
        </p:txBody>
      </p:sp>
      <p:pic>
        <p:nvPicPr>
          <p:cNvPr id="158" name="Google Shape;158;p21"/>
          <p:cNvPicPr preferRelativeResize="0"/>
          <p:nvPr/>
        </p:nvPicPr>
        <p:blipFill rotWithShape="1">
          <a:blip r:embed="rId3">
            <a:alphaModFix/>
          </a:blip>
          <a:srcRect b="4104"/>
          <a:stretch/>
        </p:blipFill>
        <p:spPr>
          <a:xfrm>
            <a:off x="6231475" y="1078138"/>
            <a:ext cx="2854676" cy="3329426"/>
          </a:xfrm>
          <a:prstGeom prst="rect">
            <a:avLst/>
          </a:prstGeom>
          <a:noFill/>
          <a:ln>
            <a:noFill/>
          </a:ln>
        </p:spPr>
      </p:pic>
      <p:sp>
        <p:nvSpPr>
          <p:cNvPr id="159" name="Google Shape;159;p21"/>
          <p:cNvSpPr txBox="1">
            <a:spLocks noGrp="1"/>
          </p:cNvSpPr>
          <p:nvPr>
            <p:ph type="title"/>
          </p:nvPr>
        </p:nvSpPr>
        <p:spPr>
          <a:xfrm>
            <a:off x="226675" y="181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Artículo 7 Extracción de oro artesanal y en pequeña escala</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2143</Words>
  <Application>Microsoft Office PowerPoint</Application>
  <PresentationFormat>On-screen Show (16:9)</PresentationFormat>
  <Paragraphs>131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vt:lpstr>
      <vt:lpstr>Roboto</vt:lpstr>
      <vt:lpstr>Simple Light</vt:lpstr>
      <vt:lpstr>PowerPoint Presentation</vt:lpstr>
      <vt:lpstr>Características del mercurio</vt:lpstr>
      <vt:lpstr>Contexto del convenio</vt:lpstr>
      <vt:lpstr>Objetivo el convenio</vt:lpstr>
      <vt:lpstr>PowerPoint Presentation</vt:lpstr>
      <vt:lpstr>Artículo 3 Fuentes de Suministro y comercio de mercurio No se permite la extracción primaria de mercurio, entendiéndose por ésta: la extracción en la que el principal material que se busca es mercurio. En caso que en el momento de entrada en vigencia existen estas actividades, solo podrán extenderse por 15 años y bajo los términos explicitados en el convenio. No se permite la exportación de mercurio o compuestos de mercurio salvo excepciones. Estas excepciones implican un consentimiento de la Parte que recibe la exportación y que el uso y almacenamiento esté regido por el convenio. No permite que ninguna Parte importe mercurio desde un Estado u organización que no sea Parte, a menos que esta última demuestre que el mercurio es extraído de fuentes permitidas.   </vt:lpstr>
      <vt:lpstr>Artículo 4 Productos con mercurio añadido Se prohíbe la fabricación, la importación y exportación de productos con mercurio añadido incluidos en la parte I del anexo A, después de la fecha especificada. Puede haber excepciones a esto si es debidamente justificado y presentando ante la Conferencia de Partes un plan de estrategias para la reducción de este uso. Se busca la retirada progresiva de los productos incluidos en la parte ll del Anexo A, aplicando las medidas especificadas en el mismo. Se debe desincentivar la fabricación y distribución con fines comerciales de productos con mercurio añadido para usos que no estén comprendidos en ninguno de los usos conocidos de esos productos antes de la fecha de entrada en vigor del presente Convenio.   </vt:lpstr>
      <vt:lpstr>Establece medidas tanto para la eliminación como para la restricción de los procesos de fabricación existentes.   No permite nuevas instalaciones que utilizarían procesos de fabricación incluidos en el anexo B.  Rechaza nuevos procesos de fabricación en lo que se use de manera intencionada el mercurio o compuestos del mercurio.     </vt:lpstr>
      <vt:lpstr>Son actividades de extracción y tratamiento de oro artesanales y de pequeña escala en las que se utilice amalgama de mercurio para extraer oro de la mina.  Si hay actividades, se deben adoptar  medidas para reducir y, cuando sea viable, eliminar el uso de mercurio y de compuestos de mercurio de esas actividades, las emisiones y liberaciones de mercurio en el medio ambiente provenientes de ellas.  Plan de acción de conformidad con el anexo C. </vt:lpstr>
      <vt:lpstr>Artículo  8 Emisiones Controlar y cuando sea viable reducir las emisiones de mercurio y compuestos de mercurio.  Medidas encaminadas a controlar las emisiones procedentes de las fuentes puntuales que entran dentro del anexo D.    </vt:lpstr>
      <vt:lpstr>Artículo  10 Almacenamiento provisional ambientalmente racional de mercurio, distinto del mercurio de desecho  Se aplicará al almacenamiento provisional de mercurio y compuestos de mercurio definidos en el artículo 3   que no estén comprendidos en la definición de desechos de mercurio que figura en el artículo 11.</vt:lpstr>
      <vt:lpstr>PowerPoint Presentation</vt:lpstr>
      <vt:lpstr>El convenio alienta a las partes al desarrollo de:</vt:lpstr>
      <vt:lpstr>Figuras establecidas por el Convenio:</vt:lpstr>
      <vt:lpstr>1-Partes</vt:lpstr>
      <vt:lpstr>1-Partes</vt:lpstr>
      <vt:lpstr>2- Conferencia de las Partes (Art.23)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Ramírez</dc:creator>
  <cp:lastModifiedBy>Carolina Ramírez</cp:lastModifiedBy>
  <cp:revision>1</cp:revision>
  <dcterms:modified xsi:type="dcterms:W3CDTF">2024-05-15T21:08:07Z</dcterms:modified>
</cp:coreProperties>
</file>