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5" r:id="rId8"/>
    <p:sldId id="262" r:id="rId9"/>
    <p:sldId id="263" r:id="rId10"/>
  </p:sldIdLst>
  <p:sldSz cx="12192000" cy="6858000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0C9AF2-778A-4F20-B940-BC566E3DC9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1B8FC94-6F27-44DC-A461-1E720800D9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E8F64D-82AA-4B3E-97C5-17AEF8184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9C641-635E-4213-AB68-40A357D6B026}" type="datetimeFigureOut">
              <a:rPr lang="es-UY" smtClean="0"/>
              <a:t>23/11/2023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EE5A7A-5F24-4CAD-AADE-81F699E46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A19469-E466-403B-A5BE-F015AF574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1BEA6-6BEF-4DE5-BECD-7A3D1E6BFEA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950277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37D791-8645-437E-B2D9-7B219819C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FC2C2C4-50AA-406F-A1F9-E2D8A0823A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1CAD92-E68D-4CEA-A7AC-3E2688053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9C641-635E-4213-AB68-40A357D6B026}" type="datetimeFigureOut">
              <a:rPr lang="es-UY" smtClean="0"/>
              <a:t>23/11/2023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3122E5-DBED-4ACB-B6AD-9D1E98D4D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F4097A-597A-40DD-8755-B5C104177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1BEA6-6BEF-4DE5-BECD-7A3D1E6BFEA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84233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99BAA48-18E9-4030-8517-FF4E5F89D9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0BB49AF-0DB1-4670-A27A-DD33D8CDF3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C8114C-B372-4B0D-9A1F-9276B0293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9C641-635E-4213-AB68-40A357D6B026}" type="datetimeFigureOut">
              <a:rPr lang="es-UY" smtClean="0"/>
              <a:t>23/11/2023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73ACA6-4EA0-4B6A-B666-933C5E086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28D423-D941-4886-90A9-991626302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1BEA6-6BEF-4DE5-BECD-7A3D1E6BFEA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497048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917EE-8702-436A-8E27-74D7CADEA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BC5E2D-75F7-4E25-BBD7-DFB8A41891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1C1151-0B2E-4A18-80C8-8A85EDEF2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9C641-635E-4213-AB68-40A357D6B026}" type="datetimeFigureOut">
              <a:rPr lang="es-UY" smtClean="0"/>
              <a:t>23/11/2023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C17CE8-2D02-4FC0-9BC7-15C3F9D02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BF2A38-970C-487F-BFD4-FA5E51F79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1BEA6-6BEF-4DE5-BECD-7A3D1E6BFEA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797685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2CCC3E-D70E-4528-8073-AC4ADBBD6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0487A3-64A9-4D37-AC34-66DC00E985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F22CAED-F6FB-426E-939F-EEC48DC72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9C641-635E-4213-AB68-40A357D6B026}" type="datetimeFigureOut">
              <a:rPr lang="es-UY" smtClean="0"/>
              <a:t>23/11/2023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CCCD61-DF65-4383-97BC-27782FF00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66E814-3E4C-4082-92FF-3020972B4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1BEA6-6BEF-4DE5-BECD-7A3D1E6BFEA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914930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CCBBCE-63A0-4996-A02D-01FAC3698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C999BD-5AAD-4763-87F5-08C7B4C00E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0663F7C-2B89-4690-8655-ADDC02666E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9040FC7-6FC8-4F50-8701-459BFE3A5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9C641-635E-4213-AB68-40A357D6B026}" type="datetimeFigureOut">
              <a:rPr lang="es-UY" smtClean="0"/>
              <a:t>23/11/2023</a:t>
            </a:fld>
            <a:endParaRPr lang="es-U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901CC5F-387F-4CD5-AF9F-E414978D2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3383F31-5B5B-4304-9786-CB2EB27AB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1BEA6-6BEF-4DE5-BECD-7A3D1E6BFEA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255449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8B5C9C-0378-41C9-875D-EFC30F946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253BD9D-7FF2-4740-A459-38ABD01728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D6444FA-20B3-434D-80D4-05475BFFFC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5B0E591-4ADE-4DB7-A1C8-960965B220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EDDF22B-74CA-4027-A64E-C2670B9650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FECABA3-DD36-4ACE-A0D7-C4102FEA6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9C641-635E-4213-AB68-40A357D6B026}" type="datetimeFigureOut">
              <a:rPr lang="es-UY" smtClean="0"/>
              <a:t>23/11/2023</a:t>
            </a:fld>
            <a:endParaRPr lang="es-UY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FE28E3A-2D26-49C5-BC39-86F4C9D88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394473E-75CB-48B1-9B23-F92A5DE17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1BEA6-6BEF-4DE5-BECD-7A3D1E6BFEA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966813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14FD1A-DBEC-49C4-87E3-440F09294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F7C4416-4F0C-4E5D-A426-0745A547E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9C641-635E-4213-AB68-40A357D6B026}" type="datetimeFigureOut">
              <a:rPr lang="es-UY" smtClean="0"/>
              <a:t>23/11/2023</a:t>
            </a:fld>
            <a:endParaRPr lang="es-UY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6FA7FDC-7030-4E36-8554-363052F4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574A503-D33C-4B33-867C-153C232A7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1BEA6-6BEF-4DE5-BECD-7A3D1E6BFEA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801877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7FA5FA0-929C-4667-AA8C-15FD5510B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9C641-635E-4213-AB68-40A357D6B026}" type="datetimeFigureOut">
              <a:rPr lang="es-UY" smtClean="0"/>
              <a:t>23/11/2023</a:t>
            </a:fld>
            <a:endParaRPr lang="es-UY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FFD715E-872F-45DB-A9DE-AFEE42442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8DD9463-4BD8-48D1-B17E-3B7DFAFD0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1BEA6-6BEF-4DE5-BECD-7A3D1E6BFEA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30748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412301-3DF5-4473-8B12-2FC4C9A99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8D8F89-5286-4487-A89B-648492E37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20952A8-B41F-417B-8637-C30D3F4A18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64C1F73-AEA1-4B2C-A72D-4A6147ACB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9C641-635E-4213-AB68-40A357D6B026}" type="datetimeFigureOut">
              <a:rPr lang="es-UY" smtClean="0"/>
              <a:t>23/11/2023</a:t>
            </a:fld>
            <a:endParaRPr lang="es-U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3EACFB0-D36E-4B1B-8F4C-33A5D8B99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0CFC16F-75DE-4A0B-934B-E7B20D34F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1BEA6-6BEF-4DE5-BECD-7A3D1E6BFEA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167096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3D9510-09A8-43EE-A0A4-ABB941C7B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7FDE80A-1738-4405-A9BD-03C3E957F9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5EA1223-C7B0-4334-BDAB-0CD4BA9EDB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859B1D-BAA6-4C9A-941B-4B049F741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9C641-635E-4213-AB68-40A357D6B026}" type="datetimeFigureOut">
              <a:rPr lang="es-UY" smtClean="0"/>
              <a:t>23/11/2023</a:t>
            </a:fld>
            <a:endParaRPr lang="es-U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6615B4-4EF4-40FD-964B-793DC9C2B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852361F-A0CF-4709-8C74-EE5D86EB8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1BEA6-6BEF-4DE5-BECD-7A3D1E6BFEA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730348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59EA5D3-F0DD-4153-9C59-91CBDE737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EFEB54-5BED-4F3E-B8A9-11688107DC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BDEE58-9FC5-4C3A-95FE-3AAA9533FB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9C641-635E-4213-AB68-40A357D6B026}" type="datetimeFigureOut">
              <a:rPr lang="es-UY" smtClean="0"/>
              <a:t>23/11/2023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A7E021C-65DD-4461-9D12-5EDAADB6CD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A15532-593A-428D-957E-71E61CDFD5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1BEA6-6BEF-4DE5-BECD-7A3D1E6BFEA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426209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27E513-76BC-422D-8B49-7784608A68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Modelos generativos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256733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719D02-823E-44A9-95DF-EC62A1BBB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dirty="0"/>
              <a:t>Modelos generativos</a:t>
            </a:r>
            <a:endParaRPr lang="es-UY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58BB2F-48D6-4F5B-AF89-569645AB6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5953"/>
            <a:ext cx="10515600" cy="43513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s-ES" dirty="0">
                <a:latin typeface="+mj-lt"/>
              </a:rPr>
              <a:t>Modelos estadísticos de aprendizaje aplicados para la estimación, clasificación y generación de datos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 err="1">
                <a:latin typeface="+mj-lt"/>
              </a:rPr>
              <a:t>Modelo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estadístico</a:t>
            </a:r>
            <a:r>
              <a:rPr lang="en-US" dirty="0">
                <a:latin typeface="+mj-lt"/>
              </a:rPr>
              <a:t> para la </a:t>
            </a:r>
            <a:r>
              <a:rPr lang="en-US" dirty="0" err="1">
                <a:latin typeface="+mj-lt"/>
              </a:rPr>
              <a:t>distribucion</a:t>
            </a:r>
            <a:r>
              <a:rPr lang="en-US" dirty="0">
                <a:latin typeface="+mj-lt"/>
              </a:rPr>
              <a:t> de </a:t>
            </a:r>
            <a:r>
              <a:rPr lang="en-US" dirty="0" err="1">
                <a:latin typeface="+mj-lt"/>
              </a:rPr>
              <a:t>probabilidad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conjunta</a:t>
            </a:r>
            <a:r>
              <a:rPr lang="en-US" dirty="0">
                <a:latin typeface="+mj-lt"/>
              </a:rPr>
              <a:t> P(X,Y) de </a:t>
            </a:r>
            <a:r>
              <a:rPr lang="en-US" dirty="0" err="1">
                <a:latin typeface="+mj-lt"/>
              </a:rPr>
              <a:t>una</a:t>
            </a:r>
            <a:r>
              <a:rPr lang="en-US" dirty="0">
                <a:latin typeface="+mj-lt"/>
              </a:rPr>
              <a:t> variable observable X y </a:t>
            </a:r>
            <a:r>
              <a:rPr lang="en-US" dirty="0" err="1">
                <a:latin typeface="+mj-lt"/>
              </a:rPr>
              <a:t>una</a:t>
            </a:r>
            <a:r>
              <a:rPr lang="en-US" dirty="0">
                <a:latin typeface="+mj-lt"/>
              </a:rPr>
              <a:t> variable </a:t>
            </a:r>
            <a:r>
              <a:rPr lang="en-US" dirty="0" err="1">
                <a:latin typeface="+mj-lt"/>
              </a:rPr>
              <a:t>objetivo</a:t>
            </a:r>
            <a:r>
              <a:rPr lang="en-US" dirty="0">
                <a:latin typeface="+mj-lt"/>
              </a:rPr>
              <a:t> Y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s-ES" dirty="0">
                <a:latin typeface="+mj-lt"/>
              </a:rPr>
              <a:t>Se contraponen a los modelos discriminativos, que modelan la probabilidad condicional P(Y</a:t>
            </a:r>
            <a:r>
              <a:rPr lang="es-ES" sz="1200" dirty="0">
                <a:latin typeface="+mj-lt"/>
              </a:rPr>
              <a:t> </a:t>
            </a:r>
            <a:r>
              <a:rPr lang="es-ES" dirty="0">
                <a:latin typeface="+mj-lt"/>
              </a:rPr>
              <a:t>|</a:t>
            </a:r>
            <a:r>
              <a:rPr lang="es-ES" sz="1200" dirty="0">
                <a:latin typeface="+mj-lt"/>
              </a:rPr>
              <a:t> </a:t>
            </a:r>
            <a:r>
              <a:rPr lang="es-ES" dirty="0">
                <a:latin typeface="+mj-lt"/>
              </a:rPr>
              <a:t>X</a:t>
            </a:r>
            <a:r>
              <a:rPr lang="es-ES" sz="1200" dirty="0">
                <a:latin typeface="+mj-lt"/>
              </a:rPr>
              <a:t> </a:t>
            </a:r>
            <a:r>
              <a:rPr lang="es-ES" dirty="0">
                <a:latin typeface="+mj-lt"/>
              </a:rPr>
              <a:t>=</a:t>
            </a:r>
            <a:r>
              <a:rPr lang="es-ES" sz="1200" dirty="0">
                <a:latin typeface="+mj-lt"/>
              </a:rPr>
              <a:t> </a:t>
            </a:r>
            <a:r>
              <a:rPr lang="es-ES" dirty="0">
                <a:latin typeface="+mj-lt"/>
              </a:rPr>
              <a:t>x)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 err="1">
                <a:latin typeface="+mj-lt"/>
              </a:rPr>
              <a:t>Modelos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indirectos</a:t>
            </a:r>
            <a:r>
              <a:rPr lang="en-US" dirty="0">
                <a:latin typeface="+mj-lt"/>
              </a:rPr>
              <a:t>, </a:t>
            </a:r>
            <a:r>
              <a:rPr lang="en-US" dirty="0" err="1">
                <a:latin typeface="+mj-lt"/>
              </a:rPr>
              <a:t>altamente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probabilísticos</a:t>
            </a:r>
            <a:r>
              <a:rPr lang="en-US" dirty="0">
                <a:latin typeface="+mj-lt"/>
              </a:rPr>
              <a:t>, </a:t>
            </a:r>
            <a:r>
              <a:rPr lang="en-US" dirty="0" err="1">
                <a:latin typeface="+mj-lt"/>
              </a:rPr>
              <a:t>permiten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aplicar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información</a:t>
            </a:r>
            <a:r>
              <a:rPr lang="en-US" dirty="0">
                <a:latin typeface="+mj-lt"/>
              </a:rPr>
              <a:t> y </a:t>
            </a:r>
            <a:r>
              <a:rPr lang="en-US" dirty="0" err="1">
                <a:latin typeface="+mj-lt"/>
              </a:rPr>
              <a:t>conocimiento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dependiente</a:t>
            </a:r>
            <a:r>
              <a:rPr lang="en-US" dirty="0">
                <a:latin typeface="+mj-lt"/>
              </a:rPr>
              <a:t> del </a:t>
            </a:r>
            <a:r>
              <a:rPr lang="en-US" dirty="0" err="1">
                <a:latin typeface="+mj-lt"/>
              </a:rPr>
              <a:t>dominio</a:t>
            </a:r>
            <a:r>
              <a:rPr lang="en-US" dirty="0">
                <a:latin typeface="+mj-lt"/>
              </a:rPr>
              <a:t> de un </a:t>
            </a:r>
            <a:r>
              <a:rPr lang="en-US" dirty="0" err="1">
                <a:latin typeface="+mj-lt"/>
              </a:rPr>
              <a:t>problema</a:t>
            </a:r>
            <a:r>
              <a:rPr lang="en-US" dirty="0">
                <a:latin typeface="+mj-lt"/>
              </a:rPr>
              <a:t> y </a:t>
            </a:r>
            <a:r>
              <a:rPr lang="en-US" dirty="0" err="1">
                <a:latin typeface="+mj-lt"/>
              </a:rPr>
              <a:t>resultados</a:t>
            </a:r>
            <a:r>
              <a:rPr lang="en-US" dirty="0">
                <a:latin typeface="+mj-lt"/>
              </a:rPr>
              <a:t> de la </a:t>
            </a:r>
            <a:r>
              <a:rPr lang="en-US" dirty="0" err="1">
                <a:latin typeface="+mj-lt"/>
              </a:rPr>
              <a:t>teoría</a:t>
            </a:r>
            <a:r>
              <a:rPr lang="en-US" dirty="0">
                <a:latin typeface="+mj-lt"/>
              </a:rPr>
              <a:t> de </a:t>
            </a:r>
            <a:r>
              <a:rPr lang="en-US" dirty="0" err="1">
                <a:latin typeface="+mj-lt"/>
              </a:rPr>
              <a:t>probabilidades</a:t>
            </a:r>
            <a:r>
              <a:rPr lang="en-US" dirty="0">
                <a:latin typeface="+mj-lt"/>
              </a:rPr>
              <a:t>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 err="1">
                <a:latin typeface="+mj-lt"/>
              </a:rPr>
              <a:t>Aprendizaje</a:t>
            </a:r>
            <a:r>
              <a:rPr lang="en-US" dirty="0">
                <a:latin typeface="+mj-lt"/>
              </a:rPr>
              <a:t> no </a:t>
            </a:r>
            <a:r>
              <a:rPr lang="en-US" dirty="0" err="1">
                <a:latin typeface="+mj-lt"/>
              </a:rPr>
              <a:t>supervisado</a:t>
            </a:r>
            <a:r>
              <a:rPr lang="en-US" dirty="0">
                <a:latin typeface="+mj-lt"/>
              </a:rPr>
              <a:t> y semi-</a:t>
            </a:r>
            <a:r>
              <a:rPr lang="en-US" dirty="0" err="1">
                <a:latin typeface="+mj-lt"/>
              </a:rPr>
              <a:t>supervisado</a:t>
            </a:r>
            <a:endParaRPr lang="en-US" dirty="0">
              <a:latin typeface="+mj-lt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>
                <a:latin typeface="+mj-lt"/>
              </a:rPr>
              <a:t>Más </a:t>
            </a:r>
            <a:r>
              <a:rPr lang="en-US" dirty="0" err="1">
                <a:latin typeface="+mj-lt"/>
              </a:rPr>
              <a:t>costosos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computacionalmente</a:t>
            </a:r>
            <a:r>
              <a:rPr lang="en-US" dirty="0">
                <a:latin typeface="+mj-lt"/>
              </a:rPr>
              <a:t>, </a:t>
            </a:r>
            <a:r>
              <a:rPr lang="en-US" dirty="0" err="1">
                <a:latin typeface="+mj-lt"/>
              </a:rPr>
              <a:t>más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sensibles</a:t>
            </a:r>
            <a:r>
              <a:rPr lang="en-US" dirty="0">
                <a:latin typeface="+mj-lt"/>
              </a:rPr>
              <a:t> a </a:t>
            </a:r>
            <a:r>
              <a:rPr lang="en-US" dirty="0" err="1">
                <a:latin typeface="+mj-lt"/>
              </a:rPr>
              <a:t>valores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atípicos</a:t>
            </a:r>
            <a:endParaRPr lang="es-E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73215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719D02-823E-44A9-95DF-EC62A1BBB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dirty="0"/>
              <a:t>Modelos discriminativos</a:t>
            </a:r>
            <a:endParaRPr lang="es-UY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58BB2F-48D6-4F5B-AF89-569645AB6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4953"/>
            <a:ext cx="11270381" cy="43513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s-ES" dirty="0">
                <a:latin typeface="+mj-lt"/>
              </a:rPr>
              <a:t>Modelan la dependencia de la variable objetivo Y en función de la variable observada X. Permiten estimar o predecir la variable Y a partir de X. 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s-ES" dirty="0">
                <a:latin typeface="+mj-lt"/>
              </a:rPr>
              <a:t>Probabilísticos: aprenden la distribución de probabilidad condicional P(Y|X). 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s-ES" dirty="0">
                <a:latin typeface="+mj-lt"/>
              </a:rPr>
              <a:t>Ejemplos: regresión logística que modela la probabilidad de un evento en función de variables independientes, redes neuronales multicapa con salida </a:t>
            </a:r>
            <a:r>
              <a:rPr lang="es-ES" dirty="0" err="1">
                <a:latin typeface="+mj-lt"/>
              </a:rPr>
              <a:t>softmax</a:t>
            </a:r>
            <a:r>
              <a:rPr lang="es-ES" dirty="0">
                <a:latin typeface="+mj-lt"/>
              </a:rPr>
              <a:t> (convierte un vector de k dimensiones en una distribución de probabilidad de k posibles salidas), la salida es una probabilidad condicional P(Y|X)=</a:t>
            </a:r>
            <a:r>
              <a:rPr lang="es-ES" dirty="0" err="1">
                <a:latin typeface="+mj-lt"/>
              </a:rPr>
              <a:t>softmax</a:t>
            </a:r>
            <a:r>
              <a:rPr lang="es-ES" dirty="0">
                <a:latin typeface="+mj-lt"/>
              </a:rPr>
              <a:t>(</a:t>
            </a:r>
            <a:r>
              <a:rPr lang="es-ES" dirty="0" err="1">
                <a:latin typeface="+mj-lt"/>
              </a:rPr>
              <a:t>RedNeuronal</a:t>
            </a:r>
            <a:r>
              <a:rPr lang="es-ES" dirty="0">
                <a:latin typeface="+mj-lt"/>
              </a:rPr>
              <a:t>(X)).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s-ES" dirty="0">
                <a:latin typeface="+mj-lt"/>
              </a:rPr>
              <a:t>No probabilísticos: aprenden un mapeo o función directa desde las variables de entrada a las variables objetivo (por ejemplo, clases).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s-ES" dirty="0">
                <a:latin typeface="+mj-lt"/>
              </a:rPr>
              <a:t>Aprender la probabilidad condicional es resolver solo una parte del problema. Si se le añade ruido a los datos de entrada o la probabilidad de los datos de entrada es baja, el modelo puede fallar.</a:t>
            </a:r>
          </a:p>
        </p:txBody>
      </p:sp>
    </p:spTree>
    <p:extLst>
      <p:ext uri="{BB962C8B-B14F-4D97-AF65-F5344CB8AC3E}">
        <p14:creationId xmlns:p14="http://schemas.microsoft.com/office/powerpoint/2010/main" val="2730282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719D02-823E-44A9-95DF-EC62A1BBB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dirty="0"/>
              <a:t>Modelos generativos</a:t>
            </a:r>
            <a:endParaRPr lang="es-UY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58BB2F-48D6-4F5B-AF89-569645AB6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1203"/>
            <a:ext cx="11353800" cy="43513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s-ES" dirty="0">
                <a:latin typeface="+mj-lt"/>
              </a:rPr>
              <a:t>Modelan cómo se generan los datos. Aprenden la distribución de probabilidad conjunta P(X,Y). Con el modelo se resuelve el problema (por ejemplo, qué clase o valor de la variable objetivo los ha generado).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s-ES" dirty="0">
                <a:latin typeface="+mj-lt"/>
              </a:rPr>
              <a:t>Modelan la distribución P(X|Y) y P(Y). Por ejemplo, si la variable Y indica clases, entonces la distribución P(X |Y) modela como se distribuyen las características (datos de entrada) de cada clase.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s-ES" dirty="0">
                <a:latin typeface="+mj-lt"/>
              </a:rPr>
              <a:t>Los algoritmos generativos modelan qué distribución de probabilidad tiene la entrada para una clase determinada y a partir de ahí deducen la probabilidad de que sea una clase u otra (</a:t>
            </a:r>
            <a:r>
              <a:rPr lang="es-ES" dirty="0" err="1">
                <a:latin typeface="+mj-lt"/>
              </a:rPr>
              <a:t>e.g</a:t>
            </a:r>
            <a:r>
              <a:rPr lang="es-ES" dirty="0">
                <a:latin typeface="+mj-lt"/>
              </a:rPr>
              <a:t>., un perro o un gato).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s-ES" dirty="0">
                <a:latin typeface="+mj-lt"/>
              </a:rPr>
              <a:t>Un algoritmo discriminativo estima la distribución de probabilidad condicional P(Y|X), </a:t>
            </a:r>
            <a:r>
              <a:rPr lang="es-ES" dirty="0" err="1">
                <a:latin typeface="+mj-lt"/>
              </a:rPr>
              <a:t>e.g</a:t>
            </a:r>
            <a:r>
              <a:rPr lang="es-ES" dirty="0">
                <a:latin typeface="+mj-lt"/>
              </a:rPr>
              <a:t>., la probabilidad de que sea un perro para una entrada en </a:t>
            </a:r>
            <a:r>
              <a:rPr lang="es-ES" dirty="0" err="1">
                <a:latin typeface="+mj-lt"/>
              </a:rPr>
              <a:t>pixels</a:t>
            </a:r>
            <a:r>
              <a:rPr lang="es-ES" dirty="0">
                <a:latin typeface="+mj-lt"/>
              </a:rPr>
              <a:t> determinada. </a:t>
            </a:r>
          </a:p>
        </p:txBody>
      </p:sp>
    </p:spTree>
    <p:extLst>
      <p:ext uri="{BB962C8B-B14F-4D97-AF65-F5344CB8AC3E}">
        <p14:creationId xmlns:p14="http://schemas.microsoft.com/office/powerpoint/2010/main" val="3542112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719D02-823E-44A9-95DF-EC62A1BBB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5753"/>
            <a:ext cx="10515600" cy="1325563"/>
          </a:xfrm>
        </p:spPr>
        <p:txBody>
          <a:bodyPr>
            <a:normAutofit/>
          </a:bodyPr>
          <a:lstStyle/>
          <a:p>
            <a:r>
              <a:rPr lang="es-ES" sz="4000" dirty="0"/>
              <a:t>Modelos generativos vs discriminativos</a:t>
            </a:r>
            <a:endParaRPr lang="es-UY" sz="4000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6C9A65E2-223F-6CDF-EF66-993A98BA105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57" t="16063" r="49067" b="14510"/>
          <a:stretch/>
        </p:blipFill>
        <p:spPr>
          <a:xfrm>
            <a:off x="509386" y="2192347"/>
            <a:ext cx="4298022" cy="3750067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453F6E1D-33E5-4F0A-4F4D-FA0B80FEDD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225" t="17424"/>
          <a:stretch/>
        </p:blipFill>
        <p:spPr>
          <a:xfrm>
            <a:off x="7022506" y="2192347"/>
            <a:ext cx="4298022" cy="4460310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792D03D3-E6D3-E128-53D4-9F3551BFB450}"/>
              </a:ext>
            </a:extLst>
          </p:cNvPr>
          <p:cNvSpPr txBox="1"/>
          <p:nvPr/>
        </p:nvSpPr>
        <p:spPr>
          <a:xfrm>
            <a:off x="174586" y="1244227"/>
            <a:ext cx="679121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dirty="0">
                <a:latin typeface="+mj-lt"/>
              </a:rPr>
              <a:t>Modelo discriminativo</a:t>
            </a:r>
          </a:p>
          <a:p>
            <a:r>
              <a:rPr lang="es-ES" sz="2400" dirty="0">
                <a:latin typeface="+mj-lt"/>
              </a:rPr>
              <a:t>Estima directamente la distribución P(X|Y) </a:t>
            </a:r>
            <a:endParaRPr lang="es-UY" sz="2400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5CD52C9-8A9D-EA44-A0FC-2B5AF31337DB}"/>
              </a:ext>
            </a:extLst>
          </p:cNvPr>
          <p:cNvSpPr txBox="1"/>
          <p:nvPr/>
        </p:nvSpPr>
        <p:spPr>
          <a:xfrm>
            <a:off x="6302190" y="1265202"/>
            <a:ext cx="679121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dirty="0">
                <a:latin typeface="+mj-lt"/>
              </a:rPr>
              <a:t>Modelo generativo</a:t>
            </a:r>
          </a:p>
          <a:p>
            <a:r>
              <a:rPr lang="es-ES" sz="2400" dirty="0">
                <a:latin typeface="+mj-lt"/>
              </a:rPr>
              <a:t>Estima la distribución P(X|Y) y deduce P(Y|X) </a:t>
            </a:r>
            <a:endParaRPr lang="es-UY" sz="2400" dirty="0"/>
          </a:p>
        </p:txBody>
      </p:sp>
    </p:spTree>
    <p:extLst>
      <p:ext uri="{BB962C8B-B14F-4D97-AF65-F5344CB8AC3E}">
        <p14:creationId xmlns:p14="http://schemas.microsoft.com/office/powerpoint/2010/main" val="64481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719D02-823E-44A9-95DF-EC62A1BBB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89" y="135754"/>
            <a:ext cx="10515600" cy="1325563"/>
          </a:xfrm>
        </p:spPr>
        <p:txBody>
          <a:bodyPr>
            <a:normAutofit/>
          </a:bodyPr>
          <a:lstStyle/>
          <a:p>
            <a:r>
              <a:rPr lang="es-ES" sz="4000" dirty="0"/>
              <a:t>Modelo generativo</a:t>
            </a:r>
            <a:endParaRPr lang="es-UY" sz="4000" dirty="0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2FC93311-B08F-41D8-9393-10D6A0B0CA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308" y="1101383"/>
            <a:ext cx="11997360" cy="5620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878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719D02-823E-44A9-95DF-EC62A1BBB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929" y="260881"/>
            <a:ext cx="10515600" cy="1325563"/>
          </a:xfrm>
        </p:spPr>
        <p:txBody>
          <a:bodyPr>
            <a:normAutofit/>
          </a:bodyPr>
          <a:lstStyle/>
          <a:p>
            <a:r>
              <a:rPr lang="es-ES" sz="4000" dirty="0"/>
              <a:t>Modelo discriminativo</a:t>
            </a:r>
            <a:endParaRPr lang="es-UY" sz="4000" dirty="0"/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7A0DF5FA-1DE7-DF4E-F95E-B902082081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89" y="1586444"/>
            <a:ext cx="12055253" cy="501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101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719D02-823E-44A9-95DF-EC62A1BBB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dirty="0"/>
              <a:t>Modelos generativos</a:t>
            </a:r>
            <a:endParaRPr lang="es-UY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58BB2F-48D6-4F5B-AF89-569645AB6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1203"/>
            <a:ext cx="11353800" cy="43513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s-ES" dirty="0">
                <a:latin typeface="+mj-lt"/>
              </a:rPr>
              <a:t>Abordan un problema más general: aprender cómo se estructuran y distribuyen los datos de entrada, mientras que los discriminativos solo aprenden a categorizar una variable objetivo en función de la entrada.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s-ES" dirty="0">
                <a:latin typeface="+mj-lt"/>
              </a:rPr>
              <a:t>Un modelo generativo realiza más suposiciones sobre la estructura de los datos: con pocos datos de entrenamiento el modelo generativo suele comportarse “mejor”, pero con poca diversidad. A a medida que crece el conjunto de datos de entrenamiento el comportamiento puede invertirse.</a:t>
            </a:r>
          </a:p>
        </p:txBody>
      </p:sp>
    </p:spTree>
    <p:extLst>
      <p:ext uri="{BB962C8B-B14F-4D97-AF65-F5344CB8AC3E}">
        <p14:creationId xmlns:p14="http://schemas.microsoft.com/office/powerpoint/2010/main" val="2762451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719D02-823E-44A9-95DF-EC62A1BBB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dirty="0"/>
              <a:t>Modelos generativos basados en variables latentes</a:t>
            </a:r>
            <a:endParaRPr lang="es-UY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58BB2F-48D6-4F5B-AF89-569645AB6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1203"/>
            <a:ext cx="11353800" cy="43513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s-ES" dirty="0">
                <a:latin typeface="+mj-lt"/>
              </a:rPr>
              <a:t>Caso particular de modelos generativos que usan variables latentes Z que residen en un espacio de menor dimensión que la variable X.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s-ES" dirty="0">
                <a:latin typeface="+mj-lt"/>
              </a:rPr>
              <a:t>Aprenden el proceso generativo P(X|Z).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s-ES" dirty="0">
                <a:latin typeface="+mj-lt"/>
              </a:rPr>
              <a:t>Ejemplos: </a:t>
            </a:r>
            <a:r>
              <a:rPr lang="es-ES" dirty="0" err="1">
                <a:latin typeface="+mj-lt"/>
              </a:rPr>
              <a:t>autoencoders</a:t>
            </a:r>
            <a:r>
              <a:rPr lang="es-ES" dirty="0">
                <a:latin typeface="+mj-lt"/>
              </a:rPr>
              <a:t> y Generative Adversarial Networks (GAN).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s-ES" dirty="0">
                <a:latin typeface="+mj-lt"/>
              </a:rPr>
              <a:t>En una GAN, el generador aprende a mapear del espacio latente Z a la distribución de interés X y el discriminador aprende a distinguir entre los datos generados por el generador y los datos de la distribución real.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s-ES" dirty="0">
                <a:latin typeface="+mj-lt"/>
              </a:rPr>
              <a:t>Generador y el discriminador se modelan con redes neuronales que aprenden sus parámetros en un ciclo de entrenamiento conjunto y adversativo, con el objetivo que el generador produzca muestras de la distribución P(X). </a:t>
            </a:r>
          </a:p>
        </p:txBody>
      </p:sp>
    </p:spTree>
    <p:extLst>
      <p:ext uri="{BB962C8B-B14F-4D97-AF65-F5344CB8AC3E}">
        <p14:creationId xmlns:p14="http://schemas.microsoft.com/office/powerpoint/2010/main" val="40822636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5451</TotalTime>
  <Words>679</Words>
  <Application>Microsoft Office PowerPoint</Application>
  <PresentationFormat>Panorámica</PresentationFormat>
  <Paragraphs>35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Modelos generativos</vt:lpstr>
      <vt:lpstr>Modelos generativos</vt:lpstr>
      <vt:lpstr>Modelos discriminativos</vt:lpstr>
      <vt:lpstr>Modelos generativos</vt:lpstr>
      <vt:lpstr>Modelos generativos vs discriminativos</vt:lpstr>
      <vt:lpstr>Modelo generativo</vt:lpstr>
      <vt:lpstr>Modelo discriminativo</vt:lpstr>
      <vt:lpstr>Modelos generativos</vt:lpstr>
      <vt:lpstr>Modelos generativos basados en variables latentes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Redes neuronales en Tensorflow</dc:title>
  <dc:creator>Sergio Nesmachnow</dc:creator>
  <cp:lastModifiedBy>Sergio Nesmachnow</cp:lastModifiedBy>
  <cp:revision>31</cp:revision>
  <dcterms:created xsi:type="dcterms:W3CDTF">2021-10-01T10:31:58Z</dcterms:created>
  <dcterms:modified xsi:type="dcterms:W3CDTF">2023-11-23T21:11:56Z</dcterms:modified>
</cp:coreProperties>
</file>