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notesMasterIdLst>
    <p:notesMasterId r:id="rId21"/>
  </p:notesMasterIdLst>
  <p:sldIdLst>
    <p:sldId id="258" r:id="rId2"/>
    <p:sldId id="272" r:id="rId3"/>
    <p:sldId id="263" r:id="rId4"/>
    <p:sldId id="262" r:id="rId5"/>
    <p:sldId id="264" r:id="rId6"/>
    <p:sldId id="259" r:id="rId7"/>
    <p:sldId id="260" r:id="rId8"/>
    <p:sldId id="275" r:id="rId9"/>
    <p:sldId id="269" r:id="rId10"/>
    <p:sldId id="268" r:id="rId11"/>
    <p:sldId id="270" r:id="rId12"/>
    <p:sldId id="271" r:id="rId13"/>
    <p:sldId id="265" r:id="rId14"/>
    <p:sldId id="261" r:id="rId15"/>
    <p:sldId id="266" r:id="rId16"/>
    <p:sldId id="273" r:id="rId17"/>
    <p:sldId id="274" r:id="rId18"/>
    <p:sldId id="257"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5C2F95A1-5430-40AE-916A-B1DE6158EF89}">
          <p14:sldIdLst>
            <p14:sldId id="258"/>
            <p14:sldId id="272"/>
            <p14:sldId id="263"/>
            <p14:sldId id="262"/>
            <p14:sldId id="264"/>
            <p14:sldId id="259"/>
            <p14:sldId id="260"/>
            <p14:sldId id="275"/>
            <p14:sldId id="269"/>
            <p14:sldId id="268"/>
            <p14:sldId id="270"/>
            <p14:sldId id="271"/>
            <p14:sldId id="265"/>
            <p14:sldId id="261"/>
            <p14:sldId id="266"/>
            <p14:sldId id="273"/>
            <p14:sldId id="274"/>
            <p14:sldId id="257"/>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3EE20B-5999-4E1A-A1C0-5A60279BE7FE}" v="4" dt="2024-09-11T19:11:19.18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15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uardo Testorelli" userId="f900aefef5088c11" providerId="LiveId" clId="{633EE20B-5999-4E1A-A1C0-5A60279BE7FE}"/>
    <pc:docChg chg="custSel addSld delSld modSld sldOrd modSection">
      <pc:chgData name="Eduardo Testorelli" userId="f900aefef5088c11" providerId="LiveId" clId="{633EE20B-5999-4E1A-A1C0-5A60279BE7FE}" dt="2024-09-11T19:11:48.408" v="200" actId="680"/>
      <pc:docMkLst>
        <pc:docMk/>
      </pc:docMkLst>
      <pc:sldChg chg="addSp delSp modSp mod ord modAnim">
        <pc:chgData name="Eduardo Testorelli" userId="f900aefef5088c11" providerId="LiveId" clId="{633EE20B-5999-4E1A-A1C0-5A60279BE7FE}" dt="2024-09-11T19:11:19.182" v="199"/>
        <pc:sldMkLst>
          <pc:docMk/>
          <pc:sldMk cId="913239112" sldId="257"/>
        </pc:sldMkLst>
        <pc:spChg chg="add mod">
          <ac:chgData name="Eduardo Testorelli" userId="f900aefef5088c11" providerId="LiveId" clId="{633EE20B-5999-4E1A-A1C0-5A60279BE7FE}" dt="2024-09-11T19:10:26.465" v="65" actId="1036"/>
          <ac:spMkLst>
            <pc:docMk/>
            <pc:sldMk cId="913239112" sldId="257"/>
            <ac:spMk id="7" creationId="{C37FAC5F-5257-3D22-978E-44B2CB618D96}"/>
          </ac:spMkLst>
        </pc:spChg>
        <pc:spChg chg="add mod">
          <ac:chgData name="Eduardo Testorelli" userId="f900aefef5088c11" providerId="LiveId" clId="{633EE20B-5999-4E1A-A1C0-5A60279BE7FE}" dt="2024-09-11T19:10:53.685" v="198" actId="14100"/>
          <ac:spMkLst>
            <pc:docMk/>
            <pc:sldMk cId="913239112" sldId="257"/>
            <ac:spMk id="8" creationId="{0E5F1067-4CFB-73FF-E3D1-E24FF8FD3FFB}"/>
          </ac:spMkLst>
        </pc:spChg>
        <pc:picChg chg="del">
          <ac:chgData name="Eduardo Testorelli" userId="f900aefef5088c11" providerId="LiveId" clId="{633EE20B-5999-4E1A-A1C0-5A60279BE7FE}" dt="2024-09-11T19:09:37.599" v="55" actId="478"/>
          <ac:picMkLst>
            <pc:docMk/>
            <pc:sldMk cId="913239112" sldId="257"/>
            <ac:picMk id="5" creationId="{92059B01-155C-E559-34BE-BC4CE00A255A}"/>
          </ac:picMkLst>
        </pc:picChg>
        <pc:picChg chg="add mod">
          <ac:chgData name="Eduardo Testorelli" userId="f900aefef5088c11" providerId="LiveId" clId="{633EE20B-5999-4E1A-A1C0-5A60279BE7FE}" dt="2024-09-11T19:09:47.890" v="59" actId="1076"/>
          <ac:picMkLst>
            <pc:docMk/>
            <pc:sldMk cId="913239112" sldId="257"/>
            <ac:picMk id="6" creationId="{90A11B49-7CE2-BB2A-7362-69511052FC4E}"/>
          </ac:picMkLst>
        </pc:picChg>
      </pc:sldChg>
      <pc:sldChg chg="delSp mod delAnim">
        <pc:chgData name="Eduardo Testorelli" userId="f900aefef5088c11" providerId="LiveId" clId="{633EE20B-5999-4E1A-A1C0-5A60279BE7FE}" dt="2024-09-09T13:00:17.610" v="0" actId="478"/>
        <pc:sldMkLst>
          <pc:docMk/>
          <pc:sldMk cId="88133863" sldId="258"/>
        </pc:sldMkLst>
        <pc:picChg chg="del">
          <ac:chgData name="Eduardo Testorelli" userId="f900aefef5088c11" providerId="LiveId" clId="{633EE20B-5999-4E1A-A1C0-5A60279BE7FE}" dt="2024-09-09T13:00:17.610" v="0" actId="478"/>
          <ac:picMkLst>
            <pc:docMk/>
            <pc:sldMk cId="88133863" sldId="258"/>
            <ac:picMk id="2" creationId="{048D7DD4-0E27-D519-851A-926C857129CE}"/>
          </ac:picMkLst>
        </pc:picChg>
      </pc:sldChg>
      <pc:sldChg chg="ord">
        <pc:chgData name="Eduardo Testorelli" userId="f900aefef5088c11" providerId="LiveId" clId="{633EE20B-5999-4E1A-A1C0-5A60279BE7FE}" dt="2024-09-09T17:32:17.906" v="4"/>
        <pc:sldMkLst>
          <pc:docMk/>
          <pc:sldMk cId="3994774545" sldId="266"/>
        </pc:sldMkLst>
      </pc:sldChg>
      <pc:sldChg chg="addSp delSp modSp mod delAnim">
        <pc:chgData name="Eduardo Testorelli" userId="f900aefef5088c11" providerId="LiveId" clId="{633EE20B-5999-4E1A-A1C0-5A60279BE7FE}" dt="2024-09-09T13:04:33.432" v="2" actId="478"/>
        <pc:sldMkLst>
          <pc:docMk/>
          <pc:sldMk cId="4094504987" sldId="272"/>
        </pc:sldMkLst>
        <pc:picChg chg="add del mod">
          <ac:chgData name="Eduardo Testorelli" userId="f900aefef5088c11" providerId="LiveId" clId="{633EE20B-5999-4E1A-A1C0-5A60279BE7FE}" dt="2024-09-09T13:04:33.432" v="2" actId="478"/>
          <ac:picMkLst>
            <pc:docMk/>
            <pc:sldMk cId="4094504987" sldId="272"/>
            <ac:picMk id="9" creationId="{D4DEE029-A4EB-BE80-B379-3DD4EB55D118}"/>
          </ac:picMkLst>
        </pc:picChg>
      </pc:sldChg>
      <pc:sldChg chg="modSp new del mod">
        <pc:chgData name="Eduardo Testorelli" userId="f900aefef5088c11" providerId="LiveId" clId="{633EE20B-5999-4E1A-A1C0-5A60279BE7FE}" dt="2024-09-11T13:39:57.642" v="26" actId="47"/>
        <pc:sldMkLst>
          <pc:docMk/>
          <pc:sldMk cId="1268346706" sldId="276"/>
        </pc:sldMkLst>
        <pc:spChg chg="mod">
          <ac:chgData name="Eduardo Testorelli" userId="f900aefef5088c11" providerId="LiveId" clId="{633EE20B-5999-4E1A-A1C0-5A60279BE7FE}" dt="2024-09-11T13:39:47.835" v="25" actId="122"/>
          <ac:spMkLst>
            <pc:docMk/>
            <pc:sldMk cId="1268346706" sldId="276"/>
            <ac:spMk id="3" creationId="{83DED8AE-327A-B0FF-FD35-9529A7E64786}"/>
          </ac:spMkLst>
        </pc:spChg>
      </pc:sldChg>
      <pc:sldChg chg="new">
        <pc:chgData name="Eduardo Testorelli" userId="f900aefef5088c11" providerId="LiveId" clId="{633EE20B-5999-4E1A-A1C0-5A60279BE7FE}" dt="2024-09-11T19:11:48.408" v="200" actId="680"/>
        <pc:sldMkLst>
          <pc:docMk/>
          <pc:sldMk cId="1272536191" sldId="276"/>
        </pc:sldMkLst>
      </pc:sldChg>
      <pc:sldChg chg="new del">
        <pc:chgData name="Eduardo Testorelli" userId="f900aefef5088c11" providerId="LiveId" clId="{633EE20B-5999-4E1A-A1C0-5A60279BE7FE}" dt="2024-09-11T13:39:03.536" v="8" actId="47"/>
        <pc:sldMkLst>
          <pc:docMk/>
          <pc:sldMk cId="1738412931" sldId="276"/>
        </pc:sldMkLst>
      </pc:sldChg>
      <pc:sldChg chg="addSp modSp new del mod">
        <pc:chgData name="Eduardo Testorelli" userId="f900aefef5088c11" providerId="LiveId" clId="{633EE20B-5999-4E1A-A1C0-5A60279BE7FE}" dt="2024-09-11T13:42:40.048" v="54" actId="47"/>
        <pc:sldMkLst>
          <pc:docMk/>
          <pc:sldMk cId="4141197771" sldId="276"/>
        </pc:sldMkLst>
        <pc:spChg chg="add mod">
          <ac:chgData name="Eduardo Testorelli" userId="f900aefef5088c11" providerId="LiveId" clId="{633EE20B-5999-4E1A-A1C0-5A60279BE7FE}" dt="2024-09-11T13:40:41.483" v="53" actId="1076"/>
          <ac:spMkLst>
            <pc:docMk/>
            <pc:sldMk cId="4141197771" sldId="276"/>
            <ac:spMk id="3" creationId="{F9FEDF55-177B-DCB2-55BE-7033F68DD81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UY"/>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F8E6C4-E538-41D8-A3E5-4D50AC747A27}" type="datetimeFigureOut">
              <a:rPr lang="es-UY" smtClean="0"/>
              <a:t>11/9/2024</a:t>
            </a:fld>
            <a:endParaRPr lang="es-UY"/>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UY"/>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UY"/>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DC730-A096-43FB-B707-469FF1259566}" type="slidenum">
              <a:rPr lang="es-UY" smtClean="0"/>
              <a:t>‹Nº›</a:t>
            </a:fld>
            <a:endParaRPr lang="es-UY"/>
          </a:p>
        </p:txBody>
      </p:sp>
    </p:spTree>
    <p:extLst>
      <p:ext uri="{BB962C8B-B14F-4D97-AF65-F5344CB8AC3E}">
        <p14:creationId xmlns:p14="http://schemas.microsoft.com/office/powerpoint/2010/main" val="2433434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UY"/>
          </a:p>
        </p:txBody>
      </p:sp>
      <p:sp>
        <p:nvSpPr>
          <p:cNvPr id="4" name="Marcador de número de diapositiva 3"/>
          <p:cNvSpPr>
            <a:spLocks noGrp="1"/>
          </p:cNvSpPr>
          <p:nvPr>
            <p:ph type="sldNum" sz="quarter" idx="5"/>
          </p:nvPr>
        </p:nvSpPr>
        <p:spPr/>
        <p:txBody>
          <a:bodyPr/>
          <a:lstStyle/>
          <a:p>
            <a:fld id="{79FDC730-A096-43FB-B707-469FF1259566}" type="slidenum">
              <a:rPr lang="es-UY" smtClean="0"/>
              <a:t>2</a:t>
            </a:fld>
            <a:endParaRPr lang="es-UY"/>
          </a:p>
        </p:txBody>
      </p:sp>
    </p:spTree>
    <p:extLst>
      <p:ext uri="{BB962C8B-B14F-4D97-AF65-F5344CB8AC3E}">
        <p14:creationId xmlns:p14="http://schemas.microsoft.com/office/powerpoint/2010/main" val="1956054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198287117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8" name="Footer Placeholder 7"/>
          <p:cNvSpPr>
            <a:spLocks noGrp="1"/>
          </p:cNvSpPr>
          <p:nvPr>
            <p:ph type="ftr" sz="quarter" idx="11"/>
          </p:nvPr>
        </p:nvSpPr>
        <p:spPr/>
        <p:txBody>
          <a:bodyPr/>
          <a:lstStyle/>
          <a:p>
            <a:pPr algn="l"/>
            <a:endParaRPr lang="en-US"/>
          </a:p>
        </p:txBody>
      </p:sp>
      <p:sp>
        <p:nvSpPr>
          <p:cNvPr id="9" name="Slide Number Placeholder 8"/>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229259497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8" name="Footer Placeholder 7"/>
          <p:cNvSpPr>
            <a:spLocks noGrp="1"/>
          </p:cNvSpPr>
          <p:nvPr>
            <p:ph type="ftr" sz="quarter" idx="11"/>
          </p:nvPr>
        </p:nvSpPr>
        <p:spPr/>
        <p:txBody>
          <a:bodyPr/>
          <a:lstStyle/>
          <a:p>
            <a:pPr algn="l"/>
            <a:endParaRPr lang="en-US"/>
          </a:p>
        </p:txBody>
      </p:sp>
      <p:sp>
        <p:nvSpPr>
          <p:cNvPr id="9" name="Slide Number Placeholder 8"/>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545272965"/>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34476291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5" name="Footer Placeholder 4"/>
          <p:cNvSpPr>
            <a:spLocks noGrp="1"/>
          </p:cNvSpPr>
          <p:nvPr>
            <p:ph type="ftr" sz="quarter" idx="11"/>
          </p:nvPr>
        </p:nvSpPr>
        <p:spPr/>
        <p:txBody>
          <a:bodyPr/>
          <a:lstStyle/>
          <a:p>
            <a:pPr algn="l"/>
            <a:endParaRPr lang="en-US"/>
          </a:p>
        </p:txBody>
      </p:sp>
      <p:sp>
        <p:nvSpPr>
          <p:cNvPr id="6" name="Slide Number Placeholder 5"/>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210871489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9" name="Footer Placeholder 8"/>
          <p:cNvSpPr>
            <a:spLocks noGrp="1"/>
          </p:cNvSpPr>
          <p:nvPr>
            <p:ph type="ftr" sz="quarter" idx="11"/>
          </p:nvPr>
        </p:nvSpPr>
        <p:spPr/>
        <p:txBody>
          <a:bodyPr/>
          <a:lstStyle/>
          <a:p>
            <a:pPr algn="l"/>
            <a:endParaRPr lang="en-US"/>
          </a:p>
        </p:txBody>
      </p:sp>
      <p:sp>
        <p:nvSpPr>
          <p:cNvPr id="10" name="Slide Number Placeholder 9"/>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112430401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11" name="Footer Placeholder 10"/>
          <p:cNvSpPr>
            <a:spLocks noGrp="1"/>
          </p:cNvSpPr>
          <p:nvPr>
            <p:ph type="ftr" sz="quarter" idx="11"/>
          </p:nvPr>
        </p:nvSpPr>
        <p:spPr/>
        <p:txBody>
          <a:bodyPr/>
          <a:lstStyle/>
          <a:p>
            <a:pPr algn="l"/>
            <a:endParaRPr lang="en-US"/>
          </a:p>
        </p:txBody>
      </p:sp>
      <p:sp>
        <p:nvSpPr>
          <p:cNvPr id="12" name="Slide Number Placeholder 11"/>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355297936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7" name="Footer Placeholder 6"/>
          <p:cNvSpPr>
            <a:spLocks noGrp="1"/>
          </p:cNvSpPr>
          <p:nvPr>
            <p:ph type="ftr" sz="quarter" idx="11"/>
          </p:nvPr>
        </p:nvSpPr>
        <p:spPr/>
        <p:txBody>
          <a:bodyPr/>
          <a:lstStyle/>
          <a:p>
            <a:pPr algn="l"/>
            <a:endParaRPr lang="en-US"/>
          </a:p>
        </p:txBody>
      </p:sp>
      <p:sp>
        <p:nvSpPr>
          <p:cNvPr id="8" name="Slide Number Placeholder 7"/>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135016341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131767333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9" name="Footer Placeholder 8"/>
          <p:cNvSpPr>
            <a:spLocks noGrp="1"/>
          </p:cNvSpPr>
          <p:nvPr>
            <p:ph type="ftr" sz="quarter" idx="11"/>
          </p:nvPr>
        </p:nvSpPr>
        <p:spPr/>
        <p:txBody>
          <a:bodyPr/>
          <a:lstStyle/>
          <a:p>
            <a:pPr algn="l"/>
            <a:endParaRPr lang="en-US"/>
          </a:p>
        </p:txBody>
      </p:sp>
      <p:sp>
        <p:nvSpPr>
          <p:cNvPr id="10" name="Slide Number Placeholder 9"/>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396553945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AE0C963C-C1DB-4AFD-9DDC-0691666BF49B}" type="datetime2">
              <a:rPr lang="en-US" smtClean="0"/>
              <a:pPr/>
              <a:t>Wednesday, September 11, 2024</a:t>
            </a:fld>
            <a:endParaRPr lang="en-US" cap="all" dirty="0"/>
          </a:p>
        </p:txBody>
      </p:sp>
      <p:sp>
        <p:nvSpPr>
          <p:cNvPr id="9" name="Footer Placeholder 8"/>
          <p:cNvSpPr>
            <a:spLocks noGrp="1"/>
          </p:cNvSpPr>
          <p:nvPr>
            <p:ph type="ftr" sz="quarter" idx="11"/>
          </p:nvPr>
        </p:nvSpPr>
        <p:spPr>
          <a:xfrm>
            <a:off x="3499101" y="6356350"/>
            <a:ext cx="5911517" cy="365125"/>
          </a:xfrm>
        </p:spPr>
        <p:txBody>
          <a:bodyPr/>
          <a:lstStyle/>
          <a:p>
            <a:pPr algn="l"/>
            <a:endParaRPr lang="en-US"/>
          </a:p>
        </p:txBody>
      </p:sp>
      <p:sp>
        <p:nvSpPr>
          <p:cNvPr id="10" name="Slide Number Placeholder 9"/>
          <p:cNvSpPr>
            <a:spLocks noGrp="1"/>
          </p:cNvSpPr>
          <p:nvPr>
            <p:ph type="sldNum" sz="quarter" idx="12"/>
          </p:nvPr>
        </p:nvSpPr>
        <p:spPr/>
        <p:txBody>
          <a:body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364790922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AE0C963C-C1DB-4AFD-9DDC-0691666BF49B}" type="datetime2">
              <a:rPr lang="en-US" smtClean="0"/>
              <a:pPr/>
              <a:t>Wednesday, September 11, 2024</a:t>
            </a:fld>
            <a:endParaRPr lang="en-US" cap="all"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algn="l"/>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C01389E6-C847-4AD0-B56D-D205B2EAB1EE}" type="slidenum">
              <a:rPr lang="en-US" smtClean="0"/>
              <a:pPr/>
              <a:t>‹Nº›</a:t>
            </a:fld>
            <a:endParaRPr lang="en-US" sz="800" dirty="0"/>
          </a:p>
        </p:txBody>
      </p:sp>
    </p:spTree>
    <p:extLst>
      <p:ext uri="{BB962C8B-B14F-4D97-AF65-F5344CB8AC3E}">
        <p14:creationId xmlns:p14="http://schemas.microsoft.com/office/powerpoint/2010/main" val="3682658215"/>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www.hapag-lloyd.com/en/services-information/cargo-fleet/container/20-flatrack.html" TargetMode="External"/><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CFAB4285-F04A-6804-BEC5-C757659B416C}"/>
              </a:ext>
            </a:extLst>
          </p:cNvPr>
          <p:cNvSpPr>
            <a:spLocks noGrp="1"/>
          </p:cNvSpPr>
          <p:nvPr>
            <p:ph type="ctrTitle"/>
          </p:nvPr>
        </p:nvSpPr>
        <p:spPr/>
        <p:txBody>
          <a:bodyPr/>
          <a:lstStyle/>
          <a:p>
            <a:r>
              <a:rPr lang="es-UY" dirty="0"/>
              <a:t>Costos UY</a:t>
            </a:r>
          </a:p>
        </p:txBody>
      </p:sp>
      <p:sp>
        <p:nvSpPr>
          <p:cNvPr id="6" name="Subtítulo 5">
            <a:extLst>
              <a:ext uri="{FF2B5EF4-FFF2-40B4-BE49-F238E27FC236}">
                <a16:creationId xmlns:a16="http://schemas.microsoft.com/office/drawing/2014/main" id="{69C5393F-FDFD-A2F5-E0FE-D69FC2844F07}"/>
              </a:ext>
            </a:extLst>
          </p:cNvPr>
          <p:cNvSpPr>
            <a:spLocks noGrp="1"/>
          </p:cNvSpPr>
          <p:nvPr>
            <p:ph type="subTitle" idx="1"/>
          </p:nvPr>
        </p:nvSpPr>
        <p:spPr/>
        <p:txBody>
          <a:bodyPr/>
          <a:lstStyle/>
          <a:p>
            <a:endParaRPr lang="es-UY" dirty="0"/>
          </a:p>
        </p:txBody>
      </p:sp>
    </p:spTree>
    <p:extLst>
      <p:ext uri="{BB962C8B-B14F-4D97-AF65-F5344CB8AC3E}">
        <p14:creationId xmlns:p14="http://schemas.microsoft.com/office/powerpoint/2010/main" val="88133863"/>
      </p:ext>
    </p:extLst>
  </p:cSld>
  <p:clrMapOvr>
    <a:masterClrMapping/>
  </p:clrMapOvr>
  <mc:AlternateContent xmlns:mc="http://schemas.openxmlformats.org/markup-compatibility/2006" xmlns:p14="http://schemas.microsoft.com/office/powerpoint/2010/main">
    <mc:Choice Requires="p14">
      <p:transition spd="slow" p14:dur="2000" advTm="3649"/>
    </mc:Choice>
    <mc:Fallback xmlns="">
      <p:transition spd="slow" advTm="364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593BD2FE-CED7-F774-B724-41B1A7880854}"/>
              </a:ext>
            </a:extLst>
          </p:cNvPr>
          <p:cNvSpPr/>
          <p:nvPr/>
        </p:nvSpPr>
        <p:spPr>
          <a:xfrm>
            <a:off x="4236098" y="5560220"/>
            <a:ext cx="7020000" cy="144000"/>
          </a:xfrm>
          <a:prstGeom prst="rect">
            <a:avLst/>
          </a:prstGeom>
          <a:solidFill>
            <a:schemeClr val="bg1">
              <a:lumMod val="9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dirty="0"/>
          </a:p>
          <a:p>
            <a:pPr algn="ctr"/>
            <a:endParaRPr lang="es-UY" dirty="0"/>
          </a:p>
        </p:txBody>
      </p:sp>
      <p:sp>
        <p:nvSpPr>
          <p:cNvPr id="7" name="Rectángulo 6">
            <a:extLst>
              <a:ext uri="{FF2B5EF4-FFF2-40B4-BE49-F238E27FC236}">
                <a16:creationId xmlns:a16="http://schemas.microsoft.com/office/drawing/2014/main" id="{4E67848D-A123-349A-8244-9568675875E0}"/>
              </a:ext>
            </a:extLst>
          </p:cNvPr>
          <p:cNvSpPr/>
          <p:nvPr/>
        </p:nvSpPr>
        <p:spPr>
          <a:xfrm>
            <a:off x="4236098" y="5561052"/>
            <a:ext cx="360000" cy="144000"/>
          </a:xfrm>
          <a:prstGeom prst="rect">
            <a:avLst/>
          </a:prstGeom>
          <a:solidFill>
            <a:schemeClr val="accent3">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8" name="Rectángulo 7">
            <a:extLst>
              <a:ext uri="{FF2B5EF4-FFF2-40B4-BE49-F238E27FC236}">
                <a16:creationId xmlns:a16="http://schemas.microsoft.com/office/drawing/2014/main" id="{1C932312-D455-4E85-7B46-8C8565FC4CC3}"/>
              </a:ext>
            </a:extLst>
          </p:cNvPr>
          <p:cNvSpPr/>
          <p:nvPr/>
        </p:nvSpPr>
        <p:spPr>
          <a:xfrm>
            <a:off x="4596098" y="5561052"/>
            <a:ext cx="720000" cy="144000"/>
          </a:xfrm>
          <a:prstGeom prst="rect">
            <a:avLst/>
          </a:prstGeom>
          <a:solidFill>
            <a:schemeClr val="accent6">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9" name="Rectángulo 8">
            <a:extLst>
              <a:ext uri="{FF2B5EF4-FFF2-40B4-BE49-F238E27FC236}">
                <a16:creationId xmlns:a16="http://schemas.microsoft.com/office/drawing/2014/main" id="{D3E7FACA-9E41-B294-D502-60165FBB3292}"/>
              </a:ext>
            </a:extLst>
          </p:cNvPr>
          <p:cNvSpPr/>
          <p:nvPr/>
        </p:nvSpPr>
        <p:spPr>
          <a:xfrm>
            <a:off x="5316098" y="5561052"/>
            <a:ext cx="2880000" cy="144000"/>
          </a:xfrm>
          <a:prstGeom prst="rect">
            <a:avLst/>
          </a:prstGeom>
          <a:solidFill>
            <a:schemeClr val="accent1">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dirty="0"/>
          </a:p>
        </p:txBody>
      </p:sp>
      <p:sp>
        <p:nvSpPr>
          <p:cNvPr id="10" name="Rectángulo 9">
            <a:extLst>
              <a:ext uri="{FF2B5EF4-FFF2-40B4-BE49-F238E27FC236}">
                <a16:creationId xmlns:a16="http://schemas.microsoft.com/office/drawing/2014/main" id="{1F37E214-A74A-7D7D-9B0E-F9698CD724D9}"/>
              </a:ext>
            </a:extLst>
          </p:cNvPr>
          <p:cNvSpPr/>
          <p:nvPr/>
        </p:nvSpPr>
        <p:spPr>
          <a:xfrm>
            <a:off x="8196098" y="5561052"/>
            <a:ext cx="1080000" cy="144000"/>
          </a:xfrm>
          <a:prstGeom prst="rect">
            <a:avLst/>
          </a:prstGeom>
          <a:solidFill>
            <a:schemeClr val="accent4">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1" name="Rectángulo 10">
            <a:extLst>
              <a:ext uri="{FF2B5EF4-FFF2-40B4-BE49-F238E27FC236}">
                <a16:creationId xmlns:a16="http://schemas.microsoft.com/office/drawing/2014/main" id="{8B1464C7-0807-953D-E723-41DCA3D8A6DF}"/>
              </a:ext>
            </a:extLst>
          </p:cNvPr>
          <p:cNvSpPr/>
          <p:nvPr/>
        </p:nvSpPr>
        <p:spPr>
          <a:xfrm>
            <a:off x="9276098" y="5561052"/>
            <a:ext cx="1440000" cy="144000"/>
          </a:xfrm>
          <a:prstGeom prst="rect">
            <a:avLst/>
          </a:prstGeom>
          <a:solidFill>
            <a:schemeClr val="bg1">
              <a:lumMod val="85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2" name="Rectángulo 11">
            <a:extLst>
              <a:ext uri="{FF2B5EF4-FFF2-40B4-BE49-F238E27FC236}">
                <a16:creationId xmlns:a16="http://schemas.microsoft.com/office/drawing/2014/main" id="{E8278104-5C8C-73C9-94C5-7F1021331763}"/>
              </a:ext>
            </a:extLst>
          </p:cNvPr>
          <p:cNvSpPr/>
          <p:nvPr/>
        </p:nvSpPr>
        <p:spPr>
          <a:xfrm>
            <a:off x="10716098" y="5561052"/>
            <a:ext cx="360000" cy="144000"/>
          </a:xfrm>
          <a:prstGeom prst="rect">
            <a:avLst/>
          </a:prstGeom>
          <a:solidFill>
            <a:schemeClr val="accent2">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3" name="Rectángulo 12">
            <a:extLst>
              <a:ext uri="{FF2B5EF4-FFF2-40B4-BE49-F238E27FC236}">
                <a16:creationId xmlns:a16="http://schemas.microsoft.com/office/drawing/2014/main" id="{8626B59F-ECED-0CE3-3C33-1D0CD52D5A0A}"/>
              </a:ext>
            </a:extLst>
          </p:cNvPr>
          <p:cNvSpPr/>
          <p:nvPr/>
        </p:nvSpPr>
        <p:spPr>
          <a:xfrm>
            <a:off x="11076098" y="5561052"/>
            <a:ext cx="180000" cy="144000"/>
          </a:xfrm>
          <a:prstGeom prst="rect">
            <a:avLst/>
          </a:prstGeom>
          <a:solidFill>
            <a:schemeClr val="accent3">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4" name="Rectángulo 13">
            <a:extLst>
              <a:ext uri="{FF2B5EF4-FFF2-40B4-BE49-F238E27FC236}">
                <a16:creationId xmlns:a16="http://schemas.microsoft.com/office/drawing/2014/main" id="{1E1158A4-CE4F-71CC-C746-1669B3159B58}"/>
              </a:ext>
            </a:extLst>
          </p:cNvPr>
          <p:cNvSpPr/>
          <p:nvPr/>
        </p:nvSpPr>
        <p:spPr>
          <a:xfrm>
            <a:off x="6368105" y="6046805"/>
            <a:ext cx="1080000" cy="252000"/>
          </a:xfrm>
          <a:prstGeom prst="rect">
            <a:avLst/>
          </a:prstGeom>
          <a:solidFill>
            <a:schemeClr val="accent1">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Fabricación</a:t>
            </a:r>
            <a:endParaRPr lang="es-UY" dirty="0">
              <a:solidFill>
                <a:schemeClr val="tx1"/>
              </a:solidFill>
              <a:cs typeface="Arial" panose="020B0604020202020204" pitchFamily="34" charset="0"/>
            </a:endParaRPr>
          </a:p>
        </p:txBody>
      </p:sp>
      <p:sp>
        <p:nvSpPr>
          <p:cNvPr id="15" name="Rectángulo 14">
            <a:extLst>
              <a:ext uri="{FF2B5EF4-FFF2-40B4-BE49-F238E27FC236}">
                <a16:creationId xmlns:a16="http://schemas.microsoft.com/office/drawing/2014/main" id="{C8C64335-3A43-A37B-5EFB-472FB289903E}"/>
              </a:ext>
            </a:extLst>
          </p:cNvPr>
          <p:cNvSpPr/>
          <p:nvPr/>
        </p:nvSpPr>
        <p:spPr>
          <a:xfrm>
            <a:off x="8196098" y="4927515"/>
            <a:ext cx="1080000" cy="252000"/>
          </a:xfrm>
          <a:prstGeom prst="rect">
            <a:avLst/>
          </a:prstGeom>
          <a:solidFill>
            <a:schemeClr val="accent4">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Flete</a:t>
            </a:r>
            <a:endParaRPr lang="es-UY" dirty="0">
              <a:solidFill>
                <a:schemeClr val="tx1"/>
              </a:solidFill>
              <a:cs typeface="Arial" panose="020B0604020202020204" pitchFamily="34" charset="0"/>
            </a:endParaRPr>
          </a:p>
        </p:txBody>
      </p:sp>
      <p:sp>
        <p:nvSpPr>
          <p:cNvPr id="16" name="Rectángulo 15">
            <a:extLst>
              <a:ext uri="{FF2B5EF4-FFF2-40B4-BE49-F238E27FC236}">
                <a16:creationId xmlns:a16="http://schemas.microsoft.com/office/drawing/2014/main" id="{DA0BB0B1-592D-3192-B9F8-2A9DACA92A75}"/>
              </a:ext>
            </a:extLst>
          </p:cNvPr>
          <p:cNvSpPr/>
          <p:nvPr/>
        </p:nvSpPr>
        <p:spPr>
          <a:xfrm>
            <a:off x="9456098" y="6084925"/>
            <a:ext cx="1080000" cy="252000"/>
          </a:xfrm>
          <a:prstGeom prst="rect">
            <a:avLst/>
          </a:prstGeom>
          <a:solidFill>
            <a:schemeClr val="bg2">
              <a:lumMod val="60000"/>
              <a:lumOff val="4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Montaje</a:t>
            </a:r>
            <a:endParaRPr lang="es-UY" dirty="0">
              <a:solidFill>
                <a:schemeClr val="tx1"/>
              </a:solidFill>
              <a:cs typeface="Arial" panose="020B0604020202020204" pitchFamily="34" charset="0"/>
            </a:endParaRPr>
          </a:p>
        </p:txBody>
      </p:sp>
      <p:sp>
        <p:nvSpPr>
          <p:cNvPr id="17" name="Rectángulo 16">
            <a:extLst>
              <a:ext uri="{FF2B5EF4-FFF2-40B4-BE49-F238E27FC236}">
                <a16:creationId xmlns:a16="http://schemas.microsoft.com/office/drawing/2014/main" id="{C135A67E-AF8F-5043-8F21-DCA21934DFAC}"/>
              </a:ext>
            </a:extLst>
          </p:cNvPr>
          <p:cNvSpPr/>
          <p:nvPr/>
        </p:nvSpPr>
        <p:spPr>
          <a:xfrm>
            <a:off x="10309443" y="4747515"/>
            <a:ext cx="1080000" cy="432000"/>
          </a:xfrm>
          <a:prstGeom prst="rect">
            <a:avLst/>
          </a:prstGeom>
          <a:solidFill>
            <a:schemeClr val="accent2">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Puesta en Marcha</a:t>
            </a:r>
            <a:endParaRPr lang="es-UY" dirty="0">
              <a:solidFill>
                <a:schemeClr val="tx1"/>
              </a:solidFill>
              <a:cs typeface="Arial" panose="020B0604020202020204" pitchFamily="34" charset="0"/>
            </a:endParaRPr>
          </a:p>
        </p:txBody>
      </p:sp>
      <p:sp>
        <p:nvSpPr>
          <p:cNvPr id="18" name="Rectángulo 17">
            <a:extLst>
              <a:ext uri="{FF2B5EF4-FFF2-40B4-BE49-F238E27FC236}">
                <a16:creationId xmlns:a16="http://schemas.microsoft.com/office/drawing/2014/main" id="{1040F7FD-1F74-E7B4-44CA-58905BE9B0FA}"/>
              </a:ext>
            </a:extLst>
          </p:cNvPr>
          <p:cNvSpPr/>
          <p:nvPr/>
        </p:nvSpPr>
        <p:spPr>
          <a:xfrm>
            <a:off x="4177464" y="4598219"/>
            <a:ext cx="1512000" cy="576000"/>
          </a:xfrm>
          <a:prstGeom prst="rect">
            <a:avLst/>
          </a:prstGeom>
          <a:solidFill>
            <a:schemeClr val="accent6">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Pedido de cotización, negociación y adjudicación</a:t>
            </a:r>
            <a:endParaRPr lang="es-UY" dirty="0">
              <a:solidFill>
                <a:schemeClr val="tx1"/>
              </a:solidFill>
              <a:cs typeface="Arial" panose="020B0604020202020204" pitchFamily="34" charset="0"/>
            </a:endParaRPr>
          </a:p>
        </p:txBody>
      </p:sp>
      <p:sp>
        <p:nvSpPr>
          <p:cNvPr id="19" name="Rectángulo 18">
            <a:extLst>
              <a:ext uri="{FF2B5EF4-FFF2-40B4-BE49-F238E27FC236}">
                <a16:creationId xmlns:a16="http://schemas.microsoft.com/office/drawing/2014/main" id="{3EB8AA0F-D3F8-B37B-0469-FC21DA556921}"/>
              </a:ext>
            </a:extLst>
          </p:cNvPr>
          <p:cNvSpPr/>
          <p:nvPr/>
        </p:nvSpPr>
        <p:spPr>
          <a:xfrm>
            <a:off x="3761415" y="6046805"/>
            <a:ext cx="1260000" cy="432000"/>
          </a:xfrm>
          <a:prstGeom prst="rect">
            <a:avLst/>
          </a:prstGeom>
          <a:solidFill>
            <a:schemeClr val="accent3">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Especificaciones técnicas</a:t>
            </a:r>
            <a:endParaRPr lang="es-UY" dirty="0">
              <a:solidFill>
                <a:schemeClr val="tx1"/>
              </a:solidFill>
              <a:cs typeface="Arial" panose="020B0604020202020204" pitchFamily="34" charset="0"/>
            </a:endParaRPr>
          </a:p>
        </p:txBody>
      </p:sp>
      <p:sp>
        <p:nvSpPr>
          <p:cNvPr id="20" name="Rectángulo 19">
            <a:extLst>
              <a:ext uri="{FF2B5EF4-FFF2-40B4-BE49-F238E27FC236}">
                <a16:creationId xmlns:a16="http://schemas.microsoft.com/office/drawing/2014/main" id="{E86DE4C3-C062-6025-6CC6-73E001BF2F07}"/>
              </a:ext>
            </a:extLst>
          </p:cNvPr>
          <p:cNvSpPr/>
          <p:nvPr/>
        </p:nvSpPr>
        <p:spPr>
          <a:xfrm>
            <a:off x="10700812" y="6046805"/>
            <a:ext cx="1080000" cy="432000"/>
          </a:xfrm>
          <a:prstGeom prst="rect">
            <a:avLst/>
          </a:prstGeom>
          <a:solidFill>
            <a:schemeClr val="accent3">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Test de Aceptación</a:t>
            </a:r>
            <a:endParaRPr lang="es-UY" dirty="0">
              <a:solidFill>
                <a:schemeClr val="tx1"/>
              </a:solidFill>
              <a:cs typeface="Arial" panose="020B0604020202020204" pitchFamily="34" charset="0"/>
            </a:endParaRPr>
          </a:p>
        </p:txBody>
      </p:sp>
      <p:cxnSp>
        <p:nvCxnSpPr>
          <p:cNvPr id="23" name="Conector recto de flecha 22">
            <a:extLst>
              <a:ext uri="{FF2B5EF4-FFF2-40B4-BE49-F238E27FC236}">
                <a16:creationId xmlns:a16="http://schemas.microsoft.com/office/drawing/2014/main" id="{F99B3872-7C13-CABC-94FE-88A00F704B2D}"/>
              </a:ext>
            </a:extLst>
          </p:cNvPr>
          <p:cNvCxnSpPr/>
          <p:nvPr/>
        </p:nvCxnSpPr>
        <p:spPr>
          <a:xfrm flipV="1">
            <a:off x="4405374" y="5742376"/>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496F865D-7A4D-11BE-FD9E-81DA3B426486}"/>
              </a:ext>
            </a:extLst>
          </p:cNvPr>
          <p:cNvCxnSpPr/>
          <p:nvPr/>
        </p:nvCxnSpPr>
        <p:spPr>
          <a:xfrm flipV="1">
            <a:off x="6918416" y="5736149"/>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a:extLst>
              <a:ext uri="{FF2B5EF4-FFF2-40B4-BE49-F238E27FC236}">
                <a16:creationId xmlns:a16="http://schemas.microsoft.com/office/drawing/2014/main" id="{581E750A-B4E1-B441-266A-2E48D26C987B}"/>
              </a:ext>
            </a:extLst>
          </p:cNvPr>
          <p:cNvCxnSpPr/>
          <p:nvPr/>
        </p:nvCxnSpPr>
        <p:spPr>
          <a:xfrm flipV="1">
            <a:off x="9997520" y="5736155"/>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a:extLst>
              <a:ext uri="{FF2B5EF4-FFF2-40B4-BE49-F238E27FC236}">
                <a16:creationId xmlns:a16="http://schemas.microsoft.com/office/drawing/2014/main" id="{F451B8EB-AC04-5473-5469-92C61DD1F6E0}"/>
              </a:ext>
            </a:extLst>
          </p:cNvPr>
          <p:cNvCxnSpPr/>
          <p:nvPr/>
        </p:nvCxnSpPr>
        <p:spPr>
          <a:xfrm flipV="1">
            <a:off x="11173168" y="5736153"/>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a:extLst>
              <a:ext uri="{FF2B5EF4-FFF2-40B4-BE49-F238E27FC236}">
                <a16:creationId xmlns:a16="http://schemas.microsoft.com/office/drawing/2014/main" id="{3C320D0B-D865-E8C3-F8A6-3AD3A63812FC}"/>
              </a:ext>
            </a:extLst>
          </p:cNvPr>
          <p:cNvCxnSpPr>
            <a:cxnSpLocks/>
          </p:cNvCxnSpPr>
          <p:nvPr/>
        </p:nvCxnSpPr>
        <p:spPr>
          <a:xfrm>
            <a:off x="4921669" y="5241634"/>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a:extLst>
              <a:ext uri="{FF2B5EF4-FFF2-40B4-BE49-F238E27FC236}">
                <a16:creationId xmlns:a16="http://schemas.microsoft.com/office/drawing/2014/main" id="{1EABDBA2-B957-392F-F23F-7A2ADF7B484E}"/>
              </a:ext>
            </a:extLst>
          </p:cNvPr>
          <p:cNvCxnSpPr>
            <a:cxnSpLocks/>
          </p:cNvCxnSpPr>
          <p:nvPr/>
        </p:nvCxnSpPr>
        <p:spPr>
          <a:xfrm>
            <a:off x="8713004" y="5254069"/>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a:extLst>
              <a:ext uri="{FF2B5EF4-FFF2-40B4-BE49-F238E27FC236}">
                <a16:creationId xmlns:a16="http://schemas.microsoft.com/office/drawing/2014/main" id="{9F90DE01-D2EE-05F3-0C76-5AE549978C9E}"/>
              </a:ext>
            </a:extLst>
          </p:cNvPr>
          <p:cNvCxnSpPr>
            <a:cxnSpLocks/>
          </p:cNvCxnSpPr>
          <p:nvPr/>
        </p:nvCxnSpPr>
        <p:spPr>
          <a:xfrm>
            <a:off x="10896370" y="5244740"/>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ángulo 1">
            <a:extLst>
              <a:ext uri="{FF2B5EF4-FFF2-40B4-BE49-F238E27FC236}">
                <a16:creationId xmlns:a16="http://schemas.microsoft.com/office/drawing/2014/main" id="{0383A787-CFB7-E42F-42AC-14AE879348DA}"/>
              </a:ext>
            </a:extLst>
          </p:cNvPr>
          <p:cNvSpPr/>
          <p:nvPr/>
        </p:nvSpPr>
        <p:spPr>
          <a:xfrm>
            <a:off x="283475" y="849462"/>
            <a:ext cx="3168000" cy="5040000"/>
          </a:xfrm>
          <a:prstGeom prst="rect">
            <a:avLst/>
          </a:prstGeom>
          <a:solidFill>
            <a:schemeClr val="accent3">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400" b="1" dirty="0">
                <a:solidFill>
                  <a:schemeClr val="tx1"/>
                </a:solidFill>
                <a:cs typeface="Arial" panose="020B0604020202020204" pitchFamily="34" charset="0"/>
              </a:rPr>
              <a:t>Especificaciones Técnicas, Alcance</a:t>
            </a:r>
          </a:p>
          <a:p>
            <a:pPr algn="ctr"/>
            <a:endParaRPr lang="es-UY" sz="1400" b="1" dirty="0">
              <a:solidFill>
                <a:schemeClr val="tx1"/>
              </a:solidFill>
              <a:cs typeface="Arial" panose="020B0604020202020204" pitchFamily="34" charset="0"/>
            </a:endParaRPr>
          </a:p>
          <a:p>
            <a:pPr marL="171450" indent="-171450">
              <a:buFont typeface="Arial" panose="020B0604020202020204" pitchFamily="34" charset="0"/>
              <a:buChar char="•"/>
            </a:pPr>
            <a:r>
              <a:rPr lang="es-UY" sz="1400" dirty="0">
                <a:solidFill>
                  <a:schemeClr val="tx1"/>
                </a:solidFill>
                <a:cs typeface="Arial" panose="020B0604020202020204" pitchFamily="34" charset="0"/>
              </a:rPr>
              <a:t>Tipo de suministro</a:t>
            </a:r>
          </a:p>
          <a:p>
            <a:pPr marL="171450" indent="-171450">
              <a:buFont typeface="Arial" panose="020B0604020202020204" pitchFamily="34" charset="0"/>
              <a:buChar char="•"/>
            </a:pPr>
            <a:r>
              <a:rPr lang="es-UY" sz="1400" dirty="0">
                <a:solidFill>
                  <a:schemeClr val="tx1"/>
                </a:solidFill>
                <a:cs typeface="Arial" panose="020B0604020202020204" pitchFamily="34" charset="0"/>
              </a:rPr>
              <a:t>Características técnicas</a:t>
            </a:r>
          </a:p>
          <a:p>
            <a:pPr marL="171450" indent="-171450">
              <a:buFont typeface="Arial" panose="020B0604020202020204" pitchFamily="34" charset="0"/>
              <a:buChar char="•"/>
            </a:pPr>
            <a:r>
              <a:rPr lang="es-UY" sz="1400" dirty="0">
                <a:solidFill>
                  <a:schemeClr val="tx1"/>
                </a:solidFill>
                <a:cs typeface="Arial" panose="020B0604020202020204" pitchFamily="34" charset="0"/>
              </a:rPr>
              <a:t>Capacidad</a:t>
            </a:r>
          </a:p>
          <a:p>
            <a:pPr marL="171450" indent="-171450">
              <a:buFont typeface="Arial" panose="020B0604020202020204" pitchFamily="34" charset="0"/>
              <a:buChar char="•"/>
            </a:pPr>
            <a:r>
              <a:rPr lang="es-UY" sz="1400" dirty="0">
                <a:solidFill>
                  <a:schemeClr val="tx1"/>
                </a:solidFill>
                <a:cs typeface="Arial" panose="020B0604020202020204" pitchFamily="34" charset="0"/>
              </a:rPr>
              <a:t>Restricciones de espacio, </a:t>
            </a:r>
            <a:r>
              <a:rPr lang="es-UY" sz="1400" dirty="0" err="1">
                <a:solidFill>
                  <a:schemeClr val="tx1"/>
                </a:solidFill>
                <a:cs typeface="Arial" panose="020B0604020202020204" pitchFamily="34" charset="0"/>
              </a:rPr>
              <a:t>servicios,etc</a:t>
            </a:r>
            <a:endParaRPr lang="es-UY" sz="1400" dirty="0">
              <a:solidFill>
                <a:schemeClr val="tx1"/>
              </a:solidFill>
              <a:cs typeface="Arial" panose="020B0604020202020204" pitchFamily="34" charset="0"/>
            </a:endParaRPr>
          </a:p>
          <a:p>
            <a:pPr marL="171450" indent="-171450">
              <a:buFont typeface="Arial" panose="020B0604020202020204" pitchFamily="34" charset="0"/>
              <a:buChar char="•"/>
            </a:pPr>
            <a:r>
              <a:rPr lang="es-UY" sz="1400" dirty="0">
                <a:solidFill>
                  <a:schemeClr val="tx1"/>
                </a:solidFill>
                <a:cs typeface="Arial" panose="020B0604020202020204" pitchFamily="34" charset="0"/>
              </a:rPr>
              <a:t>Aspectos de seguridad</a:t>
            </a:r>
          </a:p>
          <a:p>
            <a:pPr marL="171450" indent="-171450">
              <a:buFont typeface="Arial" panose="020B0604020202020204" pitchFamily="34" charset="0"/>
              <a:buChar char="•"/>
            </a:pPr>
            <a:r>
              <a:rPr lang="es-UY" sz="1400" dirty="0">
                <a:solidFill>
                  <a:schemeClr val="tx1"/>
                </a:solidFill>
                <a:cs typeface="Arial" panose="020B0604020202020204" pitchFamily="34" charset="0"/>
              </a:rPr>
              <a:t>Marcas/modelos de componentes</a:t>
            </a:r>
          </a:p>
          <a:p>
            <a:pPr marL="171450" indent="-171450">
              <a:buFont typeface="Arial" panose="020B0604020202020204" pitchFamily="34" charset="0"/>
              <a:buChar char="•"/>
            </a:pPr>
            <a:r>
              <a:rPr lang="es-UY" sz="1400" dirty="0">
                <a:solidFill>
                  <a:schemeClr val="tx1"/>
                </a:solidFill>
                <a:cs typeface="Arial" panose="020B0604020202020204" pitchFamily="34" charset="0"/>
              </a:rPr>
              <a:t>Capacitación</a:t>
            </a:r>
          </a:p>
          <a:p>
            <a:pPr marL="171450" indent="-171450" algn="ctr">
              <a:buFont typeface="Arial" panose="020B0604020202020204" pitchFamily="34" charset="0"/>
              <a:buChar char="•"/>
            </a:pPr>
            <a:endParaRPr lang="es-UY" sz="1400" dirty="0">
              <a:solidFill>
                <a:schemeClr val="tx1"/>
              </a:solidFill>
              <a:cs typeface="Arial" panose="020B0604020202020204" pitchFamily="34" charset="0"/>
            </a:endParaRPr>
          </a:p>
          <a:p>
            <a:pPr algn="ctr"/>
            <a:r>
              <a:rPr lang="es-UY" sz="1400" dirty="0">
                <a:solidFill>
                  <a:schemeClr val="tx1"/>
                </a:solidFill>
                <a:cs typeface="Arial" panose="020B0604020202020204" pitchFamily="34" charset="0"/>
              </a:rPr>
              <a:t>Información a solicitar</a:t>
            </a:r>
          </a:p>
          <a:p>
            <a:endParaRPr lang="es-UY" sz="1400" dirty="0">
              <a:solidFill>
                <a:schemeClr val="tx1"/>
              </a:solidFill>
              <a:cs typeface="Arial" panose="020B0604020202020204" pitchFamily="34" charset="0"/>
            </a:endParaRPr>
          </a:p>
          <a:p>
            <a:pPr marL="171450" indent="-171450">
              <a:buFont typeface="Arial" panose="020B0604020202020204" pitchFamily="34" charset="0"/>
              <a:buChar char="•"/>
            </a:pPr>
            <a:r>
              <a:rPr lang="es-UY" sz="1400" dirty="0">
                <a:solidFill>
                  <a:schemeClr val="tx1"/>
                </a:solidFill>
                <a:cs typeface="Arial" panose="020B0604020202020204" pitchFamily="34" charset="0"/>
              </a:rPr>
              <a:t>Precio</a:t>
            </a:r>
          </a:p>
          <a:p>
            <a:pPr marL="171450" indent="-171450">
              <a:buFont typeface="Arial" panose="020B0604020202020204" pitchFamily="34" charset="0"/>
              <a:buChar char="•"/>
            </a:pPr>
            <a:r>
              <a:rPr lang="es-UY" sz="1400" dirty="0">
                <a:solidFill>
                  <a:schemeClr val="tx1"/>
                </a:solidFill>
                <a:cs typeface="Arial" panose="020B0604020202020204" pitchFamily="34" charset="0"/>
              </a:rPr>
              <a:t>Información técnica de los equipos</a:t>
            </a:r>
          </a:p>
          <a:p>
            <a:pPr marL="171450" indent="-171450">
              <a:buFont typeface="Arial" panose="020B0604020202020204" pitchFamily="34" charset="0"/>
              <a:buChar char="•"/>
            </a:pPr>
            <a:r>
              <a:rPr lang="es-UY" sz="1400" dirty="0" err="1">
                <a:solidFill>
                  <a:schemeClr val="tx1"/>
                </a:solidFill>
                <a:cs typeface="Arial" panose="020B0604020202020204" pitchFamily="34" charset="0"/>
              </a:rPr>
              <a:t>Layout</a:t>
            </a:r>
            <a:endParaRPr lang="es-UY" sz="1400" dirty="0">
              <a:solidFill>
                <a:schemeClr val="tx1"/>
              </a:solidFill>
              <a:cs typeface="Arial" panose="020B0604020202020204" pitchFamily="34" charset="0"/>
            </a:endParaRPr>
          </a:p>
          <a:p>
            <a:pPr marL="171450" indent="-171450">
              <a:buFont typeface="Arial" panose="020B0604020202020204" pitchFamily="34" charset="0"/>
              <a:buChar char="•"/>
            </a:pPr>
            <a:r>
              <a:rPr lang="es-UY" sz="1400" dirty="0">
                <a:solidFill>
                  <a:schemeClr val="tx1"/>
                </a:solidFill>
                <a:cs typeface="Arial" panose="020B0604020202020204" pitchFamily="34" charset="0"/>
              </a:rPr>
              <a:t>Materiales y MO de montaje (**)</a:t>
            </a:r>
          </a:p>
          <a:p>
            <a:pPr marL="171450" indent="-171450">
              <a:buFont typeface="Arial" panose="020B0604020202020204" pitchFamily="34" charset="0"/>
              <a:buChar char="•"/>
            </a:pPr>
            <a:r>
              <a:rPr lang="es-UY" sz="1400" dirty="0">
                <a:solidFill>
                  <a:schemeClr val="tx1"/>
                </a:solidFill>
                <a:cs typeface="Arial" panose="020B0604020202020204" pitchFamily="34" charset="0"/>
              </a:rPr>
              <a:t>Eficiencia, desperdicios</a:t>
            </a:r>
          </a:p>
          <a:p>
            <a:pPr marL="171450" indent="-171450">
              <a:buFont typeface="Arial" panose="020B0604020202020204" pitchFamily="34" charset="0"/>
              <a:buChar char="•"/>
            </a:pPr>
            <a:r>
              <a:rPr lang="es-UY" sz="1400" dirty="0">
                <a:solidFill>
                  <a:schemeClr val="tx1"/>
                </a:solidFill>
                <a:cs typeface="Arial" panose="020B0604020202020204" pitchFamily="34" charset="0"/>
              </a:rPr>
              <a:t>Mano de obra de operación</a:t>
            </a:r>
          </a:p>
          <a:p>
            <a:pPr marL="171450" indent="-171450">
              <a:buFont typeface="Arial" panose="020B0604020202020204" pitchFamily="34" charset="0"/>
              <a:buChar char="•"/>
            </a:pPr>
            <a:r>
              <a:rPr lang="es-UY" sz="1400" dirty="0">
                <a:solidFill>
                  <a:schemeClr val="tx1"/>
                </a:solidFill>
                <a:cs typeface="Arial" panose="020B0604020202020204" pitchFamily="34" charset="0"/>
              </a:rPr>
              <a:t>Gastos de mantenimiento</a:t>
            </a:r>
          </a:p>
          <a:p>
            <a:pPr marL="171450" indent="-171450">
              <a:buFont typeface="Arial" panose="020B0604020202020204" pitchFamily="34" charset="0"/>
              <a:buChar char="•"/>
            </a:pPr>
            <a:r>
              <a:rPr lang="es-UY" sz="1400" dirty="0">
                <a:solidFill>
                  <a:schemeClr val="tx1"/>
                </a:solidFill>
                <a:cs typeface="Arial" panose="020B0604020202020204" pitchFamily="34" charset="0"/>
              </a:rPr>
              <a:t>Servicios necesarios y consumos</a:t>
            </a:r>
          </a:p>
          <a:p>
            <a:pPr marL="171450" indent="-171450">
              <a:buFont typeface="Arial" panose="020B0604020202020204" pitchFamily="34" charset="0"/>
              <a:buChar char="•"/>
            </a:pPr>
            <a:endParaRPr lang="es-UY" sz="1100" dirty="0">
              <a:solidFill>
                <a:schemeClr val="tx1"/>
              </a:solidFill>
              <a:latin typeface="Arial" panose="020B060402020202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4CD2C617-39BA-5E3B-CC15-AC87276CEB12}"/>
              </a:ext>
            </a:extLst>
          </p:cNvPr>
          <p:cNvSpPr/>
          <p:nvPr/>
        </p:nvSpPr>
        <p:spPr>
          <a:xfrm>
            <a:off x="6908105" y="4014198"/>
            <a:ext cx="1764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600" b="1" dirty="0">
                <a:solidFill>
                  <a:schemeClr val="tx1"/>
                </a:solidFill>
                <a:cs typeface="Arial" panose="020B0604020202020204" pitchFamily="34" charset="0"/>
              </a:rPr>
              <a:t>CRONOGRAMA</a:t>
            </a:r>
            <a:endParaRPr lang="es-UY" sz="2800" b="1" dirty="0">
              <a:solidFill>
                <a:schemeClr val="tx1"/>
              </a:solidFill>
              <a:cs typeface="Arial" panose="020B0604020202020204" pitchFamily="34" charset="0"/>
            </a:endParaRPr>
          </a:p>
        </p:txBody>
      </p:sp>
      <p:sp>
        <p:nvSpPr>
          <p:cNvPr id="5" name="Rectángulo 4">
            <a:extLst>
              <a:ext uri="{FF2B5EF4-FFF2-40B4-BE49-F238E27FC236}">
                <a16:creationId xmlns:a16="http://schemas.microsoft.com/office/drawing/2014/main" id="{241BC617-587F-3C48-BFEC-189EE85DD453}"/>
              </a:ext>
            </a:extLst>
          </p:cNvPr>
          <p:cNvSpPr/>
          <p:nvPr/>
        </p:nvSpPr>
        <p:spPr>
          <a:xfrm>
            <a:off x="4005922" y="849462"/>
            <a:ext cx="3168000" cy="2664000"/>
          </a:xfrm>
          <a:prstGeom prst="rect">
            <a:avLst/>
          </a:prstGeom>
          <a:solidFill>
            <a:schemeClr val="accent6">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400" b="1" dirty="0">
                <a:solidFill>
                  <a:schemeClr val="tx1"/>
                </a:solidFill>
                <a:cs typeface="Arial" panose="020B0604020202020204" pitchFamily="34" charset="0"/>
              </a:rPr>
              <a:t>Negociación</a:t>
            </a:r>
          </a:p>
          <a:p>
            <a:pPr algn="ctr"/>
            <a:endParaRPr lang="es-UY" sz="1400" dirty="0">
              <a:solidFill>
                <a:schemeClr val="tx1"/>
              </a:solidFill>
              <a:cs typeface="Arial" panose="020B0604020202020204" pitchFamily="34" charset="0"/>
            </a:endParaRPr>
          </a:p>
          <a:p>
            <a:pPr marL="285750" indent="-285750">
              <a:buFont typeface="Arial" panose="020B0604020202020204" pitchFamily="34" charset="0"/>
              <a:buChar char="•"/>
            </a:pPr>
            <a:r>
              <a:rPr lang="es-UY" sz="1400" dirty="0">
                <a:solidFill>
                  <a:schemeClr val="tx1"/>
                </a:solidFill>
                <a:cs typeface="Arial" panose="020B0604020202020204" pitchFamily="34" charset="0"/>
              </a:rPr>
              <a:t>Precio</a:t>
            </a:r>
          </a:p>
          <a:p>
            <a:pPr marL="285750" indent="-285750">
              <a:buFont typeface="Arial" panose="020B0604020202020204" pitchFamily="34" charset="0"/>
              <a:buChar char="•"/>
            </a:pPr>
            <a:r>
              <a:rPr lang="es-UY" sz="1400" dirty="0">
                <a:solidFill>
                  <a:schemeClr val="tx1"/>
                </a:solidFill>
                <a:cs typeface="Arial" panose="020B0604020202020204" pitchFamily="34" charset="0"/>
              </a:rPr>
              <a:t>Responsabilidades</a:t>
            </a:r>
          </a:p>
          <a:p>
            <a:pPr marL="285750" indent="-285750">
              <a:buFont typeface="Arial" panose="020B0604020202020204" pitchFamily="34" charset="0"/>
              <a:buChar char="•"/>
            </a:pPr>
            <a:r>
              <a:rPr lang="es-UY" sz="1400" dirty="0">
                <a:solidFill>
                  <a:schemeClr val="tx1"/>
                </a:solidFill>
                <a:cs typeface="Arial" panose="020B0604020202020204" pitchFamily="34" charset="0"/>
              </a:rPr>
              <a:t>Límites del suministro</a:t>
            </a:r>
          </a:p>
          <a:p>
            <a:pPr marL="285750" indent="-285750">
              <a:buFont typeface="Arial" panose="020B0604020202020204" pitchFamily="34" charset="0"/>
              <a:buChar char="•"/>
            </a:pPr>
            <a:r>
              <a:rPr lang="es-UY" sz="1400" dirty="0">
                <a:solidFill>
                  <a:schemeClr val="tx1"/>
                </a:solidFill>
                <a:cs typeface="Arial" panose="020B0604020202020204" pitchFamily="34" charset="0"/>
              </a:rPr>
              <a:t>Test de aceptación (calidad y performance)</a:t>
            </a:r>
          </a:p>
          <a:p>
            <a:pPr marL="285750" indent="-285750">
              <a:buFont typeface="Arial" panose="020B0604020202020204" pitchFamily="34" charset="0"/>
              <a:buChar char="•"/>
            </a:pPr>
            <a:r>
              <a:rPr lang="es-UY" sz="1400" dirty="0">
                <a:solidFill>
                  <a:schemeClr val="tx1"/>
                </a:solidFill>
                <a:cs typeface="Arial" panose="020B0604020202020204" pitchFamily="34" charset="0"/>
              </a:rPr>
              <a:t>Fechas de hitos clave</a:t>
            </a:r>
          </a:p>
          <a:p>
            <a:pPr marL="285750" indent="-285750">
              <a:buFont typeface="Arial" panose="020B0604020202020204" pitchFamily="34" charset="0"/>
              <a:buChar char="•"/>
            </a:pPr>
            <a:r>
              <a:rPr lang="es-UY" sz="1400" dirty="0">
                <a:solidFill>
                  <a:schemeClr val="tx1"/>
                </a:solidFill>
                <a:cs typeface="Arial" panose="020B0604020202020204" pitchFamily="34" charset="0"/>
              </a:rPr>
              <a:t>Condiciones de pago</a:t>
            </a:r>
          </a:p>
          <a:p>
            <a:pPr marL="285750" indent="-285750">
              <a:buFont typeface="Arial" panose="020B0604020202020204" pitchFamily="34" charset="0"/>
              <a:buChar char="•"/>
            </a:pPr>
            <a:r>
              <a:rPr lang="es-UY" sz="1400" dirty="0">
                <a:solidFill>
                  <a:schemeClr val="tx1"/>
                </a:solidFill>
                <a:cs typeface="Arial" panose="020B0604020202020204" pitchFamily="34" charset="0"/>
              </a:rPr>
              <a:t>Multas</a:t>
            </a:r>
          </a:p>
          <a:p>
            <a:pPr algn="ctr"/>
            <a:endParaRPr lang="es-UY" sz="1400" b="1" dirty="0">
              <a:solidFill>
                <a:schemeClr val="tx1"/>
              </a:solidFill>
              <a:cs typeface="Arial" panose="020B0604020202020204" pitchFamily="34" charset="0"/>
            </a:endParaRPr>
          </a:p>
          <a:p>
            <a:pPr algn="ctr"/>
            <a:endParaRPr lang="es-UY" sz="1400" b="1" dirty="0">
              <a:solidFill>
                <a:schemeClr val="tx1"/>
              </a:solidFill>
              <a:cs typeface="Arial" panose="020B0604020202020204" pitchFamily="34" charset="0"/>
            </a:endParaRPr>
          </a:p>
        </p:txBody>
      </p:sp>
      <p:cxnSp>
        <p:nvCxnSpPr>
          <p:cNvPr id="31" name="Conector recto 30">
            <a:extLst>
              <a:ext uri="{FF2B5EF4-FFF2-40B4-BE49-F238E27FC236}">
                <a16:creationId xmlns:a16="http://schemas.microsoft.com/office/drawing/2014/main" id="{BE1709BF-0E0F-2890-C1FD-32208284B0C7}"/>
              </a:ext>
            </a:extLst>
          </p:cNvPr>
          <p:cNvCxnSpPr/>
          <p:nvPr/>
        </p:nvCxnSpPr>
        <p:spPr>
          <a:xfrm>
            <a:off x="4236098" y="4338866"/>
            <a:ext cx="7305869" cy="0"/>
          </a:xfrm>
          <a:prstGeom prst="line">
            <a:avLst/>
          </a:prstGeom>
          <a:ln>
            <a:solidFill>
              <a:schemeClr val="bg1">
                <a:lumMod val="75000"/>
                <a:alpha val="50000"/>
              </a:schemeClr>
            </a:solidFill>
          </a:ln>
        </p:spPr>
        <p:style>
          <a:lnRef idx="3">
            <a:schemeClr val="dk1"/>
          </a:lnRef>
          <a:fillRef idx="0">
            <a:schemeClr val="dk1"/>
          </a:fillRef>
          <a:effectRef idx="2">
            <a:schemeClr val="dk1"/>
          </a:effectRef>
          <a:fontRef idx="minor">
            <a:schemeClr val="tx1"/>
          </a:fontRef>
        </p:style>
      </p:cxnSp>
      <p:sp>
        <p:nvSpPr>
          <p:cNvPr id="6" name="Rectángulo 5">
            <a:extLst>
              <a:ext uri="{FF2B5EF4-FFF2-40B4-BE49-F238E27FC236}">
                <a16:creationId xmlns:a16="http://schemas.microsoft.com/office/drawing/2014/main" id="{A716FD4B-8C38-06EA-66A9-FA84733EDC8F}"/>
              </a:ext>
            </a:extLst>
          </p:cNvPr>
          <p:cNvSpPr/>
          <p:nvPr/>
        </p:nvSpPr>
        <p:spPr>
          <a:xfrm>
            <a:off x="1706618" y="155875"/>
            <a:ext cx="8602825" cy="47291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t>Proceso de compra de un equipo</a:t>
            </a:r>
          </a:p>
        </p:txBody>
      </p:sp>
      <p:pic>
        <p:nvPicPr>
          <p:cNvPr id="22" name="Imagen 21">
            <a:extLst>
              <a:ext uri="{FF2B5EF4-FFF2-40B4-BE49-F238E27FC236}">
                <a16:creationId xmlns:a16="http://schemas.microsoft.com/office/drawing/2014/main" id="{7D7897D7-D4BC-BAB8-E3EB-FA4A7CC3B03D}"/>
              </a:ext>
            </a:extLst>
          </p:cNvPr>
          <p:cNvPicPr>
            <a:picLocks noChangeAspect="1"/>
          </p:cNvPicPr>
          <p:nvPr/>
        </p:nvPicPr>
        <p:blipFill>
          <a:blip r:embed="rId2"/>
          <a:stretch>
            <a:fillRect/>
          </a:stretch>
        </p:blipFill>
        <p:spPr>
          <a:xfrm>
            <a:off x="7746098" y="1075869"/>
            <a:ext cx="3726180" cy="1638300"/>
          </a:xfrm>
          <a:prstGeom prst="rect">
            <a:avLst/>
          </a:prstGeom>
        </p:spPr>
      </p:pic>
    </p:spTree>
    <p:extLst>
      <p:ext uri="{BB962C8B-B14F-4D97-AF65-F5344CB8AC3E}">
        <p14:creationId xmlns:p14="http://schemas.microsoft.com/office/powerpoint/2010/main" val="73117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
                                            <p:txEl>
                                              <p:pRg st="12" end="1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15" end="1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
                                            <p:txEl>
                                              <p:pRg st="16" end="1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
                                            <p:txEl>
                                              <p:pRg st="17" end="1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
                                            <p:txEl>
                                              <p:pRg st="18" end="18"/>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
                                            <p:txEl>
                                              <p:pRg st="0" end="0"/>
                                            </p:txEl>
                                          </p:spTgt>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5">
                                            <p:txEl>
                                              <p:pRg st="2" end="2"/>
                                            </p:txEl>
                                          </p:spTgt>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
                                            <p:txEl>
                                              <p:pRg st="3" end="3"/>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
                                            <p:txEl>
                                              <p:pRg st="4" end="4"/>
                                            </p:txEl>
                                          </p:spTgt>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5">
                                            <p:txEl>
                                              <p:pRg st="5" end="5"/>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
                                            <p:txEl>
                                              <p:pRg st="6" end="6"/>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
                                            <p:txEl>
                                              <p:pRg st="7" end="7"/>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2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0"/>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5"/>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16"/>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2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1"/>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2"/>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2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7"/>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0"/>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26"/>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 grpId="0" animBg="1"/>
      <p:bldP spid="3"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84538-0AF1-4A7A-BFE0-3760A335C652}"/>
              </a:ext>
            </a:extLst>
          </p:cNvPr>
          <p:cNvSpPr>
            <a:spLocks noGrp="1"/>
          </p:cNvSpPr>
          <p:nvPr>
            <p:ph type="title"/>
          </p:nvPr>
        </p:nvSpPr>
        <p:spPr/>
        <p:txBody>
          <a:bodyPr/>
          <a:lstStyle/>
          <a:p>
            <a:r>
              <a:rPr lang="es-UY" dirty="0"/>
              <a:t>Inversiones</a:t>
            </a:r>
          </a:p>
        </p:txBody>
      </p:sp>
      <p:graphicFrame>
        <p:nvGraphicFramePr>
          <p:cNvPr id="6" name="Marcador de contenido 5">
            <a:extLst>
              <a:ext uri="{FF2B5EF4-FFF2-40B4-BE49-F238E27FC236}">
                <a16:creationId xmlns:a16="http://schemas.microsoft.com/office/drawing/2014/main" id="{9A96CA50-F358-4061-B3F3-D874D518EBFB}"/>
              </a:ext>
            </a:extLst>
          </p:cNvPr>
          <p:cNvGraphicFramePr>
            <a:graphicFrameLocks noGrp="1"/>
          </p:cNvGraphicFramePr>
          <p:nvPr>
            <p:ph idx="1"/>
          </p:nvPr>
        </p:nvGraphicFramePr>
        <p:xfrm>
          <a:off x="3868738" y="1765271"/>
          <a:ext cx="7315200" cy="3317932"/>
        </p:xfrm>
        <a:graphic>
          <a:graphicData uri="http://schemas.openxmlformats.org/drawingml/2006/table">
            <a:tbl>
              <a:tblPr/>
              <a:tblGrid>
                <a:gridCol w="115930">
                  <a:extLst>
                    <a:ext uri="{9D8B030D-6E8A-4147-A177-3AD203B41FA5}">
                      <a16:colId xmlns:a16="http://schemas.microsoft.com/office/drawing/2014/main" val="5398526"/>
                    </a:ext>
                  </a:extLst>
                </a:gridCol>
                <a:gridCol w="463721">
                  <a:extLst>
                    <a:ext uri="{9D8B030D-6E8A-4147-A177-3AD203B41FA5}">
                      <a16:colId xmlns:a16="http://schemas.microsoft.com/office/drawing/2014/main" val="134056576"/>
                    </a:ext>
                  </a:extLst>
                </a:gridCol>
                <a:gridCol w="463721">
                  <a:extLst>
                    <a:ext uri="{9D8B030D-6E8A-4147-A177-3AD203B41FA5}">
                      <a16:colId xmlns:a16="http://schemas.microsoft.com/office/drawing/2014/main" val="495350817"/>
                    </a:ext>
                  </a:extLst>
                </a:gridCol>
                <a:gridCol w="997000">
                  <a:extLst>
                    <a:ext uri="{9D8B030D-6E8A-4147-A177-3AD203B41FA5}">
                      <a16:colId xmlns:a16="http://schemas.microsoft.com/office/drawing/2014/main" val="3249424006"/>
                    </a:ext>
                  </a:extLst>
                </a:gridCol>
                <a:gridCol w="359384">
                  <a:extLst>
                    <a:ext uri="{9D8B030D-6E8A-4147-A177-3AD203B41FA5}">
                      <a16:colId xmlns:a16="http://schemas.microsoft.com/office/drawing/2014/main" val="691415882"/>
                    </a:ext>
                  </a:extLst>
                </a:gridCol>
                <a:gridCol w="115930">
                  <a:extLst>
                    <a:ext uri="{9D8B030D-6E8A-4147-A177-3AD203B41FA5}">
                      <a16:colId xmlns:a16="http://schemas.microsoft.com/office/drawing/2014/main" val="4267054792"/>
                    </a:ext>
                  </a:extLst>
                </a:gridCol>
                <a:gridCol w="718768">
                  <a:extLst>
                    <a:ext uri="{9D8B030D-6E8A-4147-A177-3AD203B41FA5}">
                      <a16:colId xmlns:a16="http://schemas.microsoft.com/office/drawing/2014/main" val="2231842694"/>
                    </a:ext>
                  </a:extLst>
                </a:gridCol>
                <a:gridCol w="1275233">
                  <a:extLst>
                    <a:ext uri="{9D8B030D-6E8A-4147-A177-3AD203B41FA5}">
                      <a16:colId xmlns:a16="http://schemas.microsoft.com/office/drawing/2014/main" val="168481198"/>
                    </a:ext>
                  </a:extLst>
                </a:gridCol>
                <a:gridCol w="359384">
                  <a:extLst>
                    <a:ext uri="{9D8B030D-6E8A-4147-A177-3AD203B41FA5}">
                      <a16:colId xmlns:a16="http://schemas.microsoft.com/office/drawing/2014/main" val="3895418610"/>
                    </a:ext>
                  </a:extLst>
                </a:gridCol>
                <a:gridCol w="115930">
                  <a:extLst>
                    <a:ext uri="{9D8B030D-6E8A-4147-A177-3AD203B41FA5}">
                      <a16:colId xmlns:a16="http://schemas.microsoft.com/office/drawing/2014/main" val="4075656634"/>
                    </a:ext>
                  </a:extLst>
                </a:gridCol>
                <a:gridCol w="718768">
                  <a:extLst>
                    <a:ext uri="{9D8B030D-6E8A-4147-A177-3AD203B41FA5}">
                      <a16:colId xmlns:a16="http://schemas.microsoft.com/office/drawing/2014/main" val="364099504"/>
                    </a:ext>
                  </a:extLst>
                </a:gridCol>
                <a:gridCol w="1611431">
                  <a:extLst>
                    <a:ext uri="{9D8B030D-6E8A-4147-A177-3AD203B41FA5}">
                      <a16:colId xmlns:a16="http://schemas.microsoft.com/office/drawing/2014/main" val="1675394347"/>
                    </a:ext>
                  </a:extLst>
                </a:gridCol>
              </a:tblGrid>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267488351"/>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1" i="0" u="none" strike="noStrike">
                          <a:solidFill>
                            <a:srgbClr val="000000"/>
                          </a:solidFill>
                          <a:effectLst/>
                          <a:latin typeface="Calibri" panose="020F0502020204030204" pitchFamily="34" charset="0"/>
                        </a:rPr>
                        <a:t>Inversiones Amortizables Tangibles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1"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1" i="0" u="none" strike="noStrike">
                          <a:solidFill>
                            <a:srgbClr val="000000"/>
                          </a:solidFill>
                          <a:effectLst/>
                          <a:latin typeface="Calibri" panose="020F0502020204030204" pitchFamily="34" charset="0"/>
                        </a:rPr>
                        <a:t>Inversiones Amortizables Intangibles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1"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1" i="0" u="none" strike="noStrike">
                          <a:solidFill>
                            <a:srgbClr val="000000"/>
                          </a:solidFill>
                          <a:effectLst/>
                          <a:latin typeface="Calibri" panose="020F0502020204030204" pitchFamily="34" charset="0"/>
                        </a:rPr>
                        <a:t>Inversiones no Amortizables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1088952632"/>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854973463"/>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Equipos</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Ingeniería y Supervisión</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Inventarios en efectivo</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58565721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Honorarios del Contratista</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materias primas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1063272889"/>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Terreno</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Puesta en Marcha</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envases e insumos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3555092302"/>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Obras especiales sobre el terreno</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Gastos Legales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productos en proceso</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3694803542"/>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Obra Civil</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Gastos de Construcción </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productos terminados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748373034"/>
                  </a:ext>
                </a:extLst>
              </a:tr>
              <a:tr h="313012">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Instrumentación y Control</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Capacitación</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productos terminados a cobrar</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294829623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Cañerías</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Gastos Especiales de Promoción</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1873859099"/>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Instalaciones Eléctricas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dirty="0">
                          <a:solidFill>
                            <a:srgbClr val="000000"/>
                          </a:solidFill>
                          <a:effectLst/>
                          <a:latin typeface="Calibri" panose="020F0502020204030204" pitchFamily="34" charset="0"/>
                        </a:rPr>
                        <a:t>Patentes, llaves licencias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4108421861"/>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Asilaciones</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Contingencias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61781240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Instalaciones de Servicios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149635141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Instalaciones externas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316907345"/>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Mobiliario</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2357831001"/>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Envases</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061806524"/>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Vehículos</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234846660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Equipos de HSE</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038359417"/>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dirty="0">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104396142"/>
                  </a:ext>
                </a:extLst>
              </a:tr>
            </a:tbl>
          </a:graphicData>
        </a:graphic>
      </p:graphicFrame>
      <p:sp>
        <p:nvSpPr>
          <p:cNvPr id="7" name="Rectángulo 6">
            <a:extLst>
              <a:ext uri="{FF2B5EF4-FFF2-40B4-BE49-F238E27FC236}">
                <a16:creationId xmlns:a16="http://schemas.microsoft.com/office/drawing/2014/main" id="{ACE44673-3954-8480-2D4E-C59ED974644D}"/>
              </a:ext>
            </a:extLst>
          </p:cNvPr>
          <p:cNvSpPr/>
          <p:nvPr/>
        </p:nvSpPr>
        <p:spPr>
          <a:xfrm>
            <a:off x="3868738" y="2752528"/>
            <a:ext cx="2037540" cy="1511561"/>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dirty="0"/>
          </a:p>
        </p:txBody>
      </p:sp>
      <p:sp>
        <p:nvSpPr>
          <p:cNvPr id="3" name="Rectángulo 2">
            <a:extLst>
              <a:ext uri="{FF2B5EF4-FFF2-40B4-BE49-F238E27FC236}">
                <a16:creationId xmlns:a16="http://schemas.microsoft.com/office/drawing/2014/main" id="{E3198900-D63A-D500-A0FA-07B64977FA6E}"/>
              </a:ext>
            </a:extLst>
          </p:cNvPr>
          <p:cNvSpPr/>
          <p:nvPr/>
        </p:nvSpPr>
        <p:spPr>
          <a:xfrm>
            <a:off x="6285724" y="2242454"/>
            <a:ext cx="2052000" cy="54000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dirty="0"/>
          </a:p>
        </p:txBody>
      </p:sp>
      <p:sp>
        <p:nvSpPr>
          <p:cNvPr id="4" name="Rectángulo 3">
            <a:extLst>
              <a:ext uri="{FF2B5EF4-FFF2-40B4-BE49-F238E27FC236}">
                <a16:creationId xmlns:a16="http://schemas.microsoft.com/office/drawing/2014/main" id="{134FC08F-D0B1-E0E9-A36B-ADFF69A1850D}"/>
              </a:ext>
            </a:extLst>
          </p:cNvPr>
          <p:cNvSpPr/>
          <p:nvPr/>
        </p:nvSpPr>
        <p:spPr>
          <a:xfrm>
            <a:off x="3868738" y="5182495"/>
            <a:ext cx="7315200" cy="887965"/>
          </a:xfrm>
          <a:prstGeom prst="rect">
            <a:avLst/>
          </a:prstGeom>
          <a:solidFill>
            <a:schemeClr val="accent1">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Muchos de los costos se estiman en base a % del capital fijo, del costo FOB de los equipos, </a:t>
            </a:r>
            <a:r>
              <a:rPr lang="es-UY" dirty="0" err="1">
                <a:solidFill>
                  <a:schemeClr val="tx1"/>
                </a:solidFill>
              </a:rPr>
              <a:t>etc</a:t>
            </a:r>
            <a:endParaRPr lang="es-UY" dirty="0">
              <a:solidFill>
                <a:schemeClr val="tx1"/>
              </a:solidFill>
            </a:endParaRPr>
          </a:p>
        </p:txBody>
      </p:sp>
    </p:spTree>
    <p:extLst>
      <p:ext uri="{BB962C8B-B14F-4D97-AF65-F5344CB8AC3E}">
        <p14:creationId xmlns:p14="http://schemas.microsoft.com/office/powerpoint/2010/main" val="175307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FCAD45-476D-6A5C-523E-DFBBE4A5C4C7}"/>
              </a:ext>
            </a:extLst>
          </p:cNvPr>
          <p:cNvSpPr>
            <a:spLocks noGrp="1"/>
          </p:cNvSpPr>
          <p:nvPr>
            <p:ph type="title"/>
          </p:nvPr>
        </p:nvSpPr>
        <p:spPr/>
        <p:txBody>
          <a:bodyPr/>
          <a:lstStyle/>
          <a:p>
            <a:r>
              <a:rPr lang="es-UY" dirty="0"/>
              <a:t>Contratación de obras y servicios en un proyecto aprobado</a:t>
            </a:r>
          </a:p>
        </p:txBody>
      </p:sp>
      <p:sp>
        <p:nvSpPr>
          <p:cNvPr id="4" name="Marcador de texto 3">
            <a:extLst>
              <a:ext uri="{FF2B5EF4-FFF2-40B4-BE49-F238E27FC236}">
                <a16:creationId xmlns:a16="http://schemas.microsoft.com/office/drawing/2014/main" id="{6CBD63E1-3BC7-0474-717E-2E07E3472ACB}"/>
              </a:ext>
            </a:extLst>
          </p:cNvPr>
          <p:cNvSpPr>
            <a:spLocks noGrp="1"/>
          </p:cNvSpPr>
          <p:nvPr>
            <p:ph type="body" sz="half" idx="2"/>
          </p:nvPr>
        </p:nvSpPr>
        <p:spPr/>
        <p:txBody>
          <a:bodyPr/>
          <a:lstStyle/>
          <a:p>
            <a:endParaRPr lang="es-UY"/>
          </a:p>
        </p:txBody>
      </p:sp>
      <p:sp>
        <p:nvSpPr>
          <p:cNvPr id="7" name="Rectángulo 6">
            <a:extLst>
              <a:ext uri="{FF2B5EF4-FFF2-40B4-BE49-F238E27FC236}">
                <a16:creationId xmlns:a16="http://schemas.microsoft.com/office/drawing/2014/main" id="{D9BF7202-B592-610C-88AE-9472359D00AD}"/>
              </a:ext>
            </a:extLst>
          </p:cNvPr>
          <p:cNvSpPr/>
          <p:nvPr/>
        </p:nvSpPr>
        <p:spPr>
          <a:xfrm>
            <a:off x="4338739" y="5037684"/>
            <a:ext cx="6480000" cy="216000"/>
          </a:xfrm>
          <a:prstGeom prst="rect">
            <a:avLst/>
          </a:prstGeom>
          <a:solidFill>
            <a:schemeClr val="bg1">
              <a:lumMod val="9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dirty="0"/>
          </a:p>
          <a:p>
            <a:pPr algn="ctr"/>
            <a:endParaRPr lang="es-UY" dirty="0"/>
          </a:p>
        </p:txBody>
      </p:sp>
      <p:sp>
        <p:nvSpPr>
          <p:cNvPr id="8" name="Rectángulo 7">
            <a:extLst>
              <a:ext uri="{FF2B5EF4-FFF2-40B4-BE49-F238E27FC236}">
                <a16:creationId xmlns:a16="http://schemas.microsoft.com/office/drawing/2014/main" id="{48A52F73-3D30-BBB6-3A06-325FB9913D1C}"/>
              </a:ext>
            </a:extLst>
          </p:cNvPr>
          <p:cNvSpPr/>
          <p:nvPr/>
        </p:nvSpPr>
        <p:spPr>
          <a:xfrm>
            <a:off x="4338739" y="5038516"/>
            <a:ext cx="360000" cy="216000"/>
          </a:xfrm>
          <a:prstGeom prst="rect">
            <a:avLst/>
          </a:prstGeom>
          <a:solidFill>
            <a:schemeClr val="accent3">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9" name="Rectángulo 8">
            <a:extLst>
              <a:ext uri="{FF2B5EF4-FFF2-40B4-BE49-F238E27FC236}">
                <a16:creationId xmlns:a16="http://schemas.microsoft.com/office/drawing/2014/main" id="{4F38DA67-5014-DDBA-E2E3-19ADE2230CC4}"/>
              </a:ext>
            </a:extLst>
          </p:cNvPr>
          <p:cNvSpPr/>
          <p:nvPr/>
        </p:nvSpPr>
        <p:spPr>
          <a:xfrm>
            <a:off x="4698739" y="5038516"/>
            <a:ext cx="720000" cy="216000"/>
          </a:xfrm>
          <a:prstGeom prst="rect">
            <a:avLst/>
          </a:prstGeom>
          <a:solidFill>
            <a:schemeClr val="accent6">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0" name="Rectángulo 9">
            <a:extLst>
              <a:ext uri="{FF2B5EF4-FFF2-40B4-BE49-F238E27FC236}">
                <a16:creationId xmlns:a16="http://schemas.microsoft.com/office/drawing/2014/main" id="{C6847E62-8D35-B830-0F98-84BD55475151}"/>
              </a:ext>
            </a:extLst>
          </p:cNvPr>
          <p:cNvSpPr/>
          <p:nvPr/>
        </p:nvSpPr>
        <p:spPr>
          <a:xfrm>
            <a:off x="5418739" y="5038516"/>
            <a:ext cx="3240000" cy="216000"/>
          </a:xfrm>
          <a:prstGeom prst="rect">
            <a:avLst/>
          </a:prstGeom>
          <a:solidFill>
            <a:schemeClr val="accent1">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dirty="0"/>
          </a:p>
        </p:txBody>
      </p:sp>
      <p:sp>
        <p:nvSpPr>
          <p:cNvPr id="11" name="Rectángulo 10">
            <a:extLst>
              <a:ext uri="{FF2B5EF4-FFF2-40B4-BE49-F238E27FC236}">
                <a16:creationId xmlns:a16="http://schemas.microsoft.com/office/drawing/2014/main" id="{25420183-5AF4-CA1D-BE01-2A3C07E3D70C}"/>
              </a:ext>
            </a:extLst>
          </p:cNvPr>
          <p:cNvSpPr/>
          <p:nvPr/>
        </p:nvSpPr>
        <p:spPr>
          <a:xfrm>
            <a:off x="6283273" y="5141157"/>
            <a:ext cx="2376000" cy="108000"/>
          </a:xfrm>
          <a:prstGeom prst="rect">
            <a:avLst/>
          </a:prstGeom>
          <a:solidFill>
            <a:schemeClr val="accent4">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2" name="Rectángulo 11">
            <a:extLst>
              <a:ext uri="{FF2B5EF4-FFF2-40B4-BE49-F238E27FC236}">
                <a16:creationId xmlns:a16="http://schemas.microsoft.com/office/drawing/2014/main" id="{EF3D0FC2-CFB5-7DA6-465E-EBEDAAAB910B}"/>
              </a:ext>
            </a:extLst>
          </p:cNvPr>
          <p:cNvSpPr/>
          <p:nvPr/>
        </p:nvSpPr>
        <p:spPr>
          <a:xfrm>
            <a:off x="8669610" y="5038516"/>
            <a:ext cx="2160000" cy="216000"/>
          </a:xfrm>
          <a:prstGeom prst="rect">
            <a:avLst/>
          </a:prstGeom>
          <a:solidFill>
            <a:schemeClr val="bg1">
              <a:lumMod val="85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5" name="Rectángulo 14">
            <a:extLst>
              <a:ext uri="{FF2B5EF4-FFF2-40B4-BE49-F238E27FC236}">
                <a16:creationId xmlns:a16="http://schemas.microsoft.com/office/drawing/2014/main" id="{DB7CB032-9729-27F4-152B-C37AA5702CE9}"/>
              </a:ext>
            </a:extLst>
          </p:cNvPr>
          <p:cNvSpPr/>
          <p:nvPr/>
        </p:nvSpPr>
        <p:spPr>
          <a:xfrm>
            <a:off x="5584264" y="5617967"/>
            <a:ext cx="1080000" cy="576000"/>
          </a:xfrm>
          <a:prstGeom prst="rect">
            <a:avLst/>
          </a:prstGeom>
          <a:solidFill>
            <a:schemeClr val="accent1">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Elaboración de la ingeniería</a:t>
            </a:r>
            <a:endParaRPr lang="es-UY" dirty="0">
              <a:solidFill>
                <a:schemeClr val="tx1"/>
              </a:solidFill>
              <a:cs typeface="Arial" panose="020B0604020202020204" pitchFamily="34" charset="0"/>
            </a:endParaRPr>
          </a:p>
        </p:txBody>
      </p:sp>
      <p:sp>
        <p:nvSpPr>
          <p:cNvPr id="16" name="Rectángulo 15">
            <a:extLst>
              <a:ext uri="{FF2B5EF4-FFF2-40B4-BE49-F238E27FC236}">
                <a16:creationId xmlns:a16="http://schemas.microsoft.com/office/drawing/2014/main" id="{F3E02611-F814-E5CE-64AF-114A0A3F1F93}"/>
              </a:ext>
            </a:extLst>
          </p:cNvPr>
          <p:cNvSpPr/>
          <p:nvPr/>
        </p:nvSpPr>
        <p:spPr>
          <a:xfrm>
            <a:off x="6899066" y="5617967"/>
            <a:ext cx="1512000" cy="576000"/>
          </a:xfrm>
          <a:prstGeom prst="rect">
            <a:avLst/>
          </a:prstGeom>
          <a:solidFill>
            <a:schemeClr val="accent4">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Pedido de cotización y adjudicación obras</a:t>
            </a:r>
          </a:p>
        </p:txBody>
      </p:sp>
      <p:sp>
        <p:nvSpPr>
          <p:cNvPr id="17" name="Rectángulo 16">
            <a:extLst>
              <a:ext uri="{FF2B5EF4-FFF2-40B4-BE49-F238E27FC236}">
                <a16:creationId xmlns:a16="http://schemas.microsoft.com/office/drawing/2014/main" id="{0E7AF3AB-46DD-A56C-EAFB-3646DDCCD49C}"/>
              </a:ext>
            </a:extLst>
          </p:cNvPr>
          <p:cNvSpPr/>
          <p:nvPr/>
        </p:nvSpPr>
        <p:spPr>
          <a:xfrm>
            <a:off x="9250832" y="5617967"/>
            <a:ext cx="1080000" cy="576000"/>
          </a:xfrm>
          <a:prstGeom prst="rect">
            <a:avLst/>
          </a:prstGeom>
          <a:solidFill>
            <a:schemeClr val="bg2">
              <a:lumMod val="60000"/>
              <a:lumOff val="4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Ejecución de la obra</a:t>
            </a:r>
            <a:endParaRPr lang="es-UY" dirty="0">
              <a:solidFill>
                <a:schemeClr val="tx1"/>
              </a:solidFill>
              <a:cs typeface="Arial" panose="020B0604020202020204" pitchFamily="34" charset="0"/>
            </a:endParaRPr>
          </a:p>
        </p:txBody>
      </p:sp>
      <p:sp>
        <p:nvSpPr>
          <p:cNvPr id="19" name="Rectángulo 18">
            <a:extLst>
              <a:ext uri="{FF2B5EF4-FFF2-40B4-BE49-F238E27FC236}">
                <a16:creationId xmlns:a16="http://schemas.microsoft.com/office/drawing/2014/main" id="{DC5E0395-EDD7-5947-A071-30D66EC2983C}"/>
              </a:ext>
            </a:extLst>
          </p:cNvPr>
          <p:cNvSpPr/>
          <p:nvPr/>
        </p:nvSpPr>
        <p:spPr>
          <a:xfrm>
            <a:off x="3925446" y="5617967"/>
            <a:ext cx="1512000" cy="576000"/>
          </a:xfrm>
          <a:prstGeom prst="rect">
            <a:avLst/>
          </a:prstGeom>
          <a:solidFill>
            <a:schemeClr val="accent6">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Pedido de cotización y adjudicación ingeniería</a:t>
            </a:r>
            <a:endParaRPr lang="es-UY" dirty="0">
              <a:solidFill>
                <a:schemeClr val="tx1"/>
              </a:solidFill>
              <a:cs typeface="Arial" panose="020B0604020202020204" pitchFamily="34" charset="0"/>
            </a:endParaRPr>
          </a:p>
        </p:txBody>
      </p:sp>
      <p:sp>
        <p:nvSpPr>
          <p:cNvPr id="20" name="Rectángulo 19">
            <a:extLst>
              <a:ext uri="{FF2B5EF4-FFF2-40B4-BE49-F238E27FC236}">
                <a16:creationId xmlns:a16="http://schemas.microsoft.com/office/drawing/2014/main" id="{FFBB4B22-151D-865F-5AE0-9B9CA911BA4E}"/>
              </a:ext>
            </a:extLst>
          </p:cNvPr>
          <p:cNvSpPr/>
          <p:nvPr/>
        </p:nvSpPr>
        <p:spPr>
          <a:xfrm>
            <a:off x="3910711" y="4087347"/>
            <a:ext cx="1260000" cy="576000"/>
          </a:xfrm>
          <a:prstGeom prst="rect">
            <a:avLst/>
          </a:prstGeom>
          <a:solidFill>
            <a:schemeClr val="accent3">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Preparación de pliegos para ingeniería</a:t>
            </a:r>
            <a:endParaRPr lang="es-UY" dirty="0">
              <a:solidFill>
                <a:schemeClr val="tx1"/>
              </a:solidFill>
              <a:cs typeface="Arial" panose="020B0604020202020204" pitchFamily="34" charset="0"/>
            </a:endParaRPr>
          </a:p>
        </p:txBody>
      </p:sp>
      <p:cxnSp>
        <p:nvCxnSpPr>
          <p:cNvPr id="22" name="Conector recto de flecha 21">
            <a:extLst>
              <a:ext uri="{FF2B5EF4-FFF2-40B4-BE49-F238E27FC236}">
                <a16:creationId xmlns:a16="http://schemas.microsoft.com/office/drawing/2014/main" id="{3961118E-47BF-F81F-A86F-E613CC085E39}"/>
              </a:ext>
            </a:extLst>
          </p:cNvPr>
          <p:cNvCxnSpPr/>
          <p:nvPr/>
        </p:nvCxnSpPr>
        <p:spPr>
          <a:xfrm flipV="1">
            <a:off x="5030528" y="5322481"/>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a:extLst>
              <a:ext uri="{FF2B5EF4-FFF2-40B4-BE49-F238E27FC236}">
                <a16:creationId xmlns:a16="http://schemas.microsoft.com/office/drawing/2014/main" id="{5F2D99DA-BD9F-3398-362A-58FE50A94111}"/>
              </a:ext>
            </a:extLst>
          </p:cNvPr>
          <p:cNvCxnSpPr/>
          <p:nvPr/>
        </p:nvCxnSpPr>
        <p:spPr>
          <a:xfrm flipV="1">
            <a:off x="6097332" y="5316254"/>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a:extLst>
              <a:ext uri="{FF2B5EF4-FFF2-40B4-BE49-F238E27FC236}">
                <a16:creationId xmlns:a16="http://schemas.microsoft.com/office/drawing/2014/main" id="{87E9BCA7-8BC0-5611-5A4D-DC8E72A12753}"/>
              </a:ext>
            </a:extLst>
          </p:cNvPr>
          <p:cNvCxnSpPr/>
          <p:nvPr/>
        </p:nvCxnSpPr>
        <p:spPr>
          <a:xfrm flipV="1">
            <a:off x="9792254" y="5316260"/>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a:extLst>
              <a:ext uri="{FF2B5EF4-FFF2-40B4-BE49-F238E27FC236}">
                <a16:creationId xmlns:a16="http://schemas.microsoft.com/office/drawing/2014/main" id="{856CFB30-DAB5-5E02-6B3A-6BECB490A7C1}"/>
              </a:ext>
            </a:extLst>
          </p:cNvPr>
          <p:cNvCxnSpPr>
            <a:cxnSpLocks/>
          </p:cNvCxnSpPr>
          <p:nvPr/>
        </p:nvCxnSpPr>
        <p:spPr>
          <a:xfrm>
            <a:off x="4539118" y="4719098"/>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Rectángulo 28">
            <a:extLst>
              <a:ext uri="{FF2B5EF4-FFF2-40B4-BE49-F238E27FC236}">
                <a16:creationId xmlns:a16="http://schemas.microsoft.com/office/drawing/2014/main" id="{F5F9AD44-6CDA-24DF-D1B1-B8DF1BFF2F1D}"/>
              </a:ext>
            </a:extLst>
          </p:cNvPr>
          <p:cNvSpPr/>
          <p:nvPr/>
        </p:nvSpPr>
        <p:spPr>
          <a:xfrm>
            <a:off x="6385591" y="3491662"/>
            <a:ext cx="1764000"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600" b="1" dirty="0">
                <a:solidFill>
                  <a:schemeClr val="tx1"/>
                </a:solidFill>
                <a:cs typeface="Arial" panose="020B0604020202020204" pitchFamily="34" charset="0"/>
              </a:rPr>
              <a:t>CRONOGRAMA</a:t>
            </a:r>
            <a:endParaRPr lang="es-UY" sz="2800" b="1" dirty="0">
              <a:solidFill>
                <a:schemeClr val="tx1"/>
              </a:solidFill>
              <a:cs typeface="Arial" panose="020B0604020202020204" pitchFamily="34" charset="0"/>
            </a:endParaRPr>
          </a:p>
        </p:txBody>
      </p:sp>
      <p:sp>
        <p:nvSpPr>
          <p:cNvPr id="30" name="Rectángulo 29">
            <a:extLst>
              <a:ext uri="{FF2B5EF4-FFF2-40B4-BE49-F238E27FC236}">
                <a16:creationId xmlns:a16="http://schemas.microsoft.com/office/drawing/2014/main" id="{2EF4EC9D-C0F6-DB96-118F-80BD3CDC9179}"/>
              </a:ext>
            </a:extLst>
          </p:cNvPr>
          <p:cNvSpPr/>
          <p:nvPr/>
        </p:nvSpPr>
        <p:spPr>
          <a:xfrm>
            <a:off x="3679169" y="1429391"/>
            <a:ext cx="1224000" cy="432000"/>
          </a:xfrm>
          <a:prstGeom prst="rect">
            <a:avLst/>
          </a:prstGeom>
          <a:solidFill>
            <a:schemeClr val="accent6">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sz="1400" b="1" dirty="0">
              <a:solidFill>
                <a:schemeClr val="tx1"/>
              </a:solidFill>
              <a:cs typeface="Arial" panose="020B0604020202020204" pitchFamily="34" charset="0"/>
            </a:endParaRPr>
          </a:p>
          <a:p>
            <a:pPr algn="ctr"/>
            <a:endParaRPr lang="es-UY" sz="1400" dirty="0">
              <a:solidFill>
                <a:schemeClr val="tx1"/>
              </a:solidFill>
              <a:cs typeface="Arial" panose="020B0604020202020204" pitchFamily="34" charset="0"/>
            </a:endParaRPr>
          </a:p>
          <a:p>
            <a:pPr algn="ctr"/>
            <a:r>
              <a:rPr lang="es-UY" sz="1200" dirty="0">
                <a:solidFill>
                  <a:schemeClr val="tx1"/>
                </a:solidFill>
                <a:cs typeface="Arial" panose="020B0604020202020204" pitchFamily="34" charset="0"/>
              </a:rPr>
              <a:t>Anteproyecto</a:t>
            </a:r>
          </a:p>
          <a:p>
            <a:pPr algn="ctr"/>
            <a:endParaRPr lang="es-UY" sz="1400" b="1" dirty="0">
              <a:solidFill>
                <a:schemeClr val="tx1"/>
              </a:solidFill>
              <a:cs typeface="Arial" panose="020B0604020202020204" pitchFamily="34" charset="0"/>
            </a:endParaRPr>
          </a:p>
          <a:p>
            <a:pPr algn="ctr"/>
            <a:endParaRPr lang="es-UY" sz="1400" b="1" dirty="0">
              <a:solidFill>
                <a:schemeClr val="tx1"/>
              </a:solidFill>
              <a:cs typeface="Arial" panose="020B0604020202020204" pitchFamily="34" charset="0"/>
            </a:endParaRPr>
          </a:p>
        </p:txBody>
      </p:sp>
      <p:cxnSp>
        <p:nvCxnSpPr>
          <p:cNvPr id="32" name="Conector recto 31">
            <a:extLst>
              <a:ext uri="{FF2B5EF4-FFF2-40B4-BE49-F238E27FC236}">
                <a16:creationId xmlns:a16="http://schemas.microsoft.com/office/drawing/2014/main" id="{48CDF40A-5F72-54FD-B7D7-EDECA282D66F}"/>
              </a:ext>
            </a:extLst>
          </p:cNvPr>
          <p:cNvCxnSpPr/>
          <p:nvPr/>
        </p:nvCxnSpPr>
        <p:spPr>
          <a:xfrm>
            <a:off x="3713584" y="3816330"/>
            <a:ext cx="7305869" cy="0"/>
          </a:xfrm>
          <a:prstGeom prst="line">
            <a:avLst/>
          </a:prstGeom>
          <a:ln>
            <a:solidFill>
              <a:schemeClr val="bg1">
                <a:lumMod val="75000"/>
                <a:alpha val="50000"/>
              </a:schemeClr>
            </a:solidFill>
          </a:ln>
        </p:spPr>
        <p:style>
          <a:lnRef idx="3">
            <a:schemeClr val="dk1"/>
          </a:lnRef>
          <a:fillRef idx="0">
            <a:schemeClr val="dk1"/>
          </a:fillRef>
          <a:effectRef idx="2">
            <a:schemeClr val="dk1"/>
          </a:effectRef>
          <a:fontRef idx="minor">
            <a:schemeClr val="tx1"/>
          </a:fontRef>
        </p:style>
      </p:cxnSp>
      <p:cxnSp>
        <p:nvCxnSpPr>
          <p:cNvPr id="33" name="Conector recto de flecha 32">
            <a:extLst>
              <a:ext uri="{FF2B5EF4-FFF2-40B4-BE49-F238E27FC236}">
                <a16:creationId xmlns:a16="http://schemas.microsoft.com/office/drawing/2014/main" id="{9FD0E469-A4EA-FC8C-7498-DCBEE2E02E27}"/>
              </a:ext>
            </a:extLst>
          </p:cNvPr>
          <p:cNvCxnSpPr/>
          <p:nvPr/>
        </p:nvCxnSpPr>
        <p:spPr>
          <a:xfrm flipV="1">
            <a:off x="7639988" y="5310030"/>
            <a:ext cx="0" cy="2332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Rectángulo 33">
            <a:extLst>
              <a:ext uri="{FF2B5EF4-FFF2-40B4-BE49-F238E27FC236}">
                <a16:creationId xmlns:a16="http://schemas.microsoft.com/office/drawing/2014/main" id="{7C38C73A-7960-4F14-69D1-96E57E3013EA}"/>
              </a:ext>
            </a:extLst>
          </p:cNvPr>
          <p:cNvSpPr/>
          <p:nvPr/>
        </p:nvSpPr>
        <p:spPr>
          <a:xfrm>
            <a:off x="7945989" y="4303347"/>
            <a:ext cx="1368000" cy="360000"/>
          </a:xfrm>
          <a:prstGeom prst="rect">
            <a:avLst/>
          </a:prstGeom>
          <a:solidFill>
            <a:schemeClr val="accent2">
              <a:lumMod val="40000"/>
              <a:lumOff val="6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UY" sz="1100" dirty="0">
                <a:solidFill>
                  <a:schemeClr val="tx1"/>
                </a:solidFill>
                <a:cs typeface="Arial" panose="020B0604020202020204" pitchFamily="34" charset="0"/>
              </a:rPr>
              <a:t>Ingeniería de detalle</a:t>
            </a:r>
          </a:p>
        </p:txBody>
      </p:sp>
      <p:sp>
        <p:nvSpPr>
          <p:cNvPr id="36" name="Flecha: hacia abajo 35">
            <a:extLst>
              <a:ext uri="{FF2B5EF4-FFF2-40B4-BE49-F238E27FC236}">
                <a16:creationId xmlns:a16="http://schemas.microsoft.com/office/drawing/2014/main" id="{BB77007C-7011-614E-BC48-0B6E1D34E80F}"/>
              </a:ext>
            </a:extLst>
          </p:cNvPr>
          <p:cNvSpPr/>
          <p:nvPr/>
        </p:nvSpPr>
        <p:spPr>
          <a:xfrm>
            <a:off x="6201462" y="4728795"/>
            <a:ext cx="160112" cy="234000"/>
          </a:xfrm>
          <a:prstGeom prst="downArrow">
            <a:avLst/>
          </a:prstGeom>
          <a:solidFill>
            <a:schemeClr val="accent2">
              <a:lumMod val="40000"/>
              <a:lumOff val="6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7" name="Rectángulo 36">
            <a:extLst>
              <a:ext uri="{FF2B5EF4-FFF2-40B4-BE49-F238E27FC236}">
                <a16:creationId xmlns:a16="http://schemas.microsoft.com/office/drawing/2014/main" id="{A4A6ED93-63B3-6CCF-64F1-F7DB7C3C176C}"/>
              </a:ext>
            </a:extLst>
          </p:cNvPr>
          <p:cNvSpPr/>
          <p:nvPr/>
        </p:nvSpPr>
        <p:spPr>
          <a:xfrm>
            <a:off x="10159468" y="4078787"/>
            <a:ext cx="1332000" cy="576000"/>
          </a:xfrm>
          <a:prstGeom prst="rect">
            <a:avLst/>
          </a:prstGeom>
          <a:solidFill>
            <a:schemeClr val="accent2">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100" dirty="0">
                <a:solidFill>
                  <a:schemeClr val="tx1"/>
                </a:solidFill>
                <a:cs typeface="Arial" panose="020B0604020202020204" pitchFamily="34" charset="0"/>
              </a:rPr>
              <a:t>Planos conforme a obra</a:t>
            </a:r>
          </a:p>
        </p:txBody>
      </p:sp>
      <p:sp>
        <p:nvSpPr>
          <p:cNvPr id="38" name="Flecha: hacia abajo 37">
            <a:extLst>
              <a:ext uri="{FF2B5EF4-FFF2-40B4-BE49-F238E27FC236}">
                <a16:creationId xmlns:a16="http://schemas.microsoft.com/office/drawing/2014/main" id="{FFC33B74-6B84-DBF2-C3E7-B9C79CCC3ABA}"/>
              </a:ext>
            </a:extLst>
          </p:cNvPr>
          <p:cNvSpPr/>
          <p:nvPr/>
        </p:nvSpPr>
        <p:spPr>
          <a:xfrm>
            <a:off x="10755106" y="4720104"/>
            <a:ext cx="160112" cy="233264"/>
          </a:xfrm>
          <a:prstGeom prst="downArrow">
            <a:avLst/>
          </a:prstGeom>
          <a:solidFill>
            <a:schemeClr val="accent2">
              <a:lumMod val="40000"/>
              <a:lumOff val="6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9" name="Rectángulo 38">
            <a:extLst>
              <a:ext uri="{FF2B5EF4-FFF2-40B4-BE49-F238E27FC236}">
                <a16:creationId xmlns:a16="http://schemas.microsoft.com/office/drawing/2014/main" id="{2A77E963-8210-B35F-C570-A86F15B7E02A}"/>
              </a:ext>
            </a:extLst>
          </p:cNvPr>
          <p:cNvSpPr/>
          <p:nvPr/>
        </p:nvSpPr>
        <p:spPr>
          <a:xfrm>
            <a:off x="5697768" y="4303347"/>
            <a:ext cx="1152000" cy="360000"/>
          </a:xfrm>
          <a:prstGeom prst="rect">
            <a:avLst/>
          </a:prstGeom>
          <a:solidFill>
            <a:schemeClr val="accent2">
              <a:lumMod val="40000"/>
              <a:lumOff val="6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UY" sz="1100" dirty="0">
                <a:solidFill>
                  <a:schemeClr val="tx1"/>
                </a:solidFill>
                <a:cs typeface="Arial" panose="020B0604020202020204" pitchFamily="34" charset="0"/>
              </a:rPr>
              <a:t>Ingeniería básica</a:t>
            </a:r>
          </a:p>
        </p:txBody>
      </p:sp>
      <p:sp>
        <p:nvSpPr>
          <p:cNvPr id="44" name="Rectángulo 43">
            <a:extLst>
              <a:ext uri="{FF2B5EF4-FFF2-40B4-BE49-F238E27FC236}">
                <a16:creationId xmlns:a16="http://schemas.microsoft.com/office/drawing/2014/main" id="{AFD5C16B-3951-2D85-619A-42BB6E5355CE}"/>
              </a:ext>
            </a:extLst>
          </p:cNvPr>
          <p:cNvSpPr/>
          <p:nvPr/>
        </p:nvSpPr>
        <p:spPr>
          <a:xfrm>
            <a:off x="5307554" y="1429391"/>
            <a:ext cx="1224000" cy="432000"/>
          </a:xfrm>
          <a:prstGeom prst="rect">
            <a:avLst/>
          </a:prstGeom>
          <a:solidFill>
            <a:schemeClr val="accent3">
              <a:lumMod val="20000"/>
              <a:lumOff val="8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sz="1100" dirty="0">
              <a:solidFill>
                <a:schemeClr val="tx1"/>
              </a:solidFill>
              <a:cs typeface="Arial" panose="020B0604020202020204" pitchFamily="34" charset="0"/>
            </a:endParaRPr>
          </a:p>
          <a:p>
            <a:pPr algn="ctr"/>
            <a:endParaRPr lang="es-UY" sz="1200" dirty="0">
              <a:solidFill>
                <a:schemeClr val="tx1"/>
              </a:solidFill>
              <a:cs typeface="Arial" panose="020B0604020202020204" pitchFamily="34" charset="0"/>
            </a:endParaRPr>
          </a:p>
          <a:p>
            <a:pPr algn="ctr"/>
            <a:r>
              <a:rPr lang="es-UY" sz="1200" dirty="0">
                <a:solidFill>
                  <a:schemeClr val="tx1"/>
                </a:solidFill>
                <a:cs typeface="Arial" panose="020B0604020202020204" pitchFamily="34" charset="0"/>
              </a:rPr>
              <a:t>Pliegos para ingeniería</a:t>
            </a:r>
          </a:p>
          <a:p>
            <a:pPr algn="ctr"/>
            <a:endParaRPr lang="es-UY" sz="1100" dirty="0">
              <a:solidFill>
                <a:schemeClr val="tx1"/>
              </a:solidFill>
              <a:cs typeface="Arial" panose="020B0604020202020204" pitchFamily="34" charset="0"/>
            </a:endParaRPr>
          </a:p>
          <a:p>
            <a:pPr algn="ctr"/>
            <a:endParaRPr lang="es-UY" sz="1100" dirty="0">
              <a:solidFill>
                <a:schemeClr val="tx1"/>
              </a:solidFill>
              <a:cs typeface="Arial" panose="020B0604020202020204" pitchFamily="34" charset="0"/>
            </a:endParaRPr>
          </a:p>
        </p:txBody>
      </p:sp>
      <p:sp>
        <p:nvSpPr>
          <p:cNvPr id="45" name="Rectángulo 44">
            <a:extLst>
              <a:ext uri="{FF2B5EF4-FFF2-40B4-BE49-F238E27FC236}">
                <a16:creationId xmlns:a16="http://schemas.microsoft.com/office/drawing/2014/main" id="{F5D93E14-539D-6B20-88A7-FFC8EA223630}"/>
              </a:ext>
            </a:extLst>
          </p:cNvPr>
          <p:cNvSpPr/>
          <p:nvPr/>
        </p:nvSpPr>
        <p:spPr>
          <a:xfrm>
            <a:off x="6935939" y="1429391"/>
            <a:ext cx="1260000" cy="432000"/>
          </a:xfrm>
          <a:prstGeom prst="rect">
            <a:avLst/>
          </a:prstGeom>
          <a:solidFill>
            <a:schemeClr val="accent2">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sz="1400" b="1" dirty="0">
              <a:solidFill>
                <a:schemeClr val="tx1"/>
              </a:solidFill>
              <a:cs typeface="Arial" panose="020B0604020202020204" pitchFamily="34" charset="0"/>
            </a:endParaRPr>
          </a:p>
          <a:p>
            <a:pPr algn="ctr"/>
            <a:r>
              <a:rPr lang="es-UY" sz="1200" dirty="0">
                <a:solidFill>
                  <a:schemeClr val="tx1"/>
                </a:solidFill>
                <a:cs typeface="Arial" panose="020B0604020202020204" pitchFamily="34" charset="0"/>
              </a:rPr>
              <a:t>Ingeniería Básica</a:t>
            </a:r>
            <a:endParaRPr lang="es-UY" sz="1200" b="1" dirty="0">
              <a:solidFill>
                <a:schemeClr val="tx1"/>
              </a:solidFill>
              <a:cs typeface="Arial" panose="020B0604020202020204" pitchFamily="34" charset="0"/>
            </a:endParaRPr>
          </a:p>
          <a:p>
            <a:pPr algn="ctr"/>
            <a:endParaRPr lang="es-UY" sz="1400" b="1" dirty="0">
              <a:solidFill>
                <a:schemeClr val="tx1"/>
              </a:solidFill>
              <a:cs typeface="Arial" panose="020B0604020202020204" pitchFamily="34" charset="0"/>
            </a:endParaRPr>
          </a:p>
        </p:txBody>
      </p:sp>
      <p:sp>
        <p:nvSpPr>
          <p:cNvPr id="46" name="Rectángulo 45">
            <a:extLst>
              <a:ext uri="{FF2B5EF4-FFF2-40B4-BE49-F238E27FC236}">
                <a16:creationId xmlns:a16="http://schemas.microsoft.com/office/drawing/2014/main" id="{BFBC602E-B715-F20D-E9D2-BB936B6AE5B7}"/>
              </a:ext>
            </a:extLst>
          </p:cNvPr>
          <p:cNvSpPr/>
          <p:nvPr/>
        </p:nvSpPr>
        <p:spPr>
          <a:xfrm>
            <a:off x="8600324" y="1429391"/>
            <a:ext cx="1476000" cy="1548000"/>
          </a:xfrm>
          <a:prstGeom prst="rect">
            <a:avLst/>
          </a:prstGeom>
          <a:solidFill>
            <a:schemeClr val="accent2">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cs typeface="Arial" panose="020B0604020202020204" pitchFamily="34" charset="0"/>
              </a:rPr>
              <a:t>Ingeniería de detalle</a:t>
            </a:r>
          </a:p>
          <a:p>
            <a:pPr algn="ctr"/>
            <a:endParaRPr lang="es-UY" sz="1200" dirty="0">
              <a:solidFill>
                <a:schemeClr val="tx1"/>
              </a:solidFill>
              <a:cs typeface="Arial" panose="020B0604020202020204" pitchFamily="34" charset="0"/>
            </a:endParaRPr>
          </a:p>
          <a:p>
            <a:pPr marL="171450" indent="-171450">
              <a:buFont typeface="Arial" panose="020B0604020202020204" pitchFamily="34" charset="0"/>
              <a:buChar char="•"/>
            </a:pPr>
            <a:r>
              <a:rPr lang="es-UY" sz="1200" dirty="0">
                <a:solidFill>
                  <a:schemeClr val="tx1"/>
                </a:solidFill>
                <a:cs typeface="Arial" panose="020B0604020202020204" pitchFamily="34" charset="0"/>
              </a:rPr>
              <a:t>Planos</a:t>
            </a:r>
          </a:p>
          <a:p>
            <a:pPr marL="171450" indent="-171450">
              <a:buFont typeface="Arial" panose="020B0604020202020204" pitchFamily="34" charset="0"/>
              <a:buChar char="•"/>
            </a:pPr>
            <a:r>
              <a:rPr lang="es-UY" sz="1200" dirty="0" err="1">
                <a:solidFill>
                  <a:schemeClr val="tx1"/>
                </a:solidFill>
                <a:cs typeface="Arial" panose="020B0604020202020204" pitchFamily="34" charset="0"/>
              </a:rPr>
              <a:t>Memorías</a:t>
            </a:r>
            <a:r>
              <a:rPr lang="es-UY" sz="1200" dirty="0">
                <a:solidFill>
                  <a:schemeClr val="tx1"/>
                </a:solidFill>
                <a:cs typeface="Arial" panose="020B0604020202020204" pitchFamily="34" charset="0"/>
              </a:rPr>
              <a:t> de cálculo</a:t>
            </a:r>
          </a:p>
          <a:p>
            <a:pPr marL="171450" indent="-171450">
              <a:buFont typeface="Arial" panose="020B0604020202020204" pitchFamily="34" charset="0"/>
              <a:buChar char="•"/>
            </a:pPr>
            <a:r>
              <a:rPr lang="es-UY" sz="1200" dirty="0">
                <a:solidFill>
                  <a:schemeClr val="tx1"/>
                </a:solidFill>
                <a:cs typeface="Arial" panose="020B0604020202020204" pitchFamily="34" charset="0"/>
              </a:rPr>
              <a:t>Especificaciones</a:t>
            </a:r>
          </a:p>
          <a:p>
            <a:pPr marL="171450" indent="-171450">
              <a:buFont typeface="Arial" panose="020B0604020202020204" pitchFamily="34" charset="0"/>
              <a:buChar char="•"/>
            </a:pPr>
            <a:r>
              <a:rPr lang="es-UY" sz="1200" dirty="0">
                <a:solidFill>
                  <a:schemeClr val="tx1"/>
                </a:solidFill>
                <a:cs typeface="Arial" panose="020B0604020202020204" pitchFamily="34" charset="0"/>
              </a:rPr>
              <a:t>Descripciones funcionales</a:t>
            </a:r>
            <a:endParaRPr lang="es-UY" sz="1400" b="1" dirty="0">
              <a:solidFill>
                <a:schemeClr val="tx1"/>
              </a:solidFill>
              <a:cs typeface="Arial" panose="020B0604020202020204" pitchFamily="34" charset="0"/>
            </a:endParaRPr>
          </a:p>
        </p:txBody>
      </p:sp>
      <p:sp>
        <p:nvSpPr>
          <p:cNvPr id="47" name="Rectángulo 46">
            <a:extLst>
              <a:ext uri="{FF2B5EF4-FFF2-40B4-BE49-F238E27FC236}">
                <a16:creationId xmlns:a16="http://schemas.microsoft.com/office/drawing/2014/main" id="{DFD76585-24C4-F9AD-54BE-3B935CFB4513}"/>
              </a:ext>
            </a:extLst>
          </p:cNvPr>
          <p:cNvSpPr/>
          <p:nvPr/>
        </p:nvSpPr>
        <p:spPr>
          <a:xfrm>
            <a:off x="10480709" y="1397259"/>
            <a:ext cx="1260000" cy="432000"/>
          </a:xfrm>
          <a:prstGeom prst="rect">
            <a:avLst/>
          </a:prstGeom>
          <a:solidFill>
            <a:schemeClr val="accent2">
              <a:lumMod val="40000"/>
              <a:lumOff val="60000"/>
            </a:schemeClr>
          </a:solidFill>
          <a:ln>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cs typeface="Arial" panose="020B0604020202020204" pitchFamily="34" charset="0"/>
              </a:rPr>
              <a:t>Planos conforme a obra</a:t>
            </a:r>
            <a:endParaRPr lang="es-UY" sz="1400" b="1" dirty="0">
              <a:solidFill>
                <a:schemeClr val="tx1"/>
              </a:solidFill>
              <a:cs typeface="Arial" panose="020B0604020202020204" pitchFamily="34" charset="0"/>
            </a:endParaRPr>
          </a:p>
        </p:txBody>
      </p:sp>
      <p:sp>
        <p:nvSpPr>
          <p:cNvPr id="48" name="Flecha: hacia abajo 47">
            <a:extLst>
              <a:ext uri="{FF2B5EF4-FFF2-40B4-BE49-F238E27FC236}">
                <a16:creationId xmlns:a16="http://schemas.microsoft.com/office/drawing/2014/main" id="{CEE0727D-7D91-6333-B60E-2C179EB8DAD8}"/>
              </a:ext>
            </a:extLst>
          </p:cNvPr>
          <p:cNvSpPr/>
          <p:nvPr/>
        </p:nvSpPr>
        <p:spPr>
          <a:xfrm>
            <a:off x="8562378" y="4734024"/>
            <a:ext cx="160112" cy="234000"/>
          </a:xfrm>
          <a:prstGeom prst="downArrow">
            <a:avLst/>
          </a:prstGeom>
          <a:solidFill>
            <a:schemeClr val="accent2">
              <a:lumMod val="40000"/>
              <a:lumOff val="6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1" name="Flecha: a la derecha 50">
            <a:extLst>
              <a:ext uri="{FF2B5EF4-FFF2-40B4-BE49-F238E27FC236}">
                <a16:creationId xmlns:a16="http://schemas.microsoft.com/office/drawing/2014/main" id="{B47C513D-5FE5-1065-CA26-6A63EE521EDB}"/>
              </a:ext>
            </a:extLst>
          </p:cNvPr>
          <p:cNvSpPr/>
          <p:nvPr/>
        </p:nvSpPr>
        <p:spPr>
          <a:xfrm>
            <a:off x="5030528" y="1568910"/>
            <a:ext cx="180000" cy="216000"/>
          </a:xfrm>
          <a:prstGeom prst="rightArrow">
            <a:avLst/>
          </a:prstGeom>
          <a:solidFill>
            <a:schemeClr val="bg1">
              <a:lumMod val="8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2" name="Flecha: a la derecha 51">
            <a:extLst>
              <a:ext uri="{FF2B5EF4-FFF2-40B4-BE49-F238E27FC236}">
                <a16:creationId xmlns:a16="http://schemas.microsoft.com/office/drawing/2014/main" id="{66398E85-F163-D46C-111A-340BF5A0BACE}"/>
              </a:ext>
            </a:extLst>
          </p:cNvPr>
          <p:cNvSpPr/>
          <p:nvPr/>
        </p:nvSpPr>
        <p:spPr>
          <a:xfrm>
            <a:off x="6628580" y="1569369"/>
            <a:ext cx="180000" cy="216000"/>
          </a:xfrm>
          <a:prstGeom prst="rightArrow">
            <a:avLst/>
          </a:prstGeom>
          <a:solidFill>
            <a:schemeClr val="bg1">
              <a:lumMod val="8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3" name="Flecha: a la derecha 52">
            <a:extLst>
              <a:ext uri="{FF2B5EF4-FFF2-40B4-BE49-F238E27FC236}">
                <a16:creationId xmlns:a16="http://schemas.microsoft.com/office/drawing/2014/main" id="{FFCC111B-FA30-5B13-11C5-FD8780FF2C02}"/>
              </a:ext>
            </a:extLst>
          </p:cNvPr>
          <p:cNvSpPr/>
          <p:nvPr/>
        </p:nvSpPr>
        <p:spPr>
          <a:xfrm>
            <a:off x="8280269" y="1548374"/>
            <a:ext cx="180000" cy="216000"/>
          </a:xfrm>
          <a:prstGeom prst="rightArrow">
            <a:avLst/>
          </a:prstGeom>
          <a:solidFill>
            <a:schemeClr val="bg1">
              <a:lumMod val="8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4" name="Flecha: a la derecha 53">
            <a:extLst>
              <a:ext uri="{FF2B5EF4-FFF2-40B4-BE49-F238E27FC236}">
                <a16:creationId xmlns:a16="http://schemas.microsoft.com/office/drawing/2014/main" id="{C351CC76-0CC4-DD86-493C-E8BF81B4E562}"/>
              </a:ext>
            </a:extLst>
          </p:cNvPr>
          <p:cNvSpPr/>
          <p:nvPr/>
        </p:nvSpPr>
        <p:spPr>
          <a:xfrm>
            <a:off x="10222306" y="1548374"/>
            <a:ext cx="180000" cy="216000"/>
          </a:xfrm>
          <a:prstGeom prst="rightArrow">
            <a:avLst/>
          </a:prstGeom>
          <a:solidFill>
            <a:schemeClr val="bg1">
              <a:lumMod val="8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Tree>
    <p:extLst>
      <p:ext uri="{BB962C8B-B14F-4D97-AF65-F5344CB8AC3E}">
        <p14:creationId xmlns:p14="http://schemas.microsoft.com/office/powerpoint/2010/main" val="312076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5" grpId="0" animBg="1"/>
      <p:bldP spid="16" grpId="0" animBg="1"/>
      <p:bldP spid="17" grpId="0" animBg="1"/>
      <p:bldP spid="19" grpId="0" animBg="1"/>
      <p:bldP spid="20" grpId="0" animBg="1"/>
      <p:bldP spid="29" grpId="0"/>
      <p:bldP spid="30" grpId="0" animBg="1"/>
      <p:bldP spid="34" grpId="0" animBg="1"/>
      <p:bldP spid="36" grpId="0" animBg="1"/>
      <p:bldP spid="37" grpId="0" animBg="1"/>
      <p:bldP spid="38" grpId="0" animBg="1"/>
      <p:bldP spid="39" grpId="0" animBg="1"/>
      <p:bldP spid="44" grpId="0" animBg="1"/>
      <p:bldP spid="45" grpId="0" animBg="1"/>
      <p:bldP spid="46" grpId="0" animBg="1"/>
      <p:bldP spid="47" grpId="0" animBg="1"/>
      <p:bldP spid="48" grpId="0" animBg="1"/>
      <p:bldP spid="51" grpId="0" animBg="1"/>
      <p:bldP spid="52" grpId="0" animBg="1"/>
      <p:bldP spid="53" grpId="0" animBg="1"/>
      <p:bldP spid="5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E404C9-9FDC-B178-496B-EF12A31E8C09}"/>
              </a:ext>
            </a:extLst>
          </p:cNvPr>
          <p:cNvSpPr>
            <a:spLocks noGrp="1"/>
          </p:cNvSpPr>
          <p:nvPr>
            <p:ph type="title"/>
          </p:nvPr>
        </p:nvSpPr>
        <p:spPr/>
        <p:txBody>
          <a:bodyPr/>
          <a:lstStyle/>
          <a:p>
            <a:r>
              <a:rPr lang="es-UY" dirty="0"/>
              <a:t>Proyecto Industrial</a:t>
            </a:r>
          </a:p>
        </p:txBody>
      </p:sp>
      <p:sp>
        <p:nvSpPr>
          <p:cNvPr id="3" name="Marcador de contenido 2">
            <a:extLst>
              <a:ext uri="{FF2B5EF4-FFF2-40B4-BE49-F238E27FC236}">
                <a16:creationId xmlns:a16="http://schemas.microsoft.com/office/drawing/2014/main" id="{7E93A1DB-9BA5-9C47-1BBF-BEC535EBBE39}"/>
              </a:ext>
            </a:extLst>
          </p:cNvPr>
          <p:cNvSpPr>
            <a:spLocks noGrp="1"/>
          </p:cNvSpPr>
          <p:nvPr>
            <p:ph idx="1"/>
          </p:nvPr>
        </p:nvSpPr>
        <p:spPr/>
        <p:txBody>
          <a:bodyPr/>
          <a:lstStyle/>
          <a:p>
            <a:endParaRPr lang="es-UY" dirty="0"/>
          </a:p>
        </p:txBody>
      </p:sp>
      <p:sp>
        <p:nvSpPr>
          <p:cNvPr id="4" name="Rectángulo 3">
            <a:extLst>
              <a:ext uri="{FF2B5EF4-FFF2-40B4-BE49-F238E27FC236}">
                <a16:creationId xmlns:a16="http://schemas.microsoft.com/office/drawing/2014/main" id="{4D3A1425-F21F-5237-C956-65DB19B2E647}"/>
              </a:ext>
            </a:extLst>
          </p:cNvPr>
          <p:cNvSpPr/>
          <p:nvPr/>
        </p:nvSpPr>
        <p:spPr>
          <a:xfrm>
            <a:off x="4217429" y="1380936"/>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Comercialización</a:t>
            </a:r>
          </a:p>
        </p:txBody>
      </p:sp>
      <p:sp>
        <p:nvSpPr>
          <p:cNvPr id="5" name="Rectángulo 4">
            <a:extLst>
              <a:ext uri="{FF2B5EF4-FFF2-40B4-BE49-F238E27FC236}">
                <a16:creationId xmlns:a16="http://schemas.microsoft.com/office/drawing/2014/main" id="{5D8C0098-D16D-3FA6-F7CA-1B180917BE00}"/>
              </a:ext>
            </a:extLst>
          </p:cNvPr>
          <p:cNvSpPr/>
          <p:nvPr/>
        </p:nvSpPr>
        <p:spPr>
          <a:xfrm>
            <a:off x="4217429" y="2036998"/>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Tamaño</a:t>
            </a:r>
          </a:p>
        </p:txBody>
      </p:sp>
      <p:sp>
        <p:nvSpPr>
          <p:cNvPr id="6" name="Rectángulo 5">
            <a:extLst>
              <a:ext uri="{FF2B5EF4-FFF2-40B4-BE49-F238E27FC236}">
                <a16:creationId xmlns:a16="http://schemas.microsoft.com/office/drawing/2014/main" id="{C6C72698-437A-4D20-E7AE-C5D77A050319}"/>
              </a:ext>
            </a:extLst>
          </p:cNvPr>
          <p:cNvSpPr/>
          <p:nvPr/>
        </p:nvSpPr>
        <p:spPr>
          <a:xfrm>
            <a:off x="4217429" y="2693060"/>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Localización</a:t>
            </a:r>
          </a:p>
        </p:txBody>
      </p:sp>
      <p:sp>
        <p:nvSpPr>
          <p:cNvPr id="7" name="Rectángulo 6">
            <a:extLst>
              <a:ext uri="{FF2B5EF4-FFF2-40B4-BE49-F238E27FC236}">
                <a16:creationId xmlns:a16="http://schemas.microsoft.com/office/drawing/2014/main" id="{90E7F633-C4B2-66CA-AE6E-81490A030859}"/>
              </a:ext>
            </a:extLst>
          </p:cNvPr>
          <p:cNvSpPr/>
          <p:nvPr/>
        </p:nvSpPr>
        <p:spPr>
          <a:xfrm>
            <a:off x="4217429" y="3349122"/>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Ingeniería</a:t>
            </a:r>
          </a:p>
        </p:txBody>
      </p:sp>
      <p:sp>
        <p:nvSpPr>
          <p:cNvPr id="8" name="Rectángulo 7">
            <a:extLst>
              <a:ext uri="{FF2B5EF4-FFF2-40B4-BE49-F238E27FC236}">
                <a16:creationId xmlns:a16="http://schemas.microsoft.com/office/drawing/2014/main" id="{7E63122F-B89D-CF06-A15B-A5892E6556B5}"/>
              </a:ext>
            </a:extLst>
          </p:cNvPr>
          <p:cNvSpPr/>
          <p:nvPr/>
        </p:nvSpPr>
        <p:spPr>
          <a:xfrm>
            <a:off x="4217429" y="4005183"/>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Análisis económico-financiero</a:t>
            </a:r>
          </a:p>
        </p:txBody>
      </p:sp>
      <p:sp>
        <p:nvSpPr>
          <p:cNvPr id="10" name="Rectángulo 9">
            <a:extLst>
              <a:ext uri="{FF2B5EF4-FFF2-40B4-BE49-F238E27FC236}">
                <a16:creationId xmlns:a16="http://schemas.microsoft.com/office/drawing/2014/main" id="{4EA08C84-9B94-7CE3-2BC6-71492CEE6A01}"/>
              </a:ext>
            </a:extLst>
          </p:cNvPr>
          <p:cNvSpPr/>
          <p:nvPr/>
        </p:nvSpPr>
        <p:spPr>
          <a:xfrm>
            <a:off x="4217429" y="4661246"/>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Evaluación</a:t>
            </a:r>
          </a:p>
        </p:txBody>
      </p:sp>
      <p:sp>
        <p:nvSpPr>
          <p:cNvPr id="12" name="Flecha: hacia la izquierda 11">
            <a:extLst>
              <a:ext uri="{FF2B5EF4-FFF2-40B4-BE49-F238E27FC236}">
                <a16:creationId xmlns:a16="http://schemas.microsoft.com/office/drawing/2014/main" id="{50D5A7C8-44A0-CE68-2066-FCF722440E23}"/>
              </a:ext>
            </a:extLst>
          </p:cNvPr>
          <p:cNvSpPr/>
          <p:nvPr/>
        </p:nvSpPr>
        <p:spPr>
          <a:xfrm>
            <a:off x="7625590" y="4706723"/>
            <a:ext cx="652686" cy="44904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7" name="CuadroTexto 16">
            <a:extLst>
              <a:ext uri="{FF2B5EF4-FFF2-40B4-BE49-F238E27FC236}">
                <a16:creationId xmlns:a16="http://schemas.microsoft.com/office/drawing/2014/main" id="{B3BB2095-3805-46F5-A598-59352427FE10}"/>
              </a:ext>
            </a:extLst>
          </p:cNvPr>
          <p:cNvSpPr txBox="1"/>
          <p:nvPr/>
        </p:nvSpPr>
        <p:spPr>
          <a:xfrm>
            <a:off x="8601354" y="4746579"/>
            <a:ext cx="2160000" cy="369332"/>
          </a:xfrm>
          <a:prstGeom prst="rect">
            <a:avLst/>
          </a:prstGeom>
          <a:noFill/>
        </p:spPr>
        <p:txBody>
          <a:bodyPr wrap="square" rtlCol="0">
            <a:spAutoFit/>
          </a:bodyPr>
          <a:lstStyle/>
          <a:p>
            <a:r>
              <a:rPr lang="es-UY" dirty="0"/>
              <a:t>Beneficios fiscales</a:t>
            </a:r>
          </a:p>
        </p:txBody>
      </p:sp>
    </p:spTree>
    <p:extLst>
      <p:ext uri="{BB962C8B-B14F-4D97-AF65-F5344CB8AC3E}">
        <p14:creationId xmlns:p14="http://schemas.microsoft.com/office/powerpoint/2010/main" val="203678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559309-B493-1785-C9EA-200FAAEB4574}"/>
              </a:ext>
            </a:extLst>
          </p:cNvPr>
          <p:cNvSpPr>
            <a:spLocks noGrp="1"/>
          </p:cNvSpPr>
          <p:nvPr>
            <p:ph type="title"/>
          </p:nvPr>
        </p:nvSpPr>
        <p:spPr/>
        <p:txBody>
          <a:bodyPr/>
          <a:lstStyle/>
          <a:p>
            <a:r>
              <a:rPr lang="es-UY" dirty="0"/>
              <a:t>Ley de Inversiones y Beneficios Fiscales</a:t>
            </a:r>
          </a:p>
        </p:txBody>
      </p:sp>
      <p:sp>
        <p:nvSpPr>
          <p:cNvPr id="3" name="Marcador de contenido 2">
            <a:extLst>
              <a:ext uri="{FF2B5EF4-FFF2-40B4-BE49-F238E27FC236}">
                <a16:creationId xmlns:a16="http://schemas.microsoft.com/office/drawing/2014/main" id="{C7837B16-2CE4-DD51-F5B9-88F49C5DC8E5}"/>
              </a:ext>
            </a:extLst>
          </p:cNvPr>
          <p:cNvSpPr>
            <a:spLocks noGrp="1"/>
          </p:cNvSpPr>
          <p:nvPr>
            <p:ph idx="1"/>
          </p:nvPr>
        </p:nvSpPr>
        <p:spPr/>
        <p:txBody>
          <a:bodyPr/>
          <a:lstStyle/>
          <a:p>
            <a:r>
              <a:rPr lang="es-UY" dirty="0"/>
              <a:t>Resumen de los principales conceptos de la Ley de Inversiones relacionados con proyectos industriales.</a:t>
            </a:r>
          </a:p>
          <a:p>
            <a:r>
              <a:rPr lang="es-UY" dirty="0"/>
              <a:t>Ejemplos</a:t>
            </a:r>
          </a:p>
        </p:txBody>
      </p:sp>
      <p:sp>
        <p:nvSpPr>
          <p:cNvPr id="4" name="Marcador de texto 3">
            <a:extLst>
              <a:ext uri="{FF2B5EF4-FFF2-40B4-BE49-F238E27FC236}">
                <a16:creationId xmlns:a16="http://schemas.microsoft.com/office/drawing/2014/main" id="{0F004931-11B9-EF94-422C-553FAE627947}"/>
              </a:ext>
            </a:extLst>
          </p:cNvPr>
          <p:cNvSpPr>
            <a:spLocks noGrp="1"/>
          </p:cNvSpPr>
          <p:nvPr>
            <p:ph type="body" sz="half" idx="2"/>
          </p:nvPr>
        </p:nvSpPr>
        <p:spPr/>
        <p:txBody>
          <a:bodyPr/>
          <a:lstStyle/>
          <a:p>
            <a:r>
              <a:rPr lang="es-UY" dirty="0"/>
              <a:t>Documento disponible en EVA</a:t>
            </a:r>
          </a:p>
        </p:txBody>
      </p:sp>
    </p:spTree>
    <p:extLst>
      <p:ext uri="{BB962C8B-B14F-4D97-AF65-F5344CB8AC3E}">
        <p14:creationId xmlns:p14="http://schemas.microsoft.com/office/powerpoint/2010/main" val="3519314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81C3B3-6F7F-A402-4216-790583B166B5}"/>
              </a:ext>
            </a:extLst>
          </p:cNvPr>
          <p:cNvSpPr>
            <a:spLocks noGrp="1"/>
          </p:cNvSpPr>
          <p:nvPr>
            <p:ph type="title"/>
          </p:nvPr>
        </p:nvSpPr>
        <p:spPr/>
        <p:txBody>
          <a:bodyPr/>
          <a:lstStyle/>
          <a:p>
            <a:r>
              <a:rPr lang="es-UY" dirty="0"/>
              <a:t>Actividad en grupos</a:t>
            </a:r>
          </a:p>
        </p:txBody>
      </p:sp>
      <p:sp>
        <p:nvSpPr>
          <p:cNvPr id="3" name="Marcador de contenido 2">
            <a:extLst>
              <a:ext uri="{FF2B5EF4-FFF2-40B4-BE49-F238E27FC236}">
                <a16:creationId xmlns:a16="http://schemas.microsoft.com/office/drawing/2014/main" id="{36BA7EA7-01E7-55BF-2EFB-349A1BF0CEC8}"/>
              </a:ext>
            </a:extLst>
          </p:cNvPr>
          <p:cNvSpPr>
            <a:spLocks noGrp="1"/>
          </p:cNvSpPr>
          <p:nvPr>
            <p:ph idx="1"/>
          </p:nvPr>
        </p:nvSpPr>
        <p:spPr/>
        <p:txBody>
          <a:bodyPr anchor="t"/>
          <a:lstStyle/>
          <a:p>
            <a:pPr marL="0" indent="0" algn="ctr">
              <a:buNone/>
            </a:pPr>
            <a:endParaRPr lang="es-UY" b="1" dirty="0"/>
          </a:p>
          <a:p>
            <a:pPr marL="0" indent="0" algn="ctr">
              <a:buNone/>
            </a:pPr>
            <a:r>
              <a:rPr lang="es-UY" b="1" dirty="0"/>
              <a:t>INDICADORES</a:t>
            </a:r>
          </a:p>
          <a:p>
            <a:r>
              <a:rPr lang="es-UY" dirty="0"/>
              <a:t>Generación de empleo</a:t>
            </a:r>
          </a:p>
          <a:p>
            <a:r>
              <a:rPr lang="es-UY" dirty="0"/>
              <a:t>Aumento de exportaciones</a:t>
            </a:r>
          </a:p>
          <a:p>
            <a:r>
              <a:rPr lang="es-UY" dirty="0"/>
              <a:t>Descentralización</a:t>
            </a:r>
          </a:p>
          <a:p>
            <a:r>
              <a:rPr lang="es-UY" dirty="0"/>
              <a:t>Tecnologías limpias</a:t>
            </a:r>
          </a:p>
          <a:p>
            <a:r>
              <a:rPr lang="es-UY" dirty="0"/>
              <a:t>Investigación, desarrollo e innovación</a:t>
            </a:r>
          </a:p>
          <a:p>
            <a:r>
              <a:rPr lang="es-UY" dirty="0"/>
              <a:t>Indicadores sectoriales:</a:t>
            </a:r>
          </a:p>
          <a:p>
            <a:pPr marL="0" indent="0">
              <a:buNone/>
            </a:pPr>
            <a:r>
              <a:rPr lang="es-UY" dirty="0"/>
              <a:t>	Nivel tecnológico del producto elaborado</a:t>
            </a:r>
          </a:p>
          <a:p>
            <a:pPr marL="0" indent="0">
              <a:buNone/>
            </a:pPr>
            <a:r>
              <a:rPr lang="es-UY" dirty="0"/>
              <a:t>	Mejora de la empleabilidad del personal</a:t>
            </a:r>
          </a:p>
          <a:p>
            <a:pPr marL="0" indent="0">
              <a:buNone/>
            </a:pPr>
            <a:r>
              <a:rPr lang="es-UY" dirty="0"/>
              <a:t>	Prácticas formativas</a:t>
            </a:r>
          </a:p>
          <a:p>
            <a:pPr marL="0" indent="0" algn="ctr">
              <a:buNone/>
            </a:pPr>
            <a:endParaRPr lang="es-UY" dirty="0"/>
          </a:p>
          <a:p>
            <a:pPr marL="0" indent="0">
              <a:buNone/>
            </a:pPr>
            <a:endParaRPr lang="es-UY" dirty="0"/>
          </a:p>
        </p:txBody>
      </p:sp>
      <p:sp>
        <p:nvSpPr>
          <p:cNvPr id="4" name="Marcador de texto 3">
            <a:extLst>
              <a:ext uri="{FF2B5EF4-FFF2-40B4-BE49-F238E27FC236}">
                <a16:creationId xmlns:a16="http://schemas.microsoft.com/office/drawing/2014/main" id="{0294105D-6E12-CE37-0B7A-02E622D22CE3}"/>
              </a:ext>
            </a:extLst>
          </p:cNvPr>
          <p:cNvSpPr>
            <a:spLocks noGrp="1"/>
          </p:cNvSpPr>
          <p:nvPr>
            <p:ph type="body" sz="half" idx="2"/>
          </p:nvPr>
        </p:nvSpPr>
        <p:spPr/>
        <p:txBody>
          <a:bodyPr/>
          <a:lstStyle/>
          <a:p>
            <a:endParaRPr lang="es-UY"/>
          </a:p>
        </p:txBody>
      </p:sp>
    </p:spTree>
    <p:extLst>
      <p:ext uri="{BB962C8B-B14F-4D97-AF65-F5344CB8AC3E}">
        <p14:creationId xmlns:p14="http://schemas.microsoft.com/office/powerpoint/2010/main" val="3994774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81C3B3-6F7F-A402-4216-790583B166B5}"/>
              </a:ext>
            </a:extLst>
          </p:cNvPr>
          <p:cNvSpPr>
            <a:spLocks noGrp="1"/>
          </p:cNvSpPr>
          <p:nvPr>
            <p:ph type="title"/>
          </p:nvPr>
        </p:nvSpPr>
        <p:spPr/>
        <p:txBody>
          <a:bodyPr/>
          <a:lstStyle/>
          <a:p>
            <a:r>
              <a:rPr lang="es-UY" dirty="0"/>
              <a:t>Actividad en grupos</a:t>
            </a:r>
          </a:p>
        </p:txBody>
      </p:sp>
      <p:sp>
        <p:nvSpPr>
          <p:cNvPr id="3" name="Marcador de contenido 2">
            <a:extLst>
              <a:ext uri="{FF2B5EF4-FFF2-40B4-BE49-F238E27FC236}">
                <a16:creationId xmlns:a16="http://schemas.microsoft.com/office/drawing/2014/main" id="{36BA7EA7-01E7-55BF-2EFB-349A1BF0CEC8}"/>
              </a:ext>
            </a:extLst>
          </p:cNvPr>
          <p:cNvSpPr>
            <a:spLocks noGrp="1"/>
          </p:cNvSpPr>
          <p:nvPr>
            <p:ph idx="1"/>
          </p:nvPr>
        </p:nvSpPr>
        <p:spPr/>
        <p:txBody>
          <a:bodyPr anchor="t"/>
          <a:lstStyle/>
          <a:p>
            <a:pPr marL="0" indent="0" algn="ctr">
              <a:buNone/>
            </a:pPr>
            <a:endParaRPr lang="es-UY" b="1" dirty="0"/>
          </a:p>
          <a:p>
            <a:pPr marL="0" indent="0" algn="ctr">
              <a:buNone/>
            </a:pPr>
            <a:endParaRPr lang="es-UY" b="1" dirty="0"/>
          </a:p>
          <a:p>
            <a:pPr marL="0" indent="0" algn="ctr">
              <a:buNone/>
            </a:pPr>
            <a:endParaRPr lang="es-UY" dirty="0"/>
          </a:p>
          <a:p>
            <a:pPr marL="0" indent="0">
              <a:buNone/>
            </a:pPr>
            <a:endParaRPr lang="es-UY" dirty="0"/>
          </a:p>
        </p:txBody>
      </p:sp>
      <p:sp>
        <p:nvSpPr>
          <p:cNvPr id="4" name="Marcador de texto 3">
            <a:extLst>
              <a:ext uri="{FF2B5EF4-FFF2-40B4-BE49-F238E27FC236}">
                <a16:creationId xmlns:a16="http://schemas.microsoft.com/office/drawing/2014/main" id="{0294105D-6E12-CE37-0B7A-02E622D22CE3}"/>
              </a:ext>
            </a:extLst>
          </p:cNvPr>
          <p:cNvSpPr>
            <a:spLocks noGrp="1"/>
          </p:cNvSpPr>
          <p:nvPr>
            <p:ph type="body" sz="half" idx="2"/>
          </p:nvPr>
        </p:nvSpPr>
        <p:spPr/>
        <p:txBody>
          <a:bodyPr/>
          <a:lstStyle/>
          <a:p>
            <a:endParaRPr lang="es-UY"/>
          </a:p>
        </p:txBody>
      </p:sp>
      <p:sp>
        <p:nvSpPr>
          <p:cNvPr id="6" name="Rectángulo 5">
            <a:extLst>
              <a:ext uri="{FF2B5EF4-FFF2-40B4-BE49-F238E27FC236}">
                <a16:creationId xmlns:a16="http://schemas.microsoft.com/office/drawing/2014/main" id="{CAC263BB-01D4-5C91-D9A9-F4C4BD83854F}"/>
              </a:ext>
            </a:extLst>
          </p:cNvPr>
          <p:cNvSpPr/>
          <p:nvPr/>
        </p:nvSpPr>
        <p:spPr>
          <a:xfrm>
            <a:off x="3609174" y="1491163"/>
            <a:ext cx="7832676" cy="340886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s-UY" i="1" dirty="0">
                <a:solidFill>
                  <a:schemeClr val="tx1"/>
                </a:solidFill>
              </a:rPr>
              <a:t>Una consultora de ingeniería realizó un anteproyecto para la instalación de una planta de elaboración de harina de bagazo para abastecer al mercado local.  La planta estaría ubicada en el departamento de Montevideo y ocuparía unas 40 personas.  </a:t>
            </a:r>
          </a:p>
          <a:p>
            <a:endParaRPr lang="es-UY" i="1" dirty="0">
              <a:solidFill>
                <a:schemeClr val="tx1"/>
              </a:solidFill>
            </a:endParaRPr>
          </a:p>
          <a:p>
            <a:r>
              <a:rPr lang="es-UY" i="1" dirty="0">
                <a:solidFill>
                  <a:schemeClr val="tx1"/>
                </a:solidFill>
              </a:rPr>
              <a:t>Evaluar si es posible conseguir algún beneficio fiscal  producto de la aplicación de la Ley de Inversiones y en caso afirmativo cuantificarlo. </a:t>
            </a:r>
          </a:p>
          <a:p>
            <a:pPr algn="just"/>
            <a:endParaRPr lang="es-UY" i="1" baseline="0" dirty="0">
              <a:solidFill>
                <a:schemeClr val="tx1"/>
              </a:solidFill>
            </a:endParaRPr>
          </a:p>
        </p:txBody>
      </p:sp>
    </p:spTree>
    <p:extLst>
      <p:ext uri="{BB962C8B-B14F-4D97-AF65-F5344CB8AC3E}">
        <p14:creationId xmlns:p14="http://schemas.microsoft.com/office/powerpoint/2010/main" val="2041004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7B91656-9A55-AD59-C9C4-0D0D39DD7BC6}"/>
              </a:ext>
            </a:extLst>
          </p:cNvPr>
          <p:cNvPicPr>
            <a:picLocks noChangeAspect="1"/>
          </p:cNvPicPr>
          <p:nvPr/>
        </p:nvPicPr>
        <p:blipFill>
          <a:blip r:embed="rId2"/>
          <a:stretch>
            <a:fillRect/>
          </a:stretch>
        </p:blipFill>
        <p:spPr>
          <a:xfrm>
            <a:off x="300000" y="1113331"/>
            <a:ext cx="11592000" cy="4439638"/>
          </a:xfrm>
          <a:prstGeom prst="rect">
            <a:avLst/>
          </a:prstGeom>
        </p:spPr>
      </p:pic>
    </p:spTree>
    <p:extLst>
      <p:ext uri="{BB962C8B-B14F-4D97-AF65-F5344CB8AC3E}">
        <p14:creationId xmlns:p14="http://schemas.microsoft.com/office/powerpoint/2010/main" val="2000739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6E5F21-61CE-BA0B-8757-18F50A514D9C}"/>
              </a:ext>
            </a:extLst>
          </p:cNvPr>
          <p:cNvSpPr>
            <a:spLocks noGrp="1"/>
          </p:cNvSpPr>
          <p:nvPr>
            <p:ph type="title"/>
          </p:nvPr>
        </p:nvSpPr>
        <p:spPr/>
        <p:txBody>
          <a:bodyPr/>
          <a:lstStyle/>
          <a:p>
            <a:r>
              <a:rPr lang="es-UY" dirty="0"/>
              <a:t>Material disponible en EVA</a:t>
            </a:r>
          </a:p>
        </p:txBody>
      </p:sp>
      <p:sp>
        <p:nvSpPr>
          <p:cNvPr id="4" name="Marcador de texto 3">
            <a:extLst>
              <a:ext uri="{FF2B5EF4-FFF2-40B4-BE49-F238E27FC236}">
                <a16:creationId xmlns:a16="http://schemas.microsoft.com/office/drawing/2014/main" id="{A307BB3F-D9CF-9111-119D-28BD92148B5F}"/>
              </a:ext>
            </a:extLst>
          </p:cNvPr>
          <p:cNvSpPr>
            <a:spLocks noGrp="1"/>
          </p:cNvSpPr>
          <p:nvPr>
            <p:ph type="body" sz="half" idx="2"/>
          </p:nvPr>
        </p:nvSpPr>
        <p:spPr/>
        <p:txBody>
          <a:bodyPr/>
          <a:lstStyle/>
          <a:p>
            <a:endParaRPr lang="es-UY" dirty="0"/>
          </a:p>
        </p:txBody>
      </p:sp>
      <p:pic>
        <p:nvPicPr>
          <p:cNvPr id="6" name="Imagen 5">
            <a:extLst>
              <a:ext uri="{FF2B5EF4-FFF2-40B4-BE49-F238E27FC236}">
                <a16:creationId xmlns:a16="http://schemas.microsoft.com/office/drawing/2014/main" id="{90A11B49-7CE2-BB2A-7362-69511052FC4E}"/>
              </a:ext>
            </a:extLst>
          </p:cNvPr>
          <p:cNvPicPr>
            <a:picLocks noChangeAspect="1"/>
          </p:cNvPicPr>
          <p:nvPr/>
        </p:nvPicPr>
        <p:blipFill>
          <a:blip r:embed="rId2"/>
          <a:stretch>
            <a:fillRect/>
          </a:stretch>
        </p:blipFill>
        <p:spPr>
          <a:xfrm>
            <a:off x="3738099" y="987913"/>
            <a:ext cx="7120401" cy="4567982"/>
          </a:xfrm>
          <a:prstGeom prst="rect">
            <a:avLst/>
          </a:prstGeom>
        </p:spPr>
      </p:pic>
      <p:sp>
        <p:nvSpPr>
          <p:cNvPr id="7" name="Rectángulo 6">
            <a:extLst>
              <a:ext uri="{FF2B5EF4-FFF2-40B4-BE49-F238E27FC236}">
                <a16:creationId xmlns:a16="http://schemas.microsoft.com/office/drawing/2014/main" id="{C37FAC5F-5257-3D22-978E-44B2CB618D96}"/>
              </a:ext>
            </a:extLst>
          </p:cNvPr>
          <p:cNvSpPr/>
          <p:nvPr/>
        </p:nvSpPr>
        <p:spPr>
          <a:xfrm>
            <a:off x="4819650" y="5238362"/>
            <a:ext cx="3543300" cy="336195"/>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8" name="Rectángulo 7">
            <a:extLst>
              <a:ext uri="{FF2B5EF4-FFF2-40B4-BE49-F238E27FC236}">
                <a16:creationId xmlns:a16="http://schemas.microsoft.com/office/drawing/2014/main" id="{0E5F1067-4CFB-73FF-E3D1-E24FF8FD3FFB}"/>
              </a:ext>
            </a:extLst>
          </p:cNvPr>
          <p:cNvSpPr/>
          <p:nvPr/>
        </p:nvSpPr>
        <p:spPr>
          <a:xfrm>
            <a:off x="4822754" y="3226057"/>
            <a:ext cx="5760000" cy="336195"/>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Tree>
    <p:extLst>
      <p:ext uri="{BB962C8B-B14F-4D97-AF65-F5344CB8AC3E}">
        <p14:creationId xmlns:p14="http://schemas.microsoft.com/office/powerpoint/2010/main" val="91323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2536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3CE50-C1BD-3CCA-4E8C-42F22FF8D28F}"/>
              </a:ext>
            </a:extLst>
          </p:cNvPr>
          <p:cNvSpPr>
            <a:spLocks noGrp="1"/>
          </p:cNvSpPr>
          <p:nvPr>
            <p:ph type="title"/>
          </p:nvPr>
        </p:nvSpPr>
        <p:spPr/>
        <p:txBody>
          <a:bodyPr/>
          <a:lstStyle/>
          <a:p>
            <a:r>
              <a:rPr lang="es-UY" dirty="0"/>
              <a:t>AGENDA</a:t>
            </a:r>
          </a:p>
        </p:txBody>
      </p:sp>
      <p:sp>
        <p:nvSpPr>
          <p:cNvPr id="3" name="Marcador de contenido 2">
            <a:extLst>
              <a:ext uri="{FF2B5EF4-FFF2-40B4-BE49-F238E27FC236}">
                <a16:creationId xmlns:a16="http://schemas.microsoft.com/office/drawing/2014/main" id="{927DF20A-E08C-F8B7-DF34-3478A8B0E680}"/>
              </a:ext>
            </a:extLst>
          </p:cNvPr>
          <p:cNvSpPr>
            <a:spLocks noGrp="1"/>
          </p:cNvSpPr>
          <p:nvPr>
            <p:ph idx="1"/>
          </p:nvPr>
        </p:nvSpPr>
        <p:spPr/>
        <p:txBody>
          <a:bodyPr>
            <a:normAutofit lnSpcReduction="10000"/>
          </a:bodyPr>
          <a:lstStyle/>
          <a:p>
            <a:pPr marL="0" indent="0">
              <a:buNone/>
            </a:pPr>
            <a:endParaRPr lang="es-UY" dirty="0"/>
          </a:p>
          <a:p>
            <a:r>
              <a:rPr lang="es-UY" dirty="0"/>
              <a:t>Costo de equipos</a:t>
            </a:r>
          </a:p>
          <a:p>
            <a:pPr lvl="1"/>
            <a:r>
              <a:rPr lang="es-UY" dirty="0"/>
              <a:t>Estimación del costo</a:t>
            </a:r>
          </a:p>
          <a:p>
            <a:pPr lvl="1"/>
            <a:r>
              <a:rPr lang="es-UY" dirty="0"/>
              <a:t>Base de datos de equipos (EVA)</a:t>
            </a:r>
          </a:p>
          <a:p>
            <a:pPr lvl="1"/>
            <a:r>
              <a:rPr lang="es-UY" dirty="0"/>
              <a:t>Costos de transporte y nacionalización (EVA)</a:t>
            </a:r>
          </a:p>
          <a:p>
            <a:pPr lvl="1"/>
            <a:r>
              <a:rPr lang="es-UY" dirty="0"/>
              <a:t>Compra de equipos en un proyecto aprobado</a:t>
            </a:r>
          </a:p>
          <a:p>
            <a:endParaRPr lang="es-UY" dirty="0"/>
          </a:p>
          <a:p>
            <a:r>
              <a:rPr lang="es-UY" dirty="0"/>
              <a:t>Costo de obras y servicios</a:t>
            </a:r>
          </a:p>
          <a:p>
            <a:pPr lvl="1"/>
            <a:r>
              <a:rPr lang="es-UY" dirty="0"/>
              <a:t>Estimación del costo</a:t>
            </a:r>
          </a:p>
          <a:p>
            <a:pPr lvl="1"/>
            <a:r>
              <a:rPr lang="es-UY" dirty="0"/>
              <a:t>Contratación de obras y servicios en un proyecto aprobado</a:t>
            </a:r>
          </a:p>
          <a:p>
            <a:endParaRPr lang="es-UY" dirty="0"/>
          </a:p>
          <a:p>
            <a:r>
              <a:rPr lang="es-UY" dirty="0"/>
              <a:t>Evaluación </a:t>
            </a:r>
          </a:p>
          <a:p>
            <a:pPr lvl="1"/>
            <a:r>
              <a:rPr lang="es-UY" dirty="0"/>
              <a:t>Ley de Inversiones y beneficios fiscales (EVA)</a:t>
            </a:r>
          </a:p>
          <a:p>
            <a:pPr lvl="1"/>
            <a:endParaRPr lang="es-UY" dirty="0"/>
          </a:p>
          <a:p>
            <a:r>
              <a:rPr lang="es-UY" dirty="0"/>
              <a:t>TRABAJO en GRUPO</a:t>
            </a:r>
          </a:p>
          <a:p>
            <a:endParaRPr lang="es-UY" dirty="0"/>
          </a:p>
          <a:p>
            <a:endParaRPr lang="es-UY" dirty="0"/>
          </a:p>
        </p:txBody>
      </p:sp>
      <p:sp>
        <p:nvSpPr>
          <p:cNvPr id="4" name="Marcador de texto 3">
            <a:extLst>
              <a:ext uri="{FF2B5EF4-FFF2-40B4-BE49-F238E27FC236}">
                <a16:creationId xmlns:a16="http://schemas.microsoft.com/office/drawing/2014/main" id="{FE0B1145-A1A9-6213-1A6D-7864B0AB60DC}"/>
              </a:ext>
            </a:extLst>
          </p:cNvPr>
          <p:cNvSpPr>
            <a:spLocks noGrp="1"/>
          </p:cNvSpPr>
          <p:nvPr>
            <p:ph type="body" sz="half" idx="2"/>
          </p:nvPr>
        </p:nvSpPr>
        <p:spPr/>
        <p:txBody>
          <a:bodyPr/>
          <a:lstStyle/>
          <a:p>
            <a:endParaRPr lang="es-UY"/>
          </a:p>
        </p:txBody>
      </p:sp>
    </p:spTree>
    <p:extLst>
      <p:ext uri="{BB962C8B-B14F-4D97-AF65-F5344CB8AC3E}">
        <p14:creationId xmlns:p14="http://schemas.microsoft.com/office/powerpoint/2010/main" val="4094504987"/>
      </p:ext>
    </p:extLst>
  </p:cSld>
  <p:clrMapOvr>
    <a:masterClrMapping/>
  </p:clrMapOvr>
  <mc:AlternateContent xmlns:mc="http://schemas.openxmlformats.org/markup-compatibility/2006" xmlns:p14="http://schemas.microsoft.com/office/powerpoint/2010/main">
    <mc:Choice Requires="p14">
      <p:transition spd="slow" p14:dur="2000" advTm="46622"/>
    </mc:Choice>
    <mc:Fallback xmlns="">
      <p:transition spd="slow" advTm="4662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E404C9-9FDC-B178-496B-EF12A31E8C09}"/>
              </a:ext>
            </a:extLst>
          </p:cNvPr>
          <p:cNvSpPr>
            <a:spLocks noGrp="1"/>
          </p:cNvSpPr>
          <p:nvPr>
            <p:ph type="title"/>
          </p:nvPr>
        </p:nvSpPr>
        <p:spPr/>
        <p:txBody>
          <a:bodyPr/>
          <a:lstStyle/>
          <a:p>
            <a:r>
              <a:rPr lang="es-UY" dirty="0"/>
              <a:t>Proyecto Industrial</a:t>
            </a:r>
          </a:p>
        </p:txBody>
      </p:sp>
      <p:sp>
        <p:nvSpPr>
          <p:cNvPr id="3" name="Marcador de contenido 2">
            <a:extLst>
              <a:ext uri="{FF2B5EF4-FFF2-40B4-BE49-F238E27FC236}">
                <a16:creationId xmlns:a16="http://schemas.microsoft.com/office/drawing/2014/main" id="{7E93A1DB-9BA5-9C47-1BBF-BEC535EBBE39}"/>
              </a:ext>
            </a:extLst>
          </p:cNvPr>
          <p:cNvSpPr>
            <a:spLocks noGrp="1"/>
          </p:cNvSpPr>
          <p:nvPr>
            <p:ph idx="1"/>
          </p:nvPr>
        </p:nvSpPr>
        <p:spPr/>
        <p:txBody>
          <a:bodyPr/>
          <a:lstStyle/>
          <a:p>
            <a:endParaRPr lang="es-UY" dirty="0"/>
          </a:p>
        </p:txBody>
      </p:sp>
      <p:sp>
        <p:nvSpPr>
          <p:cNvPr id="4" name="Rectángulo 3">
            <a:extLst>
              <a:ext uri="{FF2B5EF4-FFF2-40B4-BE49-F238E27FC236}">
                <a16:creationId xmlns:a16="http://schemas.microsoft.com/office/drawing/2014/main" id="{4D3A1425-F21F-5237-C956-65DB19B2E647}"/>
              </a:ext>
            </a:extLst>
          </p:cNvPr>
          <p:cNvSpPr/>
          <p:nvPr/>
        </p:nvSpPr>
        <p:spPr>
          <a:xfrm>
            <a:off x="4217429" y="2099393"/>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Comercialización</a:t>
            </a:r>
          </a:p>
        </p:txBody>
      </p:sp>
      <p:sp>
        <p:nvSpPr>
          <p:cNvPr id="5" name="Rectángulo 4">
            <a:extLst>
              <a:ext uri="{FF2B5EF4-FFF2-40B4-BE49-F238E27FC236}">
                <a16:creationId xmlns:a16="http://schemas.microsoft.com/office/drawing/2014/main" id="{5D8C0098-D16D-3FA6-F7CA-1B180917BE00}"/>
              </a:ext>
            </a:extLst>
          </p:cNvPr>
          <p:cNvSpPr/>
          <p:nvPr/>
        </p:nvSpPr>
        <p:spPr>
          <a:xfrm>
            <a:off x="4217429" y="2755455"/>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Tamaño</a:t>
            </a:r>
          </a:p>
        </p:txBody>
      </p:sp>
      <p:sp>
        <p:nvSpPr>
          <p:cNvPr id="6" name="Rectángulo 5">
            <a:extLst>
              <a:ext uri="{FF2B5EF4-FFF2-40B4-BE49-F238E27FC236}">
                <a16:creationId xmlns:a16="http://schemas.microsoft.com/office/drawing/2014/main" id="{C6C72698-437A-4D20-E7AE-C5D77A050319}"/>
              </a:ext>
            </a:extLst>
          </p:cNvPr>
          <p:cNvSpPr/>
          <p:nvPr/>
        </p:nvSpPr>
        <p:spPr>
          <a:xfrm>
            <a:off x="4217429" y="3411517"/>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Localización</a:t>
            </a:r>
          </a:p>
        </p:txBody>
      </p:sp>
      <p:sp>
        <p:nvSpPr>
          <p:cNvPr id="7" name="Rectángulo 6">
            <a:extLst>
              <a:ext uri="{FF2B5EF4-FFF2-40B4-BE49-F238E27FC236}">
                <a16:creationId xmlns:a16="http://schemas.microsoft.com/office/drawing/2014/main" id="{90E7F633-C4B2-66CA-AE6E-81490A030859}"/>
              </a:ext>
            </a:extLst>
          </p:cNvPr>
          <p:cNvSpPr/>
          <p:nvPr/>
        </p:nvSpPr>
        <p:spPr>
          <a:xfrm>
            <a:off x="4217429" y="4067579"/>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Ingeniería</a:t>
            </a:r>
          </a:p>
        </p:txBody>
      </p:sp>
      <p:sp>
        <p:nvSpPr>
          <p:cNvPr id="8" name="Rectángulo 7">
            <a:extLst>
              <a:ext uri="{FF2B5EF4-FFF2-40B4-BE49-F238E27FC236}">
                <a16:creationId xmlns:a16="http://schemas.microsoft.com/office/drawing/2014/main" id="{7E63122F-B89D-CF06-A15B-A5892E6556B5}"/>
              </a:ext>
            </a:extLst>
          </p:cNvPr>
          <p:cNvSpPr/>
          <p:nvPr/>
        </p:nvSpPr>
        <p:spPr>
          <a:xfrm>
            <a:off x="4217429" y="4723640"/>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Análisis económico-financiero</a:t>
            </a:r>
          </a:p>
        </p:txBody>
      </p:sp>
      <p:sp>
        <p:nvSpPr>
          <p:cNvPr id="10" name="Rectángulo 9">
            <a:extLst>
              <a:ext uri="{FF2B5EF4-FFF2-40B4-BE49-F238E27FC236}">
                <a16:creationId xmlns:a16="http://schemas.microsoft.com/office/drawing/2014/main" id="{4EA08C84-9B94-7CE3-2BC6-71492CEE6A01}"/>
              </a:ext>
            </a:extLst>
          </p:cNvPr>
          <p:cNvSpPr/>
          <p:nvPr/>
        </p:nvSpPr>
        <p:spPr>
          <a:xfrm>
            <a:off x="4217429" y="5379703"/>
            <a:ext cx="3060000" cy="540000"/>
          </a:xfrm>
          <a:prstGeom prst="rect">
            <a:avLst/>
          </a:prstGeom>
          <a:solidFill>
            <a:schemeClr val="accent5">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Evaluación</a:t>
            </a:r>
          </a:p>
        </p:txBody>
      </p:sp>
      <p:sp>
        <p:nvSpPr>
          <p:cNvPr id="11" name="Flecha: hacia la izquierda 10">
            <a:extLst>
              <a:ext uri="{FF2B5EF4-FFF2-40B4-BE49-F238E27FC236}">
                <a16:creationId xmlns:a16="http://schemas.microsoft.com/office/drawing/2014/main" id="{4A460916-9A48-FD73-0157-4610A725002A}"/>
              </a:ext>
            </a:extLst>
          </p:cNvPr>
          <p:cNvSpPr/>
          <p:nvPr/>
        </p:nvSpPr>
        <p:spPr>
          <a:xfrm>
            <a:off x="7625590" y="4769118"/>
            <a:ext cx="652686" cy="44904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4" name="CuadroTexto 13">
            <a:extLst>
              <a:ext uri="{FF2B5EF4-FFF2-40B4-BE49-F238E27FC236}">
                <a16:creationId xmlns:a16="http://schemas.microsoft.com/office/drawing/2014/main" id="{1418A427-DB48-70AC-14B5-2011BB379748}"/>
              </a:ext>
            </a:extLst>
          </p:cNvPr>
          <p:cNvSpPr txBox="1"/>
          <p:nvPr/>
        </p:nvSpPr>
        <p:spPr>
          <a:xfrm>
            <a:off x="8601354" y="4808974"/>
            <a:ext cx="2160000" cy="369332"/>
          </a:xfrm>
          <a:prstGeom prst="rect">
            <a:avLst/>
          </a:prstGeom>
          <a:noFill/>
        </p:spPr>
        <p:txBody>
          <a:bodyPr wrap="square" rtlCol="0">
            <a:spAutoFit/>
          </a:bodyPr>
          <a:lstStyle/>
          <a:p>
            <a:r>
              <a:rPr lang="es-UY" dirty="0"/>
              <a:t>Inversiones</a:t>
            </a:r>
          </a:p>
        </p:txBody>
      </p:sp>
      <p:sp>
        <p:nvSpPr>
          <p:cNvPr id="9" name="Rectángulo 8">
            <a:extLst>
              <a:ext uri="{FF2B5EF4-FFF2-40B4-BE49-F238E27FC236}">
                <a16:creationId xmlns:a16="http://schemas.microsoft.com/office/drawing/2014/main" id="{65A591D7-8BEF-9735-F47F-F28F5665AD98}"/>
              </a:ext>
            </a:extLst>
          </p:cNvPr>
          <p:cNvSpPr/>
          <p:nvPr/>
        </p:nvSpPr>
        <p:spPr>
          <a:xfrm>
            <a:off x="4217429" y="1622735"/>
            <a:ext cx="3060000" cy="432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b="1" dirty="0">
                <a:solidFill>
                  <a:schemeClr val="tx1"/>
                </a:solidFill>
              </a:rPr>
              <a:t>CAPITULOS</a:t>
            </a:r>
          </a:p>
        </p:txBody>
      </p:sp>
      <p:sp>
        <p:nvSpPr>
          <p:cNvPr id="15" name="Rectángulo 14">
            <a:extLst>
              <a:ext uri="{FF2B5EF4-FFF2-40B4-BE49-F238E27FC236}">
                <a16:creationId xmlns:a16="http://schemas.microsoft.com/office/drawing/2014/main" id="{14EA1222-514E-4C82-8313-F49F452B12DE}"/>
              </a:ext>
            </a:extLst>
          </p:cNvPr>
          <p:cNvSpPr/>
          <p:nvPr/>
        </p:nvSpPr>
        <p:spPr>
          <a:xfrm>
            <a:off x="4217429" y="938297"/>
            <a:ext cx="6840000" cy="540000"/>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Estudio de factibilidad técnica, económica y ambiental</a:t>
            </a:r>
          </a:p>
        </p:txBody>
      </p:sp>
      <p:sp>
        <p:nvSpPr>
          <p:cNvPr id="16" name="Flecha: hacia la izquierda 15">
            <a:extLst>
              <a:ext uri="{FF2B5EF4-FFF2-40B4-BE49-F238E27FC236}">
                <a16:creationId xmlns:a16="http://schemas.microsoft.com/office/drawing/2014/main" id="{FBAEB946-2899-443D-E434-2BF124E8F1A8}"/>
              </a:ext>
            </a:extLst>
          </p:cNvPr>
          <p:cNvSpPr/>
          <p:nvPr/>
        </p:nvSpPr>
        <p:spPr>
          <a:xfrm>
            <a:off x="7619363" y="4109757"/>
            <a:ext cx="652686" cy="449045"/>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7" name="CuadroTexto 16">
            <a:extLst>
              <a:ext uri="{FF2B5EF4-FFF2-40B4-BE49-F238E27FC236}">
                <a16:creationId xmlns:a16="http://schemas.microsoft.com/office/drawing/2014/main" id="{7F69E937-476C-2838-FCCB-8CA771EBD2AE}"/>
              </a:ext>
            </a:extLst>
          </p:cNvPr>
          <p:cNvSpPr txBox="1"/>
          <p:nvPr/>
        </p:nvSpPr>
        <p:spPr>
          <a:xfrm>
            <a:off x="8595127" y="4149613"/>
            <a:ext cx="2160000" cy="369332"/>
          </a:xfrm>
          <a:prstGeom prst="rect">
            <a:avLst/>
          </a:prstGeom>
          <a:noFill/>
        </p:spPr>
        <p:txBody>
          <a:bodyPr wrap="square" rtlCol="0">
            <a:spAutoFit/>
          </a:bodyPr>
          <a:lstStyle/>
          <a:p>
            <a:r>
              <a:rPr lang="es-UY" dirty="0"/>
              <a:t>Anteproyecto</a:t>
            </a:r>
          </a:p>
        </p:txBody>
      </p:sp>
    </p:spTree>
    <p:extLst>
      <p:ext uri="{BB962C8B-B14F-4D97-AF65-F5344CB8AC3E}">
        <p14:creationId xmlns:p14="http://schemas.microsoft.com/office/powerpoint/2010/main" val="134981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0" grpId="0" animBg="1"/>
      <p:bldP spid="11" grpId="0" animBg="1"/>
      <p:bldP spid="14" grpId="0"/>
      <p:bldP spid="9" grpId="0" animBg="1"/>
      <p:bldP spid="15" grpId="0" animBg="1"/>
      <p:bldP spid="16" grpId="0" animBg="1"/>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84538-0AF1-4A7A-BFE0-3760A335C652}"/>
              </a:ext>
            </a:extLst>
          </p:cNvPr>
          <p:cNvSpPr>
            <a:spLocks noGrp="1"/>
          </p:cNvSpPr>
          <p:nvPr>
            <p:ph type="title"/>
          </p:nvPr>
        </p:nvSpPr>
        <p:spPr/>
        <p:txBody>
          <a:bodyPr/>
          <a:lstStyle/>
          <a:p>
            <a:r>
              <a:rPr lang="es-UY" dirty="0"/>
              <a:t>Inversiones</a:t>
            </a:r>
          </a:p>
        </p:txBody>
      </p:sp>
      <p:graphicFrame>
        <p:nvGraphicFramePr>
          <p:cNvPr id="6" name="Marcador de contenido 5">
            <a:extLst>
              <a:ext uri="{FF2B5EF4-FFF2-40B4-BE49-F238E27FC236}">
                <a16:creationId xmlns:a16="http://schemas.microsoft.com/office/drawing/2014/main" id="{9A96CA50-F358-4061-B3F3-D874D518EBFB}"/>
              </a:ext>
            </a:extLst>
          </p:cNvPr>
          <p:cNvGraphicFramePr>
            <a:graphicFrameLocks noGrp="1"/>
          </p:cNvGraphicFramePr>
          <p:nvPr>
            <p:ph idx="1"/>
          </p:nvPr>
        </p:nvGraphicFramePr>
        <p:xfrm>
          <a:off x="3868738" y="1765271"/>
          <a:ext cx="7315200" cy="3317932"/>
        </p:xfrm>
        <a:graphic>
          <a:graphicData uri="http://schemas.openxmlformats.org/drawingml/2006/table">
            <a:tbl>
              <a:tblPr/>
              <a:tblGrid>
                <a:gridCol w="115930">
                  <a:extLst>
                    <a:ext uri="{9D8B030D-6E8A-4147-A177-3AD203B41FA5}">
                      <a16:colId xmlns:a16="http://schemas.microsoft.com/office/drawing/2014/main" val="5398526"/>
                    </a:ext>
                  </a:extLst>
                </a:gridCol>
                <a:gridCol w="463721">
                  <a:extLst>
                    <a:ext uri="{9D8B030D-6E8A-4147-A177-3AD203B41FA5}">
                      <a16:colId xmlns:a16="http://schemas.microsoft.com/office/drawing/2014/main" val="134056576"/>
                    </a:ext>
                  </a:extLst>
                </a:gridCol>
                <a:gridCol w="463721">
                  <a:extLst>
                    <a:ext uri="{9D8B030D-6E8A-4147-A177-3AD203B41FA5}">
                      <a16:colId xmlns:a16="http://schemas.microsoft.com/office/drawing/2014/main" val="495350817"/>
                    </a:ext>
                  </a:extLst>
                </a:gridCol>
                <a:gridCol w="997000">
                  <a:extLst>
                    <a:ext uri="{9D8B030D-6E8A-4147-A177-3AD203B41FA5}">
                      <a16:colId xmlns:a16="http://schemas.microsoft.com/office/drawing/2014/main" val="3249424006"/>
                    </a:ext>
                  </a:extLst>
                </a:gridCol>
                <a:gridCol w="359384">
                  <a:extLst>
                    <a:ext uri="{9D8B030D-6E8A-4147-A177-3AD203B41FA5}">
                      <a16:colId xmlns:a16="http://schemas.microsoft.com/office/drawing/2014/main" val="691415882"/>
                    </a:ext>
                  </a:extLst>
                </a:gridCol>
                <a:gridCol w="115930">
                  <a:extLst>
                    <a:ext uri="{9D8B030D-6E8A-4147-A177-3AD203B41FA5}">
                      <a16:colId xmlns:a16="http://schemas.microsoft.com/office/drawing/2014/main" val="4267054792"/>
                    </a:ext>
                  </a:extLst>
                </a:gridCol>
                <a:gridCol w="718768">
                  <a:extLst>
                    <a:ext uri="{9D8B030D-6E8A-4147-A177-3AD203B41FA5}">
                      <a16:colId xmlns:a16="http://schemas.microsoft.com/office/drawing/2014/main" val="2231842694"/>
                    </a:ext>
                  </a:extLst>
                </a:gridCol>
                <a:gridCol w="1275233">
                  <a:extLst>
                    <a:ext uri="{9D8B030D-6E8A-4147-A177-3AD203B41FA5}">
                      <a16:colId xmlns:a16="http://schemas.microsoft.com/office/drawing/2014/main" val="168481198"/>
                    </a:ext>
                  </a:extLst>
                </a:gridCol>
                <a:gridCol w="359384">
                  <a:extLst>
                    <a:ext uri="{9D8B030D-6E8A-4147-A177-3AD203B41FA5}">
                      <a16:colId xmlns:a16="http://schemas.microsoft.com/office/drawing/2014/main" val="3895418610"/>
                    </a:ext>
                  </a:extLst>
                </a:gridCol>
                <a:gridCol w="115930">
                  <a:extLst>
                    <a:ext uri="{9D8B030D-6E8A-4147-A177-3AD203B41FA5}">
                      <a16:colId xmlns:a16="http://schemas.microsoft.com/office/drawing/2014/main" val="4075656634"/>
                    </a:ext>
                  </a:extLst>
                </a:gridCol>
                <a:gridCol w="718768">
                  <a:extLst>
                    <a:ext uri="{9D8B030D-6E8A-4147-A177-3AD203B41FA5}">
                      <a16:colId xmlns:a16="http://schemas.microsoft.com/office/drawing/2014/main" val="364099504"/>
                    </a:ext>
                  </a:extLst>
                </a:gridCol>
                <a:gridCol w="1611431">
                  <a:extLst>
                    <a:ext uri="{9D8B030D-6E8A-4147-A177-3AD203B41FA5}">
                      <a16:colId xmlns:a16="http://schemas.microsoft.com/office/drawing/2014/main" val="1675394347"/>
                    </a:ext>
                  </a:extLst>
                </a:gridCol>
              </a:tblGrid>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267488351"/>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1" i="0" u="none" strike="noStrike">
                          <a:solidFill>
                            <a:srgbClr val="000000"/>
                          </a:solidFill>
                          <a:effectLst/>
                          <a:latin typeface="Calibri" panose="020F0502020204030204" pitchFamily="34" charset="0"/>
                        </a:rPr>
                        <a:t>Inversiones Amortizables Tangibles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1"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1" i="0" u="none" strike="noStrike">
                          <a:solidFill>
                            <a:srgbClr val="000000"/>
                          </a:solidFill>
                          <a:effectLst/>
                          <a:latin typeface="Calibri" panose="020F0502020204030204" pitchFamily="34" charset="0"/>
                        </a:rPr>
                        <a:t>Inversiones Amortizables Intangibles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1"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1" i="0" u="none" strike="noStrike">
                          <a:solidFill>
                            <a:srgbClr val="000000"/>
                          </a:solidFill>
                          <a:effectLst/>
                          <a:latin typeface="Calibri" panose="020F0502020204030204" pitchFamily="34" charset="0"/>
                        </a:rPr>
                        <a:t>Inversiones no Amortizables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1088952632"/>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854973463"/>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Equipos</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Ingeniería y Supervisión</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Inventarios en efectivo</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58565721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Honorarios del Contratista</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materias primas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1063272889"/>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Terreno</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Puesta en Marcha</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envases e insumos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3555092302"/>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Obras especiales sobre el terreno</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Gastos Legales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productos en proceso</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3694803542"/>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Obra Civil</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Gastos de Construcción </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productos terminados</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748373034"/>
                  </a:ext>
                </a:extLst>
              </a:tr>
              <a:tr h="313012">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Instrumentación y Control</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Capacitación</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gridSpan="2">
                  <a:txBody>
                    <a:bodyPr/>
                    <a:lstStyle/>
                    <a:p>
                      <a:pPr algn="l" fontAlgn="b"/>
                      <a:r>
                        <a:rPr lang="es-UY" sz="1000" b="0" i="0" u="none" strike="noStrike">
                          <a:solidFill>
                            <a:srgbClr val="000000"/>
                          </a:solidFill>
                          <a:effectLst/>
                          <a:latin typeface="Calibri" panose="020F0502020204030204" pitchFamily="34" charset="0"/>
                        </a:rPr>
                        <a:t>Inventario de productos terminados a cobrar</a:t>
                      </a:r>
                    </a:p>
                  </a:txBody>
                  <a:tcPr marL="6956" marR="6956" marT="6956" marB="0" anchor="b">
                    <a:lnL>
                      <a:noFill/>
                    </a:lnL>
                    <a:lnR>
                      <a:noFill/>
                    </a:lnR>
                    <a:lnT>
                      <a:noFill/>
                    </a:lnT>
                    <a:lnB>
                      <a:noFill/>
                    </a:lnB>
                    <a:solidFill>
                      <a:srgbClr val="DDEBF7"/>
                    </a:solidFill>
                  </a:tcPr>
                </a:tc>
                <a:tc hMerge="1">
                  <a:txBody>
                    <a:bodyPr/>
                    <a:lstStyle/>
                    <a:p>
                      <a:endParaRPr lang="es-UY"/>
                    </a:p>
                  </a:txBody>
                  <a:tcPr/>
                </a:tc>
                <a:extLst>
                  <a:ext uri="{0D108BD9-81ED-4DB2-BD59-A6C34878D82A}">
                    <a16:rowId xmlns:a16="http://schemas.microsoft.com/office/drawing/2014/main" val="294829623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Cañerías</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Gastos Especiales de Promoción</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1873859099"/>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Instalaciones Eléctricas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Patentes, llaves licencias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4108421861"/>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Asilaciones</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gridSpan="2">
                  <a:txBody>
                    <a:bodyPr/>
                    <a:lstStyle/>
                    <a:p>
                      <a:pPr algn="l" fontAlgn="b"/>
                      <a:r>
                        <a:rPr lang="es-UY" sz="1000" b="0" i="0" u="none" strike="noStrike">
                          <a:solidFill>
                            <a:srgbClr val="000000"/>
                          </a:solidFill>
                          <a:effectLst/>
                          <a:latin typeface="Calibri" panose="020F0502020204030204" pitchFamily="34" charset="0"/>
                        </a:rPr>
                        <a:t>Contingencias</a:t>
                      </a:r>
                    </a:p>
                  </a:txBody>
                  <a:tcPr marL="6956" marR="6956" marT="6956" marB="0" anchor="b">
                    <a:lnL>
                      <a:noFill/>
                    </a:lnL>
                    <a:lnR>
                      <a:noFill/>
                    </a:lnR>
                    <a:lnT>
                      <a:noFill/>
                    </a:lnT>
                    <a:lnB>
                      <a:noFill/>
                    </a:lnB>
                    <a:solidFill>
                      <a:srgbClr val="E2EFDA"/>
                    </a:solidFill>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61781240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Instalaciones de Servicios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149635141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3">
                  <a:txBody>
                    <a:bodyPr/>
                    <a:lstStyle/>
                    <a:p>
                      <a:pPr algn="l" fontAlgn="b"/>
                      <a:r>
                        <a:rPr lang="es-UY" sz="1000" b="0" i="0" u="none" strike="noStrike">
                          <a:solidFill>
                            <a:srgbClr val="000000"/>
                          </a:solidFill>
                          <a:effectLst/>
                          <a:latin typeface="Calibri" panose="020F0502020204030204" pitchFamily="34" charset="0"/>
                        </a:rPr>
                        <a:t>Instalaciones externas</a:t>
                      </a:r>
                    </a:p>
                  </a:txBody>
                  <a:tcPr marL="6956" marR="6956" marT="6956" marB="0" anchor="b">
                    <a:lnL>
                      <a:noFill/>
                    </a:lnL>
                    <a:lnR>
                      <a:noFill/>
                    </a:lnR>
                    <a:lnT>
                      <a:noFill/>
                    </a:lnT>
                    <a:lnB>
                      <a:noFill/>
                    </a:lnB>
                    <a:solidFill>
                      <a:srgbClr val="FFF2CC"/>
                    </a:solidFill>
                  </a:tcPr>
                </a:tc>
                <a:tc hMerge="1">
                  <a:txBody>
                    <a:bodyPr/>
                    <a:lstStyle/>
                    <a:p>
                      <a:endParaRPr lang="es-UY"/>
                    </a:p>
                  </a:txBody>
                  <a:tcPr/>
                </a:tc>
                <a:tc hMerge="1">
                  <a:txBody>
                    <a:bodyPr/>
                    <a:lstStyle/>
                    <a:p>
                      <a:endParaRPr lang="es-UY"/>
                    </a:p>
                  </a:txBody>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316907345"/>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Mobiliario</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2357831001"/>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Envases</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061806524"/>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Vehículos</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2348466600"/>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gridSpan="2">
                  <a:txBody>
                    <a:bodyPr/>
                    <a:lstStyle/>
                    <a:p>
                      <a:pPr algn="l" fontAlgn="b"/>
                      <a:r>
                        <a:rPr lang="es-UY" sz="1000" b="0" i="0" u="none" strike="noStrike">
                          <a:solidFill>
                            <a:srgbClr val="000000"/>
                          </a:solidFill>
                          <a:effectLst/>
                          <a:latin typeface="Calibri" panose="020F0502020204030204" pitchFamily="34" charset="0"/>
                        </a:rPr>
                        <a:t>Equipos de HSE</a:t>
                      </a:r>
                    </a:p>
                  </a:txBody>
                  <a:tcPr marL="6956" marR="6956" marT="6956" marB="0" anchor="b">
                    <a:lnL>
                      <a:noFill/>
                    </a:lnL>
                    <a:lnR>
                      <a:noFill/>
                    </a:lnR>
                    <a:lnT>
                      <a:noFill/>
                    </a:lnT>
                    <a:lnB>
                      <a:noFill/>
                    </a:lnB>
                    <a:solidFill>
                      <a:srgbClr val="FFF2CC"/>
                    </a:solidFill>
                  </a:tcPr>
                </a:tc>
                <a:tc hMerge="1">
                  <a:txBody>
                    <a:bodyPr/>
                    <a:lstStyle/>
                    <a:p>
                      <a:endParaRPr lang="es-UY"/>
                    </a:p>
                  </a:txBody>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3038359417"/>
                  </a:ext>
                </a:extLst>
              </a:tr>
              <a:tr h="166940">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FFF2CC"/>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E2EFDA"/>
                    </a:solidFill>
                  </a:tcPr>
                </a:tc>
                <a:tc>
                  <a:txBody>
                    <a:bodyPr/>
                    <a:lstStyle/>
                    <a:p>
                      <a:pPr algn="l" fontAlgn="b"/>
                      <a:endParaRPr lang="es-UY" sz="1000" b="0" i="0" u="none" strike="noStrike">
                        <a:solidFill>
                          <a:srgbClr val="000000"/>
                        </a:solidFill>
                        <a:effectLst/>
                        <a:latin typeface="Calibri" panose="020F0502020204030204" pitchFamily="34" charset="0"/>
                      </a:endParaRPr>
                    </a:p>
                  </a:txBody>
                  <a:tcPr marL="6956" marR="6956" marT="6956" marB="0" anchor="b">
                    <a:lnL>
                      <a:noFill/>
                    </a:lnL>
                    <a:lnR>
                      <a:noFill/>
                    </a:lnR>
                    <a:lnT>
                      <a:noFill/>
                    </a:lnT>
                    <a:lnB>
                      <a:noFill/>
                    </a:lnB>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tc>
                  <a:txBody>
                    <a:bodyPr/>
                    <a:lstStyle/>
                    <a:p>
                      <a:pPr algn="l" fontAlgn="b"/>
                      <a:r>
                        <a:rPr lang="es-UY" sz="1000" b="0" i="0" u="none" strike="noStrike" dirty="0">
                          <a:solidFill>
                            <a:srgbClr val="000000"/>
                          </a:solidFill>
                          <a:effectLst/>
                          <a:latin typeface="Calibri" panose="020F0502020204030204" pitchFamily="34" charset="0"/>
                        </a:rPr>
                        <a:t> </a:t>
                      </a:r>
                    </a:p>
                  </a:txBody>
                  <a:tcPr marL="6956" marR="6956" marT="6956" marB="0" anchor="b">
                    <a:lnL>
                      <a:noFill/>
                    </a:lnL>
                    <a:lnR>
                      <a:noFill/>
                    </a:lnR>
                    <a:lnT>
                      <a:noFill/>
                    </a:lnT>
                    <a:lnB>
                      <a:noFill/>
                    </a:lnB>
                    <a:solidFill>
                      <a:srgbClr val="DDEBF7"/>
                    </a:solidFill>
                  </a:tcPr>
                </a:tc>
                <a:extLst>
                  <a:ext uri="{0D108BD9-81ED-4DB2-BD59-A6C34878D82A}">
                    <a16:rowId xmlns:a16="http://schemas.microsoft.com/office/drawing/2014/main" val="104396142"/>
                  </a:ext>
                </a:extLst>
              </a:tr>
            </a:tbl>
          </a:graphicData>
        </a:graphic>
      </p:graphicFrame>
      <p:sp>
        <p:nvSpPr>
          <p:cNvPr id="7" name="Rectángulo 6">
            <a:extLst>
              <a:ext uri="{FF2B5EF4-FFF2-40B4-BE49-F238E27FC236}">
                <a16:creationId xmlns:a16="http://schemas.microsoft.com/office/drawing/2014/main" id="{ACE44673-3954-8480-2D4E-C59ED974644D}"/>
              </a:ext>
            </a:extLst>
          </p:cNvPr>
          <p:cNvSpPr/>
          <p:nvPr/>
        </p:nvSpPr>
        <p:spPr>
          <a:xfrm>
            <a:off x="3878069" y="2239345"/>
            <a:ext cx="2037540" cy="242596"/>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UY" dirty="0"/>
          </a:p>
        </p:txBody>
      </p:sp>
    </p:spTree>
    <p:extLst>
      <p:ext uri="{BB962C8B-B14F-4D97-AF65-F5344CB8AC3E}">
        <p14:creationId xmlns:p14="http://schemas.microsoft.com/office/powerpoint/2010/main" val="343311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25AB8D-73DB-F84F-C148-9785A60721A2}"/>
              </a:ext>
            </a:extLst>
          </p:cNvPr>
          <p:cNvSpPr>
            <a:spLocks noGrp="1"/>
          </p:cNvSpPr>
          <p:nvPr>
            <p:ph type="title"/>
          </p:nvPr>
        </p:nvSpPr>
        <p:spPr/>
        <p:txBody>
          <a:bodyPr/>
          <a:lstStyle/>
          <a:p>
            <a:r>
              <a:rPr lang="es-UY" dirty="0"/>
              <a:t>Estimación del costo de equipos</a:t>
            </a:r>
          </a:p>
        </p:txBody>
      </p:sp>
      <p:sp>
        <p:nvSpPr>
          <p:cNvPr id="9" name="Flecha: hacia abajo 8">
            <a:extLst>
              <a:ext uri="{FF2B5EF4-FFF2-40B4-BE49-F238E27FC236}">
                <a16:creationId xmlns:a16="http://schemas.microsoft.com/office/drawing/2014/main" id="{CF86C7DD-760B-687C-AC7A-DAE27E3D63BA}"/>
              </a:ext>
            </a:extLst>
          </p:cNvPr>
          <p:cNvSpPr/>
          <p:nvPr/>
        </p:nvSpPr>
        <p:spPr>
          <a:xfrm>
            <a:off x="9039397" y="1054230"/>
            <a:ext cx="130175" cy="1152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UY" sz="1100"/>
          </a:p>
        </p:txBody>
      </p:sp>
      <p:sp>
        <p:nvSpPr>
          <p:cNvPr id="10" name="Flecha: hacia abajo 9">
            <a:extLst>
              <a:ext uri="{FF2B5EF4-FFF2-40B4-BE49-F238E27FC236}">
                <a16:creationId xmlns:a16="http://schemas.microsoft.com/office/drawing/2014/main" id="{94487473-12C9-4F8E-84A6-64521BEA009F}"/>
              </a:ext>
            </a:extLst>
          </p:cNvPr>
          <p:cNvSpPr/>
          <p:nvPr/>
        </p:nvSpPr>
        <p:spPr>
          <a:xfrm>
            <a:off x="10026139" y="1054229"/>
            <a:ext cx="130175" cy="1800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UY" sz="1100"/>
          </a:p>
        </p:txBody>
      </p:sp>
      <p:sp>
        <p:nvSpPr>
          <p:cNvPr id="11" name="Flecha: hacia abajo 10">
            <a:extLst>
              <a:ext uri="{FF2B5EF4-FFF2-40B4-BE49-F238E27FC236}">
                <a16:creationId xmlns:a16="http://schemas.microsoft.com/office/drawing/2014/main" id="{1C2A5E91-5D79-4457-8B0A-ADBC10D136A4}"/>
              </a:ext>
            </a:extLst>
          </p:cNvPr>
          <p:cNvSpPr/>
          <p:nvPr/>
        </p:nvSpPr>
        <p:spPr>
          <a:xfrm>
            <a:off x="11130748" y="1054228"/>
            <a:ext cx="128587" cy="30600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s-UY" sz="1100"/>
          </a:p>
        </p:txBody>
      </p:sp>
      <p:cxnSp>
        <p:nvCxnSpPr>
          <p:cNvPr id="13" name="Conector recto 12">
            <a:extLst>
              <a:ext uri="{FF2B5EF4-FFF2-40B4-BE49-F238E27FC236}">
                <a16:creationId xmlns:a16="http://schemas.microsoft.com/office/drawing/2014/main" id="{147187F6-06E6-FC41-38DC-233B341F141B}"/>
              </a:ext>
            </a:extLst>
          </p:cNvPr>
          <p:cNvCxnSpPr>
            <a:cxnSpLocks/>
          </p:cNvCxnSpPr>
          <p:nvPr/>
        </p:nvCxnSpPr>
        <p:spPr>
          <a:xfrm>
            <a:off x="5291041" y="1026337"/>
            <a:ext cx="590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Rectángulo 15">
            <a:extLst>
              <a:ext uri="{FF2B5EF4-FFF2-40B4-BE49-F238E27FC236}">
                <a16:creationId xmlns:a16="http://schemas.microsoft.com/office/drawing/2014/main" id="{320DEA8E-6D3D-948B-DE63-CFE4CC0DDA35}"/>
              </a:ext>
            </a:extLst>
          </p:cNvPr>
          <p:cNvSpPr/>
          <p:nvPr/>
        </p:nvSpPr>
        <p:spPr>
          <a:xfrm>
            <a:off x="3957928" y="2299540"/>
            <a:ext cx="1203649" cy="540000"/>
          </a:xfrm>
          <a:prstGeom prst="rect">
            <a:avLst/>
          </a:prstGeom>
          <a:solidFill>
            <a:schemeClr val="accent3">
              <a:lumMod val="20000"/>
              <a:lumOff val="80000"/>
            </a:schemeClr>
          </a:solidFill>
          <a:ln>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rPr>
              <a:t>10% sobre FOB</a:t>
            </a:r>
            <a:endParaRPr lang="es-UY" sz="1400" dirty="0">
              <a:solidFill>
                <a:schemeClr val="tx1"/>
              </a:solidFill>
            </a:endParaRPr>
          </a:p>
        </p:txBody>
      </p:sp>
      <p:sp>
        <p:nvSpPr>
          <p:cNvPr id="17" name="Rectángulo 16">
            <a:extLst>
              <a:ext uri="{FF2B5EF4-FFF2-40B4-BE49-F238E27FC236}">
                <a16:creationId xmlns:a16="http://schemas.microsoft.com/office/drawing/2014/main" id="{DE76873D-E843-FD9E-82DB-C40538CE3B20}"/>
              </a:ext>
            </a:extLst>
          </p:cNvPr>
          <p:cNvSpPr/>
          <p:nvPr/>
        </p:nvSpPr>
        <p:spPr>
          <a:xfrm>
            <a:off x="3957928" y="2927796"/>
            <a:ext cx="1203649" cy="252000"/>
          </a:xfrm>
          <a:prstGeom prst="rect">
            <a:avLst/>
          </a:prstGeom>
          <a:solidFill>
            <a:schemeClr val="accent2">
              <a:lumMod val="20000"/>
              <a:lumOff val="8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rPr>
              <a:t>2% sobre CIF</a:t>
            </a:r>
            <a:endParaRPr lang="es-UY" sz="1400" dirty="0">
              <a:solidFill>
                <a:schemeClr val="tx1"/>
              </a:solidFill>
            </a:endParaRPr>
          </a:p>
        </p:txBody>
      </p:sp>
      <p:sp>
        <p:nvSpPr>
          <p:cNvPr id="18" name="Rectángulo 17">
            <a:extLst>
              <a:ext uri="{FF2B5EF4-FFF2-40B4-BE49-F238E27FC236}">
                <a16:creationId xmlns:a16="http://schemas.microsoft.com/office/drawing/2014/main" id="{8EC12703-AEAD-2DBD-B321-1BE4342F9D7C}"/>
              </a:ext>
            </a:extLst>
          </p:cNvPr>
          <p:cNvSpPr/>
          <p:nvPr/>
        </p:nvSpPr>
        <p:spPr>
          <a:xfrm>
            <a:off x="3957928" y="3257475"/>
            <a:ext cx="1203649" cy="252000"/>
          </a:xfrm>
          <a:prstGeom prst="rect">
            <a:avLst/>
          </a:prstGeom>
          <a:solidFill>
            <a:schemeClr val="accent1">
              <a:lumMod val="20000"/>
              <a:lumOff val="8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rPr>
              <a:t>20% sobre CIF</a:t>
            </a:r>
            <a:endParaRPr lang="es-UY" sz="1400" dirty="0">
              <a:solidFill>
                <a:schemeClr val="tx1"/>
              </a:solidFill>
            </a:endParaRPr>
          </a:p>
        </p:txBody>
      </p:sp>
      <p:sp>
        <p:nvSpPr>
          <p:cNvPr id="19" name="Rectángulo 18">
            <a:extLst>
              <a:ext uri="{FF2B5EF4-FFF2-40B4-BE49-F238E27FC236}">
                <a16:creationId xmlns:a16="http://schemas.microsoft.com/office/drawing/2014/main" id="{DA937604-A5DB-B4ED-467B-1E29A019C9AF}"/>
              </a:ext>
            </a:extLst>
          </p:cNvPr>
          <p:cNvSpPr/>
          <p:nvPr/>
        </p:nvSpPr>
        <p:spPr>
          <a:xfrm>
            <a:off x="3957928" y="3583809"/>
            <a:ext cx="1203649" cy="252000"/>
          </a:xfrm>
          <a:prstGeom prst="rect">
            <a:avLst/>
          </a:prstGeom>
          <a:solidFill>
            <a:schemeClr val="accent4">
              <a:lumMod val="20000"/>
              <a:lumOff val="8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rPr>
              <a:t>USD 1.500</a:t>
            </a:r>
            <a:endParaRPr lang="es-UY" sz="1400" dirty="0">
              <a:solidFill>
                <a:schemeClr val="tx1"/>
              </a:solidFill>
            </a:endParaRPr>
          </a:p>
        </p:txBody>
      </p:sp>
      <p:sp>
        <p:nvSpPr>
          <p:cNvPr id="20" name="Rectángulo 19">
            <a:extLst>
              <a:ext uri="{FF2B5EF4-FFF2-40B4-BE49-F238E27FC236}">
                <a16:creationId xmlns:a16="http://schemas.microsoft.com/office/drawing/2014/main" id="{424545A1-17D2-A870-8D00-2B47F724F9F6}"/>
              </a:ext>
            </a:extLst>
          </p:cNvPr>
          <p:cNvSpPr/>
          <p:nvPr/>
        </p:nvSpPr>
        <p:spPr>
          <a:xfrm>
            <a:off x="3957928" y="3922819"/>
            <a:ext cx="1203649" cy="252000"/>
          </a:xfrm>
          <a:prstGeom prst="rect">
            <a:avLst/>
          </a:prstGeom>
          <a:solidFill>
            <a:schemeClr val="accent4">
              <a:lumMod val="20000"/>
              <a:lumOff val="80000"/>
            </a:scheme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rPr>
              <a:t>USD 800</a:t>
            </a:r>
            <a:endParaRPr lang="es-UY" sz="1400" dirty="0">
              <a:solidFill>
                <a:schemeClr val="tx1"/>
              </a:solidFill>
            </a:endParaRPr>
          </a:p>
        </p:txBody>
      </p:sp>
      <p:cxnSp>
        <p:nvCxnSpPr>
          <p:cNvPr id="22" name="Conector recto 21">
            <a:extLst>
              <a:ext uri="{FF2B5EF4-FFF2-40B4-BE49-F238E27FC236}">
                <a16:creationId xmlns:a16="http://schemas.microsoft.com/office/drawing/2014/main" id="{A0A6D97C-5ADC-D7CF-9675-5B6EEABC9455}"/>
              </a:ext>
            </a:extLst>
          </p:cNvPr>
          <p:cNvCxnSpPr>
            <a:cxnSpLocks/>
          </p:cNvCxnSpPr>
          <p:nvPr/>
        </p:nvCxnSpPr>
        <p:spPr>
          <a:xfrm>
            <a:off x="5291041" y="2246665"/>
            <a:ext cx="381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ector recto 22">
            <a:extLst>
              <a:ext uri="{FF2B5EF4-FFF2-40B4-BE49-F238E27FC236}">
                <a16:creationId xmlns:a16="http://schemas.microsoft.com/office/drawing/2014/main" id="{69432456-DC9B-7B07-D3F8-1B5BF53CD953}"/>
              </a:ext>
            </a:extLst>
          </p:cNvPr>
          <p:cNvCxnSpPr>
            <a:cxnSpLocks/>
          </p:cNvCxnSpPr>
          <p:nvPr/>
        </p:nvCxnSpPr>
        <p:spPr>
          <a:xfrm>
            <a:off x="5291041" y="2902915"/>
            <a:ext cx="482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id="{6E3378F4-FEC4-F46D-FD59-0B7A5EA3BCFC}"/>
              </a:ext>
            </a:extLst>
          </p:cNvPr>
          <p:cNvCxnSpPr>
            <a:cxnSpLocks/>
          </p:cNvCxnSpPr>
          <p:nvPr/>
        </p:nvCxnSpPr>
        <p:spPr>
          <a:xfrm>
            <a:off x="5291041" y="4166965"/>
            <a:ext cx="590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ángulo 24">
            <a:extLst>
              <a:ext uri="{FF2B5EF4-FFF2-40B4-BE49-F238E27FC236}">
                <a16:creationId xmlns:a16="http://schemas.microsoft.com/office/drawing/2014/main" id="{B30A0B68-C1C6-0E96-E6DE-671B57007BC4}"/>
              </a:ext>
            </a:extLst>
          </p:cNvPr>
          <p:cNvSpPr/>
          <p:nvPr/>
        </p:nvSpPr>
        <p:spPr>
          <a:xfrm>
            <a:off x="8023325" y="1946401"/>
            <a:ext cx="1008000" cy="28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400" b="1" dirty="0">
                <a:solidFill>
                  <a:schemeClr val="tx1"/>
                </a:solidFill>
              </a:rPr>
              <a:t>Costo FOB</a:t>
            </a:r>
            <a:endParaRPr lang="es-UY" sz="2400" b="1" dirty="0">
              <a:solidFill>
                <a:schemeClr val="tx1"/>
              </a:solidFill>
            </a:endParaRPr>
          </a:p>
        </p:txBody>
      </p:sp>
      <p:sp>
        <p:nvSpPr>
          <p:cNvPr id="26" name="Rectángulo 25">
            <a:extLst>
              <a:ext uri="{FF2B5EF4-FFF2-40B4-BE49-F238E27FC236}">
                <a16:creationId xmlns:a16="http://schemas.microsoft.com/office/drawing/2014/main" id="{CB20F200-DC2A-939A-83EF-EE415990615F}"/>
              </a:ext>
            </a:extLst>
          </p:cNvPr>
          <p:cNvSpPr/>
          <p:nvPr/>
        </p:nvSpPr>
        <p:spPr>
          <a:xfrm>
            <a:off x="9090139" y="2605584"/>
            <a:ext cx="936000" cy="28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400" b="1" dirty="0">
                <a:solidFill>
                  <a:schemeClr val="tx1"/>
                </a:solidFill>
              </a:rPr>
              <a:t>Costo CIF</a:t>
            </a:r>
          </a:p>
        </p:txBody>
      </p:sp>
      <p:sp>
        <p:nvSpPr>
          <p:cNvPr id="27" name="Rectángulo 26">
            <a:extLst>
              <a:ext uri="{FF2B5EF4-FFF2-40B4-BE49-F238E27FC236}">
                <a16:creationId xmlns:a16="http://schemas.microsoft.com/office/drawing/2014/main" id="{6D4D199C-096B-5CF5-14EA-67C5320F57ED}"/>
              </a:ext>
            </a:extLst>
          </p:cNvPr>
          <p:cNvSpPr/>
          <p:nvPr/>
        </p:nvSpPr>
        <p:spPr>
          <a:xfrm>
            <a:off x="10065790" y="3869635"/>
            <a:ext cx="1044000" cy="28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400" b="1" dirty="0">
                <a:solidFill>
                  <a:schemeClr val="tx1"/>
                </a:solidFill>
              </a:rPr>
              <a:t>Costo DDP</a:t>
            </a:r>
          </a:p>
        </p:txBody>
      </p:sp>
      <p:sp>
        <p:nvSpPr>
          <p:cNvPr id="31" name="Rectángulo 30">
            <a:extLst>
              <a:ext uri="{FF2B5EF4-FFF2-40B4-BE49-F238E27FC236}">
                <a16:creationId xmlns:a16="http://schemas.microsoft.com/office/drawing/2014/main" id="{79801709-38B2-0585-3990-3F45E15E999E}"/>
              </a:ext>
            </a:extLst>
          </p:cNvPr>
          <p:cNvSpPr/>
          <p:nvPr/>
        </p:nvSpPr>
        <p:spPr>
          <a:xfrm>
            <a:off x="3906574" y="4920780"/>
            <a:ext cx="3888000" cy="887965"/>
          </a:xfrm>
          <a:prstGeom prst="rect">
            <a:avLst/>
          </a:prstGeom>
          <a:solidFill>
            <a:schemeClr val="accent1">
              <a:lumMod val="20000"/>
              <a:lumOff val="8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dirty="0">
                <a:solidFill>
                  <a:schemeClr val="tx1"/>
                </a:solidFill>
              </a:rPr>
              <a:t>Aproximación a la realidad de Uruguay</a:t>
            </a:r>
          </a:p>
        </p:txBody>
      </p:sp>
      <p:sp>
        <p:nvSpPr>
          <p:cNvPr id="32" name="Rectángulo 31">
            <a:extLst>
              <a:ext uri="{FF2B5EF4-FFF2-40B4-BE49-F238E27FC236}">
                <a16:creationId xmlns:a16="http://schemas.microsoft.com/office/drawing/2014/main" id="{C6DE6709-6A2A-2AEC-3A28-BC254E06361C}"/>
              </a:ext>
            </a:extLst>
          </p:cNvPr>
          <p:cNvSpPr/>
          <p:nvPr/>
        </p:nvSpPr>
        <p:spPr>
          <a:xfrm>
            <a:off x="7781948" y="4911449"/>
            <a:ext cx="3693828"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UY" dirty="0">
                <a:solidFill>
                  <a:schemeClr val="tx1"/>
                </a:solidFill>
              </a:rPr>
              <a:t> </a:t>
            </a:r>
            <a:r>
              <a:rPr lang="es-UY" sz="1600" dirty="0">
                <a:solidFill>
                  <a:schemeClr val="tx1"/>
                </a:solidFill>
              </a:rPr>
              <a:t>* Base de datos de equipos</a:t>
            </a:r>
            <a:endParaRPr lang="es-UY" dirty="0">
              <a:solidFill>
                <a:schemeClr val="tx1"/>
              </a:solidFill>
            </a:endParaRPr>
          </a:p>
        </p:txBody>
      </p:sp>
      <p:sp>
        <p:nvSpPr>
          <p:cNvPr id="33" name="Rectángulo 32">
            <a:extLst>
              <a:ext uri="{FF2B5EF4-FFF2-40B4-BE49-F238E27FC236}">
                <a16:creationId xmlns:a16="http://schemas.microsoft.com/office/drawing/2014/main" id="{4E972E0E-99F8-EC42-1951-D7DC0D478C83}"/>
              </a:ext>
            </a:extLst>
          </p:cNvPr>
          <p:cNvSpPr/>
          <p:nvPr/>
        </p:nvSpPr>
        <p:spPr>
          <a:xfrm>
            <a:off x="7781948" y="5383430"/>
            <a:ext cx="3693828" cy="3600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s-UY" sz="1600" dirty="0">
                <a:solidFill>
                  <a:schemeClr val="tx1"/>
                </a:solidFill>
              </a:rPr>
              <a:t> * Costos de transporte y nacionalización</a:t>
            </a:r>
          </a:p>
        </p:txBody>
      </p:sp>
      <p:sp>
        <p:nvSpPr>
          <p:cNvPr id="3" name="Rectángulo 2">
            <a:extLst>
              <a:ext uri="{FF2B5EF4-FFF2-40B4-BE49-F238E27FC236}">
                <a16:creationId xmlns:a16="http://schemas.microsoft.com/office/drawing/2014/main" id="{B714DCE1-6758-AA8C-2EE6-274D03EE15AD}"/>
              </a:ext>
            </a:extLst>
          </p:cNvPr>
          <p:cNvSpPr/>
          <p:nvPr/>
        </p:nvSpPr>
        <p:spPr>
          <a:xfrm>
            <a:off x="3950104" y="1041797"/>
            <a:ext cx="1203649" cy="1152000"/>
          </a:xfrm>
          <a:prstGeom prst="rect">
            <a:avLst/>
          </a:prstGeom>
          <a:solidFill>
            <a:schemeClr val="accent2">
              <a:lumMod val="40000"/>
              <a:lumOff val="60000"/>
            </a:schemeClr>
          </a:solidFill>
          <a:ln>
            <a:solidFill>
              <a:schemeClr val="accent3">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UY" sz="1200" dirty="0">
                <a:solidFill>
                  <a:schemeClr val="tx1"/>
                </a:solidFill>
              </a:rPr>
              <a:t>Solicitud de cotización</a:t>
            </a:r>
            <a:endParaRPr lang="es-UY" sz="1400" dirty="0">
              <a:solidFill>
                <a:schemeClr val="tx1"/>
              </a:solidFill>
            </a:endParaRPr>
          </a:p>
        </p:txBody>
      </p:sp>
      <p:sp>
        <p:nvSpPr>
          <p:cNvPr id="12" name="Rectángulo 11">
            <a:extLst>
              <a:ext uri="{FF2B5EF4-FFF2-40B4-BE49-F238E27FC236}">
                <a16:creationId xmlns:a16="http://schemas.microsoft.com/office/drawing/2014/main" id="{6FA9872C-341A-9F8C-B5F7-6416CFA61F4C}"/>
              </a:ext>
            </a:extLst>
          </p:cNvPr>
          <p:cNvSpPr/>
          <p:nvPr/>
        </p:nvSpPr>
        <p:spPr>
          <a:xfrm>
            <a:off x="5263964" y="1276131"/>
            <a:ext cx="2782248" cy="9055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s-UY" sz="1300" dirty="0">
                <a:solidFill>
                  <a:schemeClr val="tx1"/>
                </a:solidFill>
              </a:rPr>
              <a:t>Transporte fábrica – puerto de origen</a:t>
            </a:r>
          </a:p>
          <a:p>
            <a:pPr>
              <a:lnSpc>
                <a:spcPct val="150000"/>
              </a:lnSpc>
            </a:pPr>
            <a:r>
              <a:rPr lang="es-UY" sz="1300" dirty="0">
                <a:solidFill>
                  <a:schemeClr val="tx1"/>
                </a:solidFill>
              </a:rPr>
              <a:t>Impuestos de exportación</a:t>
            </a:r>
          </a:p>
          <a:p>
            <a:pPr>
              <a:lnSpc>
                <a:spcPct val="150000"/>
              </a:lnSpc>
            </a:pPr>
            <a:r>
              <a:rPr lang="es-UY" sz="1300" dirty="0">
                <a:solidFill>
                  <a:schemeClr val="tx1"/>
                </a:solidFill>
              </a:rPr>
              <a:t>Manejo en el puerto origen</a:t>
            </a:r>
          </a:p>
        </p:txBody>
      </p:sp>
      <p:sp>
        <p:nvSpPr>
          <p:cNvPr id="14" name="Rectángulo 13">
            <a:extLst>
              <a:ext uri="{FF2B5EF4-FFF2-40B4-BE49-F238E27FC236}">
                <a16:creationId xmlns:a16="http://schemas.microsoft.com/office/drawing/2014/main" id="{FD1BA1B3-DC71-00C1-280A-8AABCA7B2A94}"/>
              </a:ext>
            </a:extLst>
          </p:cNvPr>
          <p:cNvSpPr/>
          <p:nvPr/>
        </p:nvSpPr>
        <p:spPr>
          <a:xfrm>
            <a:off x="5276700" y="2309551"/>
            <a:ext cx="3844682" cy="480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s-UY" sz="1300" dirty="0">
                <a:solidFill>
                  <a:schemeClr val="tx1"/>
                </a:solidFill>
              </a:rPr>
              <a:t>Seguros (carga, </a:t>
            </a:r>
            <a:r>
              <a:rPr lang="es-UY" sz="1300" dirty="0" err="1">
                <a:solidFill>
                  <a:schemeClr val="tx1"/>
                </a:solidFill>
              </a:rPr>
              <a:t>transporte,descarga</a:t>
            </a:r>
            <a:r>
              <a:rPr lang="es-UY" sz="1300" dirty="0">
                <a:solidFill>
                  <a:schemeClr val="tx1"/>
                </a:solidFill>
              </a:rPr>
              <a:t>)</a:t>
            </a:r>
          </a:p>
          <a:p>
            <a:pPr>
              <a:lnSpc>
                <a:spcPct val="150000"/>
              </a:lnSpc>
            </a:pPr>
            <a:r>
              <a:rPr lang="es-UY" sz="1300" dirty="0">
                <a:solidFill>
                  <a:schemeClr val="tx1"/>
                </a:solidFill>
              </a:rPr>
              <a:t>Flete puerto origen – puerto destino</a:t>
            </a:r>
          </a:p>
        </p:txBody>
      </p:sp>
      <p:sp>
        <p:nvSpPr>
          <p:cNvPr id="15" name="Rectángulo 14">
            <a:extLst>
              <a:ext uri="{FF2B5EF4-FFF2-40B4-BE49-F238E27FC236}">
                <a16:creationId xmlns:a16="http://schemas.microsoft.com/office/drawing/2014/main" id="{A611FFF3-9831-ED15-4CDC-D3BE6E67D8AF}"/>
              </a:ext>
            </a:extLst>
          </p:cNvPr>
          <p:cNvSpPr/>
          <p:nvPr/>
        </p:nvSpPr>
        <p:spPr>
          <a:xfrm>
            <a:off x="5291041" y="2975483"/>
            <a:ext cx="3844682" cy="109871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s-UY" sz="1300" dirty="0">
                <a:solidFill>
                  <a:schemeClr val="tx1"/>
                </a:solidFill>
              </a:rPr>
              <a:t>Manejo en el puerto destino</a:t>
            </a:r>
          </a:p>
          <a:p>
            <a:pPr>
              <a:lnSpc>
                <a:spcPct val="150000"/>
              </a:lnSpc>
            </a:pPr>
            <a:r>
              <a:rPr lang="es-UY" sz="1300" dirty="0">
                <a:solidFill>
                  <a:schemeClr val="tx1"/>
                </a:solidFill>
              </a:rPr>
              <a:t>Impuestos a la importación</a:t>
            </a:r>
          </a:p>
          <a:p>
            <a:pPr>
              <a:lnSpc>
                <a:spcPct val="150000"/>
              </a:lnSpc>
            </a:pPr>
            <a:r>
              <a:rPr lang="es-UY" sz="1300" dirty="0">
                <a:solidFill>
                  <a:schemeClr val="tx1"/>
                </a:solidFill>
              </a:rPr>
              <a:t>Despacho</a:t>
            </a:r>
          </a:p>
          <a:p>
            <a:pPr>
              <a:lnSpc>
                <a:spcPct val="150000"/>
              </a:lnSpc>
            </a:pPr>
            <a:r>
              <a:rPr lang="es-UY" sz="1300" dirty="0">
                <a:solidFill>
                  <a:schemeClr val="tx1"/>
                </a:solidFill>
              </a:rPr>
              <a:t>Transporte puerto - planta</a:t>
            </a:r>
          </a:p>
        </p:txBody>
      </p:sp>
      <p:sp>
        <p:nvSpPr>
          <p:cNvPr id="28" name="Rectángulo 27">
            <a:extLst>
              <a:ext uri="{FF2B5EF4-FFF2-40B4-BE49-F238E27FC236}">
                <a16:creationId xmlns:a16="http://schemas.microsoft.com/office/drawing/2014/main" id="{7B9D950F-F95B-F20D-2A6F-36E51806C44C}"/>
              </a:ext>
            </a:extLst>
          </p:cNvPr>
          <p:cNvSpPr/>
          <p:nvPr/>
        </p:nvSpPr>
        <p:spPr>
          <a:xfrm>
            <a:off x="5300463" y="1038152"/>
            <a:ext cx="2782248" cy="252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50000"/>
              </a:lnSpc>
            </a:pPr>
            <a:r>
              <a:rPr lang="es-UY" sz="1300" b="1" dirty="0">
                <a:solidFill>
                  <a:schemeClr val="tx1"/>
                </a:solidFill>
              </a:rPr>
              <a:t>Costo EXW</a:t>
            </a:r>
          </a:p>
        </p:txBody>
      </p:sp>
    </p:spTree>
    <p:extLst>
      <p:ext uri="{BB962C8B-B14F-4D97-AF65-F5344CB8AC3E}">
        <p14:creationId xmlns:p14="http://schemas.microsoft.com/office/powerpoint/2010/main" val="390894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6" grpId="0" animBg="1"/>
      <p:bldP spid="17" grpId="0" animBg="1"/>
      <p:bldP spid="18" grpId="0" animBg="1"/>
      <p:bldP spid="19" grpId="0" animBg="1"/>
      <p:bldP spid="20" grpId="0" animBg="1"/>
      <p:bldP spid="25" grpId="0" animBg="1"/>
      <p:bldP spid="26" grpId="0" animBg="1"/>
      <p:bldP spid="27" grpId="0" animBg="1"/>
      <p:bldP spid="31" grpId="0" animBg="1"/>
      <p:bldP spid="32" grpId="0"/>
      <p:bldP spid="33" grpId="0"/>
      <p:bldP spid="3" grpId="0" animBg="1"/>
      <p:bldP spid="12" grpId="0" animBg="1"/>
      <p:bldP spid="14" grpId="0" animBg="1"/>
      <p:bldP spid="15"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352326-1032-4682-35F7-80C05C5FB80D}"/>
              </a:ext>
            </a:extLst>
          </p:cNvPr>
          <p:cNvSpPr>
            <a:spLocks noGrp="1"/>
          </p:cNvSpPr>
          <p:nvPr>
            <p:ph type="title"/>
          </p:nvPr>
        </p:nvSpPr>
        <p:spPr/>
        <p:txBody>
          <a:bodyPr/>
          <a:lstStyle/>
          <a:p>
            <a:r>
              <a:rPr lang="es-UY" dirty="0"/>
              <a:t>Base de datos de equipos</a:t>
            </a:r>
          </a:p>
        </p:txBody>
      </p:sp>
      <p:sp>
        <p:nvSpPr>
          <p:cNvPr id="3" name="Marcador de contenido 2">
            <a:extLst>
              <a:ext uri="{FF2B5EF4-FFF2-40B4-BE49-F238E27FC236}">
                <a16:creationId xmlns:a16="http://schemas.microsoft.com/office/drawing/2014/main" id="{BEB6C31A-AD31-02F2-2159-62FA4B2DA8F9}"/>
              </a:ext>
            </a:extLst>
          </p:cNvPr>
          <p:cNvSpPr>
            <a:spLocks noGrp="1"/>
          </p:cNvSpPr>
          <p:nvPr>
            <p:ph idx="1"/>
          </p:nvPr>
        </p:nvSpPr>
        <p:spPr>
          <a:xfrm>
            <a:off x="3791906" y="847745"/>
            <a:ext cx="7315200" cy="4293422"/>
          </a:xfrm>
        </p:spPr>
        <p:txBody>
          <a:bodyPr/>
          <a:lstStyle/>
          <a:p>
            <a:r>
              <a:rPr lang="es-UY" dirty="0"/>
              <a:t>Base de información: proyectos realizados entre 2017 y 2022</a:t>
            </a:r>
          </a:p>
          <a:p>
            <a:r>
              <a:rPr lang="es-UY" dirty="0"/>
              <a:t>Una planilla para equipos “estándar” y otra para equipos “específicos”</a:t>
            </a:r>
          </a:p>
          <a:p>
            <a:r>
              <a:rPr lang="es-UY" dirty="0"/>
              <a:t>Incluye  :</a:t>
            </a:r>
          </a:p>
          <a:p>
            <a:pPr lvl="2"/>
            <a:r>
              <a:rPr lang="es-UY" sz="2000" dirty="0"/>
              <a:t>Características y capacidades de los equipos</a:t>
            </a:r>
          </a:p>
          <a:p>
            <a:pPr lvl="2"/>
            <a:r>
              <a:rPr lang="es-UY" sz="2000" dirty="0"/>
              <a:t>Información del representante local (si lo hay)</a:t>
            </a:r>
          </a:p>
          <a:p>
            <a:pPr lvl="2"/>
            <a:r>
              <a:rPr lang="es-UY" sz="2000" dirty="0"/>
              <a:t>Un cuadro para actualizar cotizaciones en base al CEPCI</a:t>
            </a:r>
            <a:endParaRPr lang="es-UY" sz="2400" dirty="0"/>
          </a:p>
          <a:p>
            <a:endParaRPr lang="es-UY" dirty="0"/>
          </a:p>
          <a:p>
            <a:endParaRPr lang="es-UY" dirty="0"/>
          </a:p>
          <a:p>
            <a:endParaRPr lang="es-UY" dirty="0"/>
          </a:p>
        </p:txBody>
      </p:sp>
      <p:sp>
        <p:nvSpPr>
          <p:cNvPr id="4" name="Marcador de texto 3">
            <a:extLst>
              <a:ext uri="{FF2B5EF4-FFF2-40B4-BE49-F238E27FC236}">
                <a16:creationId xmlns:a16="http://schemas.microsoft.com/office/drawing/2014/main" id="{91427739-C7C3-48E8-9A7E-03FC0525448F}"/>
              </a:ext>
            </a:extLst>
          </p:cNvPr>
          <p:cNvSpPr>
            <a:spLocks noGrp="1"/>
          </p:cNvSpPr>
          <p:nvPr>
            <p:ph type="body" sz="half" idx="2"/>
          </p:nvPr>
        </p:nvSpPr>
        <p:spPr/>
        <p:txBody>
          <a:bodyPr/>
          <a:lstStyle/>
          <a:p>
            <a:r>
              <a:rPr lang="es-UY" dirty="0"/>
              <a:t>Documento disponible en EVA</a:t>
            </a:r>
          </a:p>
        </p:txBody>
      </p:sp>
    </p:spTree>
    <p:extLst>
      <p:ext uri="{BB962C8B-B14F-4D97-AF65-F5344CB8AC3E}">
        <p14:creationId xmlns:p14="http://schemas.microsoft.com/office/powerpoint/2010/main" val="176371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A3804A-374D-CF99-B508-F6C9D7F2E0BD}"/>
              </a:ext>
            </a:extLst>
          </p:cNvPr>
          <p:cNvSpPr>
            <a:spLocks noGrp="1"/>
          </p:cNvSpPr>
          <p:nvPr>
            <p:ph type="title"/>
          </p:nvPr>
        </p:nvSpPr>
        <p:spPr/>
        <p:txBody>
          <a:bodyPr/>
          <a:lstStyle/>
          <a:p>
            <a:r>
              <a:rPr lang="es-UY" dirty="0"/>
              <a:t>Costos de transporte y nacionalización</a:t>
            </a:r>
          </a:p>
        </p:txBody>
      </p:sp>
      <p:sp>
        <p:nvSpPr>
          <p:cNvPr id="3" name="Marcador de contenido 2">
            <a:extLst>
              <a:ext uri="{FF2B5EF4-FFF2-40B4-BE49-F238E27FC236}">
                <a16:creationId xmlns:a16="http://schemas.microsoft.com/office/drawing/2014/main" id="{FDEA44DA-A4F3-FA0E-41C3-66E92DD159E2}"/>
              </a:ext>
            </a:extLst>
          </p:cNvPr>
          <p:cNvSpPr>
            <a:spLocks noGrp="1"/>
          </p:cNvSpPr>
          <p:nvPr>
            <p:ph idx="1"/>
          </p:nvPr>
        </p:nvSpPr>
        <p:spPr>
          <a:xfrm>
            <a:off x="3849250" y="616754"/>
            <a:ext cx="7315200" cy="2201091"/>
          </a:xfrm>
        </p:spPr>
        <p:txBody>
          <a:bodyPr/>
          <a:lstStyle/>
          <a:p>
            <a:pPr marL="0" indent="0">
              <a:buNone/>
            </a:pPr>
            <a:r>
              <a:rPr lang="es-UY" dirty="0"/>
              <a:t>Recopilación de información obtenida a partir de entrevistas con:</a:t>
            </a:r>
          </a:p>
          <a:p>
            <a:r>
              <a:rPr lang="es-UY" dirty="0"/>
              <a:t>Responsables de Compras e Importaciones</a:t>
            </a:r>
          </a:p>
          <a:p>
            <a:r>
              <a:rPr lang="es-UY" dirty="0"/>
              <a:t>Empresas de Logística</a:t>
            </a:r>
          </a:p>
          <a:p>
            <a:r>
              <a:rPr lang="es-UY" dirty="0"/>
              <a:t>Despachantes de Aduana</a:t>
            </a:r>
          </a:p>
        </p:txBody>
      </p:sp>
      <p:sp>
        <p:nvSpPr>
          <p:cNvPr id="4" name="Marcador de texto 3">
            <a:extLst>
              <a:ext uri="{FF2B5EF4-FFF2-40B4-BE49-F238E27FC236}">
                <a16:creationId xmlns:a16="http://schemas.microsoft.com/office/drawing/2014/main" id="{2E45501F-7D48-EB8A-4F58-4B55A7329D2A}"/>
              </a:ext>
            </a:extLst>
          </p:cNvPr>
          <p:cNvSpPr>
            <a:spLocks noGrp="1"/>
          </p:cNvSpPr>
          <p:nvPr>
            <p:ph type="body" sz="half" idx="2"/>
          </p:nvPr>
        </p:nvSpPr>
        <p:spPr/>
        <p:txBody>
          <a:bodyPr/>
          <a:lstStyle/>
          <a:p>
            <a:r>
              <a:rPr lang="es-UY" dirty="0"/>
              <a:t>Documento disponible en EVA</a:t>
            </a:r>
          </a:p>
        </p:txBody>
      </p:sp>
    </p:spTree>
    <p:extLst>
      <p:ext uri="{BB962C8B-B14F-4D97-AF65-F5344CB8AC3E}">
        <p14:creationId xmlns:p14="http://schemas.microsoft.com/office/powerpoint/2010/main" val="211745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A3804A-374D-CF99-B508-F6C9D7F2E0BD}"/>
              </a:ext>
            </a:extLst>
          </p:cNvPr>
          <p:cNvSpPr>
            <a:spLocks noGrp="1"/>
          </p:cNvSpPr>
          <p:nvPr>
            <p:ph type="title"/>
          </p:nvPr>
        </p:nvSpPr>
        <p:spPr/>
        <p:txBody>
          <a:bodyPr/>
          <a:lstStyle/>
          <a:p>
            <a:r>
              <a:rPr lang="es-UY" dirty="0"/>
              <a:t>Costos de transporte y nacionalización</a:t>
            </a:r>
          </a:p>
        </p:txBody>
      </p:sp>
      <p:sp>
        <p:nvSpPr>
          <p:cNvPr id="3" name="Marcador de contenido 2">
            <a:extLst>
              <a:ext uri="{FF2B5EF4-FFF2-40B4-BE49-F238E27FC236}">
                <a16:creationId xmlns:a16="http://schemas.microsoft.com/office/drawing/2014/main" id="{FDEA44DA-A4F3-FA0E-41C3-66E92DD159E2}"/>
              </a:ext>
            </a:extLst>
          </p:cNvPr>
          <p:cNvSpPr>
            <a:spLocks noGrp="1"/>
          </p:cNvSpPr>
          <p:nvPr>
            <p:ph idx="1"/>
          </p:nvPr>
        </p:nvSpPr>
        <p:spPr>
          <a:xfrm>
            <a:off x="3746614" y="831779"/>
            <a:ext cx="7315200" cy="3823392"/>
          </a:xfrm>
        </p:spPr>
        <p:txBody>
          <a:bodyPr>
            <a:normAutofit/>
          </a:bodyPr>
          <a:lstStyle/>
          <a:p>
            <a:pPr marL="0" indent="0">
              <a:buNone/>
            </a:pPr>
            <a:r>
              <a:rPr lang="es-UY" dirty="0"/>
              <a:t>El documento resume:</a:t>
            </a:r>
          </a:p>
          <a:p>
            <a:r>
              <a:rPr lang="es-UY" dirty="0"/>
              <a:t>Incoterms principales</a:t>
            </a:r>
          </a:p>
          <a:p>
            <a:r>
              <a:rPr lang="es-UY" dirty="0"/>
              <a:t>Lineamientos generales para la definición del medo de transporte</a:t>
            </a:r>
          </a:p>
          <a:p>
            <a:r>
              <a:rPr lang="es-UY" dirty="0"/>
              <a:t>Modalidades de transporte marítimo:</a:t>
            </a:r>
          </a:p>
          <a:p>
            <a:pPr lvl="1"/>
            <a:r>
              <a:rPr lang="es-UY" dirty="0"/>
              <a:t>FLC (full container load)</a:t>
            </a:r>
          </a:p>
          <a:p>
            <a:pPr lvl="1"/>
            <a:r>
              <a:rPr lang="es-UY" dirty="0"/>
              <a:t>LCL (les </a:t>
            </a:r>
            <a:r>
              <a:rPr lang="es-UY" dirty="0" err="1"/>
              <a:t>tha</a:t>
            </a:r>
            <a:r>
              <a:rPr lang="es-UY" dirty="0"/>
              <a:t> container load)</a:t>
            </a:r>
          </a:p>
          <a:p>
            <a:pPr lvl="1"/>
            <a:r>
              <a:rPr lang="es-UY" dirty="0"/>
              <a:t>Flat rack</a:t>
            </a:r>
          </a:p>
          <a:p>
            <a:pPr lvl="1"/>
            <a:r>
              <a:rPr lang="es-UY" dirty="0"/>
              <a:t>Break </a:t>
            </a:r>
            <a:r>
              <a:rPr lang="es-UY" dirty="0" err="1"/>
              <a:t>bulk</a:t>
            </a:r>
            <a:endParaRPr lang="es-UY" dirty="0"/>
          </a:p>
          <a:p>
            <a:r>
              <a:rPr lang="es-UY" dirty="0"/>
              <a:t>Referencias de costos</a:t>
            </a:r>
          </a:p>
          <a:p>
            <a:pPr marL="0" indent="0">
              <a:buNone/>
            </a:pPr>
            <a:endParaRPr lang="es-UY" dirty="0"/>
          </a:p>
        </p:txBody>
      </p:sp>
      <p:sp>
        <p:nvSpPr>
          <p:cNvPr id="4" name="Marcador de texto 3">
            <a:extLst>
              <a:ext uri="{FF2B5EF4-FFF2-40B4-BE49-F238E27FC236}">
                <a16:creationId xmlns:a16="http://schemas.microsoft.com/office/drawing/2014/main" id="{2E45501F-7D48-EB8A-4F58-4B55A7329D2A}"/>
              </a:ext>
            </a:extLst>
          </p:cNvPr>
          <p:cNvSpPr>
            <a:spLocks noGrp="1"/>
          </p:cNvSpPr>
          <p:nvPr>
            <p:ph type="body" sz="half" idx="2"/>
          </p:nvPr>
        </p:nvSpPr>
        <p:spPr/>
        <p:txBody>
          <a:bodyPr/>
          <a:lstStyle/>
          <a:p>
            <a:r>
              <a:rPr lang="es-ES" dirty="0"/>
              <a:t>P</a:t>
            </a:r>
            <a:r>
              <a:rPr lang="es-UY" dirty="0"/>
              <a:t>untos relevantes</a:t>
            </a:r>
          </a:p>
        </p:txBody>
      </p:sp>
      <p:pic>
        <p:nvPicPr>
          <p:cNvPr id="5" name="image6.png">
            <a:extLst>
              <a:ext uri="{FF2B5EF4-FFF2-40B4-BE49-F238E27FC236}">
                <a16:creationId xmlns:a16="http://schemas.microsoft.com/office/drawing/2014/main" id="{835B8CE5-2537-42A1-0F05-21AE1200F551}"/>
              </a:ext>
            </a:extLst>
          </p:cNvPr>
          <p:cNvPicPr/>
          <p:nvPr/>
        </p:nvPicPr>
        <p:blipFill>
          <a:blip r:embed="rId2"/>
          <a:srcRect/>
          <a:stretch>
            <a:fillRect/>
          </a:stretch>
        </p:blipFill>
        <p:spPr>
          <a:xfrm>
            <a:off x="7637479" y="2836189"/>
            <a:ext cx="3721735" cy="2793365"/>
          </a:xfrm>
          <a:prstGeom prst="rect">
            <a:avLst/>
          </a:prstGeom>
          <a:ln/>
        </p:spPr>
      </p:pic>
      <p:sp>
        <p:nvSpPr>
          <p:cNvPr id="9" name="CuadroTexto 8">
            <a:extLst>
              <a:ext uri="{FF2B5EF4-FFF2-40B4-BE49-F238E27FC236}">
                <a16:creationId xmlns:a16="http://schemas.microsoft.com/office/drawing/2014/main" id="{5FF05417-000F-742A-44D5-E40F540A3389}"/>
              </a:ext>
            </a:extLst>
          </p:cNvPr>
          <p:cNvSpPr txBox="1"/>
          <p:nvPr/>
        </p:nvSpPr>
        <p:spPr>
          <a:xfrm>
            <a:off x="7270848" y="5926123"/>
            <a:ext cx="4454995" cy="461665"/>
          </a:xfrm>
          <a:prstGeom prst="rect">
            <a:avLst/>
          </a:prstGeom>
          <a:noFill/>
        </p:spPr>
        <p:txBody>
          <a:bodyPr wrap="square">
            <a:spAutoFit/>
          </a:bodyPr>
          <a:lstStyle/>
          <a:p>
            <a:r>
              <a:rPr lang="es-ES" sz="800" dirty="0">
                <a:effectLst/>
                <a:latin typeface="Arial" panose="020B0604020202020204" pitchFamily="34" charset="0"/>
                <a:ea typeface="Arial" panose="020B0604020202020204" pitchFamily="34" charset="0"/>
              </a:rPr>
              <a:t>** Imagen extraída de la página web de la empresa de transporte internacional Hapag Lloyd. </a:t>
            </a:r>
          </a:p>
          <a:p>
            <a:r>
              <a:rPr lang="es-ES" sz="800" dirty="0">
                <a:solidFill>
                  <a:srgbClr val="1155CC"/>
                </a:solidFill>
                <a:effectLst/>
                <a:latin typeface="Arial" panose="020B0604020202020204" pitchFamily="34" charset="0"/>
                <a:ea typeface="Arial" panose="020B0604020202020204" pitchFamily="34" charset="0"/>
                <a:hlinkClick r:id="rId3"/>
              </a:rPr>
              <a:t>https://www.hapag-lloyd.com/en/services-information/cargo-fleet/container/20-flatrack.html</a:t>
            </a:r>
            <a:r>
              <a:rPr lang="es-ES" sz="800" dirty="0">
                <a:effectLst/>
                <a:latin typeface="Arial" panose="020B0604020202020204" pitchFamily="34" charset="0"/>
                <a:ea typeface="Arial" panose="020B0604020202020204" pitchFamily="34" charset="0"/>
              </a:rPr>
              <a:t> </a:t>
            </a:r>
          </a:p>
          <a:p>
            <a:r>
              <a:rPr lang="es-ES" sz="800" dirty="0">
                <a:effectLst/>
                <a:latin typeface="Arial" panose="020B0604020202020204" pitchFamily="34" charset="0"/>
                <a:ea typeface="Arial" panose="020B0604020202020204" pitchFamily="34" charset="0"/>
              </a:rPr>
              <a:t>(acceso 19/01/2023)</a:t>
            </a:r>
            <a:endParaRPr lang="es-UY" sz="800" dirty="0"/>
          </a:p>
        </p:txBody>
      </p:sp>
      <p:sp>
        <p:nvSpPr>
          <p:cNvPr id="10" name="CuadroTexto 9">
            <a:extLst>
              <a:ext uri="{FF2B5EF4-FFF2-40B4-BE49-F238E27FC236}">
                <a16:creationId xmlns:a16="http://schemas.microsoft.com/office/drawing/2014/main" id="{17E89EBF-7998-7039-4736-D14FB5880C3E}"/>
              </a:ext>
            </a:extLst>
          </p:cNvPr>
          <p:cNvSpPr txBox="1"/>
          <p:nvPr/>
        </p:nvSpPr>
        <p:spPr>
          <a:xfrm>
            <a:off x="8854752" y="5623950"/>
            <a:ext cx="1054359" cy="307777"/>
          </a:xfrm>
          <a:prstGeom prst="rect">
            <a:avLst/>
          </a:prstGeom>
          <a:noFill/>
        </p:spPr>
        <p:txBody>
          <a:bodyPr wrap="square" rtlCol="0">
            <a:spAutoFit/>
          </a:bodyPr>
          <a:lstStyle/>
          <a:p>
            <a:r>
              <a:rPr lang="es-UY" sz="1400" b="1" dirty="0"/>
              <a:t>Flat Rack</a:t>
            </a:r>
            <a:endParaRPr lang="es-UY" b="1" dirty="0"/>
          </a:p>
        </p:txBody>
      </p:sp>
    </p:spTree>
    <p:extLst>
      <p:ext uri="{BB962C8B-B14F-4D97-AF65-F5344CB8AC3E}">
        <p14:creationId xmlns:p14="http://schemas.microsoft.com/office/powerpoint/2010/main" val="2475262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4ED463-D734-8B30-6C17-8099B781FF4D}"/>
              </a:ext>
            </a:extLst>
          </p:cNvPr>
          <p:cNvSpPr>
            <a:spLocks noGrp="1"/>
          </p:cNvSpPr>
          <p:nvPr>
            <p:ph type="title"/>
          </p:nvPr>
        </p:nvSpPr>
        <p:spPr/>
        <p:txBody>
          <a:bodyPr/>
          <a:lstStyle/>
          <a:p>
            <a:r>
              <a:rPr lang="es-UY" dirty="0"/>
              <a:t>Compra de Equipos en un proyecto aprobado</a:t>
            </a:r>
          </a:p>
        </p:txBody>
      </p:sp>
      <p:sp>
        <p:nvSpPr>
          <p:cNvPr id="3" name="Marcador de contenido 2">
            <a:extLst>
              <a:ext uri="{FF2B5EF4-FFF2-40B4-BE49-F238E27FC236}">
                <a16:creationId xmlns:a16="http://schemas.microsoft.com/office/drawing/2014/main" id="{91444D3B-11B0-F6F0-324E-ACF2495064C6}"/>
              </a:ext>
            </a:extLst>
          </p:cNvPr>
          <p:cNvSpPr>
            <a:spLocks noGrp="1"/>
          </p:cNvSpPr>
          <p:nvPr>
            <p:ph idx="1"/>
          </p:nvPr>
        </p:nvSpPr>
        <p:spPr/>
        <p:txBody>
          <a:bodyPr>
            <a:normAutofit fontScale="85000" lnSpcReduction="20000"/>
          </a:bodyPr>
          <a:lstStyle/>
          <a:p>
            <a:pPr marL="0" indent="0">
              <a:buNone/>
            </a:pPr>
            <a:endParaRPr lang="es-UY" dirty="0"/>
          </a:p>
          <a:p>
            <a:pPr marL="0" indent="0" algn="just">
              <a:lnSpc>
                <a:spcPct val="120000"/>
              </a:lnSpc>
              <a:buNone/>
            </a:pPr>
            <a:r>
              <a:rPr lang="es-UY" sz="1800" dirty="0"/>
              <a:t>Hoy en día la decisión de compra de un equipo no considera sólo la inversión inicial sino el </a:t>
            </a:r>
            <a:r>
              <a:rPr lang="es-UY" sz="1800" b="1" dirty="0"/>
              <a:t>“Total </a:t>
            </a:r>
            <a:r>
              <a:rPr lang="es-UY" sz="1800" b="1" dirty="0" err="1"/>
              <a:t>Cost</a:t>
            </a:r>
            <a:r>
              <a:rPr lang="es-UY" sz="1800" b="1" dirty="0"/>
              <a:t> </a:t>
            </a:r>
            <a:r>
              <a:rPr lang="es-UY" sz="1800" b="1" dirty="0" err="1"/>
              <a:t>of</a:t>
            </a:r>
            <a:r>
              <a:rPr lang="es-UY" sz="1800" b="1" dirty="0"/>
              <a:t> </a:t>
            </a:r>
            <a:r>
              <a:rPr lang="es-UY" sz="1800" b="1" dirty="0" err="1"/>
              <a:t>Ownership</a:t>
            </a:r>
            <a:r>
              <a:rPr lang="es-UY" sz="1800" b="1" dirty="0"/>
              <a:t>” </a:t>
            </a:r>
            <a:r>
              <a:rPr lang="es-UY" sz="1800" dirty="0"/>
              <a:t>(TCO)</a:t>
            </a:r>
          </a:p>
          <a:p>
            <a:pPr marL="0" indent="0" algn="just">
              <a:lnSpc>
                <a:spcPct val="120000"/>
              </a:lnSpc>
              <a:buNone/>
            </a:pPr>
            <a:endParaRPr lang="es-UY" sz="1800" dirty="0"/>
          </a:p>
          <a:p>
            <a:r>
              <a:rPr lang="es-UY" sz="1800" dirty="0"/>
              <a:t>Costo del equipo</a:t>
            </a:r>
          </a:p>
          <a:p>
            <a:r>
              <a:rPr lang="es-UY" sz="1800" dirty="0"/>
              <a:t>Gastos de mantenimiento </a:t>
            </a:r>
          </a:p>
          <a:p>
            <a:r>
              <a:rPr lang="es-UY" sz="1800" dirty="0"/>
              <a:t>Mano de obra de operación</a:t>
            </a:r>
          </a:p>
          <a:p>
            <a:r>
              <a:rPr lang="es-UY" sz="1800" dirty="0"/>
              <a:t>Consumos</a:t>
            </a:r>
          </a:p>
          <a:p>
            <a:pPr lvl="3"/>
            <a:r>
              <a:rPr lang="es-UY" sz="1700" dirty="0"/>
              <a:t>Energía eléctrica</a:t>
            </a:r>
          </a:p>
          <a:p>
            <a:pPr lvl="3"/>
            <a:r>
              <a:rPr lang="es-UY" sz="1700" dirty="0"/>
              <a:t>Vapor</a:t>
            </a:r>
          </a:p>
          <a:p>
            <a:pPr lvl="3"/>
            <a:r>
              <a:rPr lang="es-UY" sz="1700" dirty="0"/>
              <a:t>Aire Comprimido</a:t>
            </a:r>
          </a:p>
          <a:p>
            <a:pPr lvl="3"/>
            <a:r>
              <a:rPr lang="es-UY" sz="1700" dirty="0"/>
              <a:t>Agua</a:t>
            </a:r>
          </a:p>
          <a:p>
            <a:pPr lvl="3"/>
            <a:r>
              <a:rPr lang="es-UY" sz="1700" dirty="0" err="1"/>
              <a:t>etc</a:t>
            </a:r>
            <a:endParaRPr lang="es-UY" sz="1700" dirty="0"/>
          </a:p>
          <a:p>
            <a:r>
              <a:rPr lang="es-UY" sz="1800" dirty="0"/>
              <a:t>Desperdicio</a:t>
            </a:r>
          </a:p>
          <a:p>
            <a:pPr lvl="3"/>
            <a:r>
              <a:rPr lang="es-UY" sz="1700" dirty="0"/>
              <a:t>Materia prima</a:t>
            </a:r>
          </a:p>
          <a:p>
            <a:pPr lvl="3"/>
            <a:r>
              <a:rPr lang="es-UY" sz="1700" dirty="0"/>
              <a:t>Producto terminado</a:t>
            </a:r>
          </a:p>
          <a:p>
            <a:pPr lvl="3"/>
            <a:r>
              <a:rPr lang="es-UY" sz="1700" dirty="0"/>
              <a:t>Materiales de </a:t>
            </a:r>
            <a:r>
              <a:rPr lang="es-UY" sz="1700" dirty="0" err="1"/>
              <a:t>packaging</a:t>
            </a:r>
            <a:endParaRPr lang="es-UY" sz="1700" dirty="0"/>
          </a:p>
          <a:p>
            <a:pPr lvl="3"/>
            <a:r>
              <a:rPr lang="es-UY" sz="1700" dirty="0" err="1"/>
              <a:t>Etc</a:t>
            </a:r>
            <a:endParaRPr lang="es-UY" sz="1700" dirty="0"/>
          </a:p>
          <a:p>
            <a:pPr lvl="3"/>
            <a:endParaRPr lang="es-UY" sz="1200" dirty="0"/>
          </a:p>
          <a:p>
            <a:pPr lvl="3"/>
            <a:endParaRPr lang="es-UY" dirty="0"/>
          </a:p>
        </p:txBody>
      </p:sp>
      <p:sp>
        <p:nvSpPr>
          <p:cNvPr id="4" name="Marcador de texto 3">
            <a:extLst>
              <a:ext uri="{FF2B5EF4-FFF2-40B4-BE49-F238E27FC236}">
                <a16:creationId xmlns:a16="http://schemas.microsoft.com/office/drawing/2014/main" id="{5F1E9295-AF94-B2C2-A9D8-7C1ED6F32106}"/>
              </a:ext>
            </a:extLst>
          </p:cNvPr>
          <p:cNvSpPr>
            <a:spLocks noGrp="1"/>
          </p:cNvSpPr>
          <p:nvPr>
            <p:ph type="body" sz="half" idx="2"/>
          </p:nvPr>
        </p:nvSpPr>
        <p:spPr/>
        <p:txBody>
          <a:bodyPr/>
          <a:lstStyle/>
          <a:p>
            <a:endParaRPr lang="es-UY"/>
          </a:p>
        </p:txBody>
      </p:sp>
    </p:spTree>
    <p:extLst>
      <p:ext uri="{BB962C8B-B14F-4D97-AF65-F5344CB8AC3E}">
        <p14:creationId xmlns:p14="http://schemas.microsoft.com/office/powerpoint/2010/main" val="423195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rco">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TM03457475[[fn=Marco]]</Template>
  <TotalTime>3748</TotalTime>
  <Words>1175</Words>
  <Application>Microsoft Office PowerPoint</Application>
  <PresentationFormat>Panorámica</PresentationFormat>
  <Paragraphs>509</Paragraphs>
  <Slides>19</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Aptos</vt:lpstr>
      <vt:lpstr>Arial</vt:lpstr>
      <vt:lpstr>Calibri</vt:lpstr>
      <vt:lpstr>Corbel</vt:lpstr>
      <vt:lpstr>Wingdings 2</vt:lpstr>
      <vt:lpstr>Marco</vt:lpstr>
      <vt:lpstr>Costos UY</vt:lpstr>
      <vt:lpstr>AGENDA</vt:lpstr>
      <vt:lpstr>Proyecto Industrial</vt:lpstr>
      <vt:lpstr>Inversiones</vt:lpstr>
      <vt:lpstr>Estimación del costo de equipos</vt:lpstr>
      <vt:lpstr>Base de datos de equipos</vt:lpstr>
      <vt:lpstr>Costos de transporte y nacionalización</vt:lpstr>
      <vt:lpstr>Costos de transporte y nacionalización</vt:lpstr>
      <vt:lpstr>Compra de Equipos en un proyecto aprobado</vt:lpstr>
      <vt:lpstr>Presentación de PowerPoint</vt:lpstr>
      <vt:lpstr>Inversiones</vt:lpstr>
      <vt:lpstr>Contratación de obras y servicios en un proyecto aprobado</vt:lpstr>
      <vt:lpstr>Proyecto Industrial</vt:lpstr>
      <vt:lpstr>Ley de Inversiones y Beneficios Fiscales</vt:lpstr>
      <vt:lpstr>Actividad en grupos</vt:lpstr>
      <vt:lpstr>Actividad en grupos</vt:lpstr>
      <vt:lpstr>Presentación de PowerPoint</vt:lpstr>
      <vt:lpstr>Material disponible en EVA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Costos UY</dc:title>
  <dc:creator>Eduardo Testorelli</dc:creator>
  <cp:lastModifiedBy>Eduardo Testorelli</cp:lastModifiedBy>
  <cp:revision>5</cp:revision>
  <dcterms:created xsi:type="dcterms:W3CDTF">2023-07-24T18:45:29Z</dcterms:created>
  <dcterms:modified xsi:type="dcterms:W3CDTF">2024-09-11T19:11:57Z</dcterms:modified>
</cp:coreProperties>
</file>