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5" r:id="rId12"/>
    <p:sldId id="266" r:id="rId13"/>
    <p:sldId id="272" r:id="rId14"/>
    <p:sldId id="273" r:id="rId15"/>
    <p:sldId id="27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Gill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AL9WRXS0t2//Yq7s4Zh9ePmF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11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94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69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58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84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20" name="Google Shape;20;p18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6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89" name="Google Shape;89;p26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97" name="Google Shape;97;p26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104" name="Google Shape;104;p2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111" name="Google Shape;111;p28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36" name="Google Shape;36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43" name="Google Shape;43;p1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50" name="Google Shape;50;p20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58" name="Google Shape;58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68" name="Google Shape;68;p2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74" name="Google Shape;74;p2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86" name="Google Shape;86;p25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6464"/>
            </a:gs>
            <a:gs pos="100000">
              <a:srgbClr val="3E3E3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454545">
                  <a:alpha val="0"/>
                </a:srgbClr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13" name="Google Shape;13;p16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/>
              <a:t>‹Nº›</a:t>
            </a:fld>
            <a:endParaRPr/>
          </a:p>
        </p:txBody>
      </p:sp>
      <p:cxnSp>
        <p:nvCxnSpPr>
          <p:cNvPr id="29" name="Google Shape;29;p15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2421079" y="1055688"/>
            <a:ext cx="9066625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ill Sans"/>
              <a:buNone/>
            </a:pPr>
            <a:r>
              <a:rPr lang="es-US" sz="4800"/>
              <a:t>CLASE  IX – CIRCUITOS</a:t>
            </a:r>
            <a:br>
              <a:rPr lang="es-US" sz="4800"/>
            </a:br>
            <a:endParaRPr sz="4800"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2421080" y="3655751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US" sz="2000"/>
              <a:t>FÍSICA 2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/>
              <a:t>RESISTENCIA EQUIVALENTE EN SERIE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836" y="3110466"/>
            <a:ext cx="2709585" cy="126114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77CC6C95-AF3F-451B-ABD9-991D047815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51580" y="2015732"/>
                <a:ext cx="6466736" cy="3450613"/>
              </a:xfrm>
            </p:spPr>
            <p:txBody>
              <a:bodyPr>
                <a:noAutofit/>
              </a:bodyPr>
              <a:lstStyle/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s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US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77CC6C95-AF3F-451B-ABD9-991D04781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1580" y="2015732"/>
                <a:ext cx="6466736" cy="3450613"/>
              </a:xfrm>
              <a:blipFill>
                <a:blip r:embed="rId4"/>
                <a:stretch>
                  <a:fillRect b="-106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/>
              <a:t>RESISTENCIA EQUIVALENTE EN PARALELO</a:t>
            </a:r>
            <a:endParaRPr/>
          </a:p>
        </p:txBody>
      </p:sp>
      <p:pic>
        <p:nvPicPr>
          <p:cNvPr id="221" name="Google Shape;221;p11" descr="Calculadora de resistencia paralela y serial | DigiK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2920" y="3026663"/>
            <a:ext cx="2857500" cy="14287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38385951-09CC-44EE-BDD3-363E57062AC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51579" y="2015732"/>
                <a:ext cx="6311093" cy="3450613"/>
              </a:xfrm>
            </p:spPr>
            <p:txBody>
              <a:bodyPr>
                <a:noAutofit/>
              </a:bodyPr>
              <a:lstStyle/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s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US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38385951-09CC-44EE-BDD3-363E57062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1579" y="2015732"/>
                <a:ext cx="6311093" cy="3450613"/>
              </a:xfrm>
              <a:blipFill>
                <a:blip r:embed="rId4"/>
                <a:stretch>
                  <a:fillRect b="-265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 dirty="0"/>
              <a:t>Ejercicio 5.3</a:t>
            </a:r>
            <a:endParaRPr dirty="0"/>
          </a:p>
        </p:txBody>
      </p:sp>
      <p:grpSp>
        <p:nvGrpSpPr>
          <p:cNvPr id="154" name="Google Shape;154;p7"/>
          <p:cNvGrpSpPr/>
          <p:nvPr/>
        </p:nvGrpSpPr>
        <p:grpSpPr>
          <a:xfrm>
            <a:off x="6109822" y="2012810"/>
            <a:ext cx="4948659" cy="3453535"/>
            <a:chOff x="7807230" y="2012810"/>
            <a:chExt cx="3251252" cy="3459865"/>
          </a:xfrm>
        </p:grpSpPr>
        <p:sp>
          <p:nvSpPr>
            <p:cNvPr id="155" name="Google Shape;155;p7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1905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257" y="2444533"/>
            <a:ext cx="4613872" cy="2583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7"/>
          <p:cNvGrpSpPr/>
          <p:nvPr/>
        </p:nvGrpSpPr>
        <p:grpSpPr>
          <a:xfrm>
            <a:off x="7854770" y="3187083"/>
            <a:ext cx="407629" cy="1020933"/>
            <a:chOff x="7854770" y="3187083"/>
            <a:chExt cx="407629" cy="1020933"/>
          </a:xfrm>
        </p:grpSpPr>
        <p:cxnSp>
          <p:nvCxnSpPr>
            <p:cNvPr id="159" name="Google Shape;159;p7"/>
            <p:cNvCxnSpPr/>
            <p:nvPr/>
          </p:nvCxnSpPr>
          <p:spPr>
            <a:xfrm>
              <a:off x="825623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0" name="Google Shape;160;p7"/>
            <p:cNvSpPr txBox="1"/>
            <p:nvPr/>
          </p:nvSpPr>
          <p:spPr>
            <a:xfrm>
              <a:off x="7854770" y="3435658"/>
              <a:ext cx="407629" cy="3693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b="0" i="0" u="none" strike="noStrike" cap="none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9333886" y="3187083"/>
            <a:ext cx="407629" cy="1020933"/>
            <a:chOff x="9333886" y="3187083"/>
            <a:chExt cx="407629" cy="1020933"/>
          </a:xfrm>
        </p:grpSpPr>
        <p:cxnSp>
          <p:nvCxnSpPr>
            <p:cNvPr id="162" name="Google Shape;162;p7"/>
            <p:cNvCxnSpPr/>
            <p:nvPr/>
          </p:nvCxnSpPr>
          <p:spPr>
            <a:xfrm>
              <a:off x="965890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3" name="Google Shape;163;p7"/>
            <p:cNvSpPr txBox="1"/>
            <p:nvPr/>
          </p:nvSpPr>
          <p:spPr>
            <a:xfrm>
              <a:off x="9333886" y="3435658"/>
              <a:ext cx="407629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5400000">
            <a:off x="7660650" y="4702501"/>
            <a:ext cx="369332" cy="1020933"/>
            <a:chOff x="7822908" y="4484702"/>
            <a:chExt cx="369332" cy="1020933"/>
          </a:xfrm>
        </p:grpSpPr>
        <p:cxnSp>
          <p:nvCxnSpPr>
            <p:cNvPr id="165" name="Google Shape;165;p7"/>
            <p:cNvCxnSpPr/>
            <p:nvPr/>
          </p:nvCxnSpPr>
          <p:spPr>
            <a:xfrm>
              <a:off x="7831582" y="4484702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6" name="Google Shape;166;p7"/>
            <p:cNvSpPr txBox="1"/>
            <p:nvPr/>
          </p:nvSpPr>
          <p:spPr>
            <a:xfrm rot="16200000">
              <a:off x="7803759" y="4810503"/>
              <a:ext cx="407629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dirty="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dirty="0"/>
            </a:p>
          </p:txBody>
        </p:sp>
      </p:grpSp>
      <p:sp>
        <p:nvSpPr>
          <p:cNvPr id="167" name="Google Shape;167;p7"/>
          <p:cNvSpPr/>
          <p:nvPr/>
        </p:nvSpPr>
        <p:spPr>
          <a:xfrm>
            <a:off x="8355782" y="316823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9826336" y="3620324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205428" y="477099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</p:spPr>
            <p:txBody>
              <a:bodyPr anchor="ctr">
                <a:noAutofit/>
              </a:bodyPr>
              <a:lstStyle/>
              <a:p>
                <a:pPr marL="11430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6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 dirty="0"/>
              <a:t>Ejercicio 5.3</a:t>
            </a:r>
            <a:endParaRPr dirty="0"/>
          </a:p>
        </p:txBody>
      </p:sp>
      <p:grpSp>
        <p:nvGrpSpPr>
          <p:cNvPr id="154" name="Google Shape;154;p7"/>
          <p:cNvGrpSpPr/>
          <p:nvPr/>
        </p:nvGrpSpPr>
        <p:grpSpPr>
          <a:xfrm>
            <a:off x="6109822" y="2012810"/>
            <a:ext cx="4948659" cy="3453535"/>
            <a:chOff x="7807230" y="2012810"/>
            <a:chExt cx="3251252" cy="3459865"/>
          </a:xfrm>
        </p:grpSpPr>
        <p:sp>
          <p:nvSpPr>
            <p:cNvPr id="155" name="Google Shape;155;p7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1905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257" y="2444533"/>
            <a:ext cx="4613872" cy="2583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7"/>
          <p:cNvGrpSpPr/>
          <p:nvPr/>
        </p:nvGrpSpPr>
        <p:grpSpPr>
          <a:xfrm>
            <a:off x="7854770" y="3187083"/>
            <a:ext cx="407629" cy="1020933"/>
            <a:chOff x="7854770" y="3187083"/>
            <a:chExt cx="407629" cy="1020933"/>
          </a:xfrm>
        </p:grpSpPr>
        <p:cxnSp>
          <p:nvCxnSpPr>
            <p:cNvPr id="159" name="Google Shape;159;p7"/>
            <p:cNvCxnSpPr/>
            <p:nvPr/>
          </p:nvCxnSpPr>
          <p:spPr>
            <a:xfrm>
              <a:off x="825623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0" name="Google Shape;160;p7"/>
            <p:cNvSpPr txBox="1"/>
            <p:nvPr/>
          </p:nvSpPr>
          <p:spPr>
            <a:xfrm>
              <a:off x="7854770" y="3435658"/>
              <a:ext cx="407629" cy="3693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b="0" i="0" u="none" strike="noStrike" cap="none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9333886" y="3187083"/>
            <a:ext cx="407629" cy="1020933"/>
            <a:chOff x="9333886" y="3187083"/>
            <a:chExt cx="407629" cy="1020933"/>
          </a:xfrm>
        </p:grpSpPr>
        <p:cxnSp>
          <p:nvCxnSpPr>
            <p:cNvPr id="162" name="Google Shape;162;p7"/>
            <p:cNvCxnSpPr/>
            <p:nvPr/>
          </p:nvCxnSpPr>
          <p:spPr>
            <a:xfrm>
              <a:off x="965890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3" name="Google Shape;163;p7"/>
            <p:cNvSpPr txBox="1"/>
            <p:nvPr/>
          </p:nvSpPr>
          <p:spPr>
            <a:xfrm>
              <a:off x="9333886" y="3435658"/>
              <a:ext cx="407629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5400000">
            <a:off x="7660650" y="4702501"/>
            <a:ext cx="369332" cy="1020933"/>
            <a:chOff x="7822908" y="4484702"/>
            <a:chExt cx="369332" cy="1020933"/>
          </a:xfrm>
        </p:grpSpPr>
        <p:cxnSp>
          <p:nvCxnSpPr>
            <p:cNvPr id="165" name="Google Shape;165;p7"/>
            <p:cNvCxnSpPr/>
            <p:nvPr/>
          </p:nvCxnSpPr>
          <p:spPr>
            <a:xfrm>
              <a:off x="7831582" y="4484702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6" name="Google Shape;166;p7"/>
            <p:cNvSpPr txBox="1"/>
            <p:nvPr/>
          </p:nvSpPr>
          <p:spPr>
            <a:xfrm rot="16200000">
              <a:off x="7803759" y="4810503"/>
              <a:ext cx="407629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dirty="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dirty="0"/>
            </a:p>
          </p:txBody>
        </p:sp>
      </p:grpSp>
      <p:sp>
        <p:nvSpPr>
          <p:cNvPr id="167" name="Google Shape;167;p7"/>
          <p:cNvSpPr/>
          <p:nvPr/>
        </p:nvSpPr>
        <p:spPr>
          <a:xfrm>
            <a:off x="8355782" y="316823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9826336" y="3620324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205428" y="477099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</p:spPr>
            <p:txBody>
              <a:bodyPr anchor="ctr"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𝑅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=2,0 Ω, 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𝑅</m:t>
                          </m:r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</m:sSub>
                      <m:r>
                        <a:rPr lang="en-US" i="1"/>
                        <m:t>=4,0 Ω, 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𝑅</m:t>
                          </m:r>
                        </m:e>
                        <m:sub>
                          <m:r>
                            <a:rPr lang="en-US" i="1"/>
                            <m:t>3</m:t>
                          </m:r>
                        </m:sub>
                      </m:sSub>
                      <m:r>
                        <a:rPr lang="en-US" i="1"/>
                        <m:t>=6,0 Ω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𝜀</m:t>
                      </m:r>
                      <m:r>
                        <a:rPr lang="en-US" i="1"/>
                        <m:t>=5,0 </m:t>
                      </m:r>
                      <m:r>
                        <a:rPr lang="en-US" i="1"/>
                        <m:t>𝑉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𝑅</m:t>
                          </m:r>
                        </m:e>
                        <m:sub>
                          <m:r>
                            <a:rPr lang="en-US" i="1"/>
                            <m:t>123</m:t>
                          </m:r>
                        </m:sub>
                      </m:sSub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1</m:t>
                              </m:r>
                            </m:sub>
                          </m:sSub>
                          <m:r>
                            <a:rPr lang="en-US" i="1"/>
                            <m:t>.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  <m:r>
                            <a:rPr lang="en-US" i="1"/>
                            <m:t>.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3</m:t>
                              </m:r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1</m:t>
                              </m:r>
                            </m:sub>
                          </m:sSub>
                          <m:r>
                            <a:rPr lang="en-US" i="1"/>
                            <m:t>.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𝑅</m:t>
                          </m:r>
                        </m:e>
                        <m:sub>
                          <m:r>
                            <a:rPr lang="en-US" i="1"/>
                            <m:t>123</m:t>
                          </m:r>
                        </m:sub>
                      </m:sSub>
                      <m:r>
                        <a:rPr lang="en-US" i="1"/>
                        <m:t>=4,4 Ω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𝜀</m:t>
                      </m:r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.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𝑅</m:t>
                          </m:r>
                        </m:e>
                        <m:sub>
                          <m:r>
                            <a:rPr lang="en-US" i="1"/>
                            <m:t>123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=1,14 </m:t>
                      </m:r>
                      <m:r>
                        <a:rPr lang="en-US" i="1"/>
                        <m:t>𝐴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𝑉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.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𝑅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𝑉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=2,28 </m:t>
                      </m:r>
                      <m:r>
                        <a:rPr lang="en-US" i="1"/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2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 dirty="0"/>
              <a:t>Ejercicio 5.3</a:t>
            </a:r>
            <a:endParaRPr dirty="0"/>
          </a:p>
        </p:txBody>
      </p:sp>
      <p:grpSp>
        <p:nvGrpSpPr>
          <p:cNvPr id="154" name="Google Shape;154;p7"/>
          <p:cNvGrpSpPr/>
          <p:nvPr/>
        </p:nvGrpSpPr>
        <p:grpSpPr>
          <a:xfrm>
            <a:off x="6109822" y="2012810"/>
            <a:ext cx="4948659" cy="3453535"/>
            <a:chOff x="7807230" y="2012810"/>
            <a:chExt cx="3251252" cy="3459865"/>
          </a:xfrm>
        </p:grpSpPr>
        <p:sp>
          <p:nvSpPr>
            <p:cNvPr id="155" name="Google Shape;155;p7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1905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257" y="2444533"/>
            <a:ext cx="4613872" cy="2583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7"/>
          <p:cNvGrpSpPr/>
          <p:nvPr/>
        </p:nvGrpSpPr>
        <p:grpSpPr>
          <a:xfrm>
            <a:off x="7854770" y="3187083"/>
            <a:ext cx="407629" cy="1020933"/>
            <a:chOff x="7854770" y="3187083"/>
            <a:chExt cx="407629" cy="1020933"/>
          </a:xfrm>
        </p:grpSpPr>
        <p:cxnSp>
          <p:nvCxnSpPr>
            <p:cNvPr id="159" name="Google Shape;159;p7"/>
            <p:cNvCxnSpPr/>
            <p:nvPr/>
          </p:nvCxnSpPr>
          <p:spPr>
            <a:xfrm>
              <a:off x="825623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0" name="Google Shape;160;p7"/>
            <p:cNvSpPr txBox="1"/>
            <p:nvPr/>
          </p:nvSpPr>
          <p:spPr>
            <a:xfrm>
              <a:off x="7854770" y="3435658"/>
              <a:ext cx="407629" cy="3693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b="0" i="0" u="none" strike="noStrike" cap="none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9333886" y="3187083"/>
            <a:ext cx="407629" cy="1020933"/>
            <a:chOff x="9333886" y="3187083"/>
            <a:chExt cx="407629" cy="1020933"/>
          </a:xfrm>
        </p:grpSpPr>
        <p:cxnSp>
          <p:nvCxnSpPr>
            <p:cNvPr id="162" name="Google Shape;162;p7"/>
            <p:cNvCxnSpPr/>
            <p:nvPr/>
          </p:nvCxnSpPr>
          <p:spPr>
            <a:xfrm>
              <a:off x="965890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3" name="Google Shape;163;p7"/>
            <p:cNvSpPr txBox="1"/>
            <p:nvPr/>
          </p:nvSpPr>
          <p:spPr>
            <a:xfrm>
              <a:off x="9333886" y="3435658"/>
              <a:ext cx="407629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5400000">
            <a:off x="7660650" y="4702501"/>
            <a:ext cx="369332" cy="1020933"/>
            <a:chOff x="7822908" y="4484702"/>
            <a:chExt cx="369332" cy="1020933"/>
          </a:xfrm>
        </p:grpSpPr>
        <p:cxnSp>
          <p:nvCxnSpPr>
            <p:cNvPr id="165" name="Google Shape;165;p7"/>
            <p:cNvCxnSpPr/>
            <p:nvPr/>
          </p:nvCxnSpPr>
          <p:spPr>
            <a:xfrm>
              <a:off x="7831582" y="4484702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6" name="Google Shape;166;p7"/>
            <p:cNvSpPr txBox="1"/>
            <p:nvPr/>
          </p:nvSpPr>
          <p:spPr>
            <a:xfrm rot="16200000">
              <a:off x="7803759" y="4810503"/>
              <a:ext cx="407629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dirty="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dirty="0"/>
            </a:p>
          </p:txBody>
        </p:sp>
      </p:grpSp>
      <p:sp>
        <p:nvSpPr>
          <p:cNvPr id="167" name="Google Shape;167;p7"/>
          <p:cNvSpPr/>
          <p:nvPr/>
        </p:nvSpPr>
        <p:spPr>
          <a:xfrm>
            <a:off x="8355782" y="316823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9826336" y="3620324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205428" y="477099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</p:spPr>
            <p:txBody>
              <a:bodyPr anchor="ctr"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𝑉</m:t>
                          </m:r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</m:sSub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𝑉</m:t>
                          </m:r>
                        </m:e>
                        <m:sub>
                          <m:r>
                            <a:rPr lang="en-US" i="1"/>
                            <m:t>3</m:t>
                          </m:r>
                        </m:sub>
                      </m:sSub>
                      <m:r>
                        <a:rPr lang="en-US" i="1"/>
                        <m:t>=</m:t>
                      </m:r>
                      <m:r>
                        <a:rPr lang="en-US" i="1"/>
                        <m:t>𝜀</m:t>
                      </m:r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𝑉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i="1"/>
                        <m:t>=2,72 </m:t>
                      </m:r>
                      <m:r>
                        <a:rPr lang="en-US" i="1"/>
                        <m:t>𝑉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3</m:t>
                          </m:r>
                        </m:sub>
                      </m:sSub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𝑉</m:t>
                              </m:r>
                            </m:e>
                            <m:sub>
                              <m:r>
                                <a:rPr lang="en-US" i="1"/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=0,45 </m:t>
                      </m:r>
                      <m:r>
                        <a:rPr lang="en-US" i="1"/>
                        <m:t>𝐴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</m:sSub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𝑉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𝑅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=0,68 </m:t>
                      </m:r>
                      <m:r>
                        <a:rPr lang="en-US" i="1"/>
                        <m:t>𝐴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Se </a:t>
                </a:r>
                <a:r>
                  <a:rPr lang="en-US" dirty="0" err="1"/>
                  <a:t>verifica</a:t>
                </a:r>
                <a:r>
                  <a:rPr lang="en-US" dirty="0"/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</m:sSub>
                      <m:r>
                        <a:rPr lang="en-US" i="1"/>
                        <m:t>+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3</m:t>
                          </m:r>
                        </m:sub>
                      </m:sSub>
                      <m:r>
                        <a:rPr lang="en-US" i="1"/>
                        <m:t>=1,13 </m:t>
                      </m:r>
                      <m:r>
                        <a:rPr lang="en-US" i="1"/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0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/>
              <a:t>CORRIENTE ELÉCTRICA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9B4C65B0-5D3E-4809-8F27-D4C43744C64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sometemos un conductor en equilibrio a una diferencia de potencial, las cargas van a comenzar a moverse de forma tal que las positivas se dirigen hacia el menor potencial y las negativas hacia el mayor potencial.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define la corriente eléctrica como la cantidad de cargas que atraviesan una sección de un conductor por unidad de tiempo.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Por convención, se considera la corriente positiva como el flujo de cargas positivas.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unidad de la corriente es el Ampere (</a:t>
                </a:r>
                <a14:m>
                  <m:oMath xmlns:m="http://schemas.openxmlformats.org/officeDocument/2006/math"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US" dirty="0"/>
              </a:p>
            </p:txBody>
          </p:sp>
        </mc:Choice>
        <mc:Fallback xmlns="">
          <p:sp>
            <p:nvSpPr>
              <p:cNvPr id="6" name="Marcador de texto 5">
                <a:extLst>
                  <a:ext uri="{FF2B5EF4-FFF2-40B4-BE49-F238E27FC236}">
                    <a16:creationId xmlns:a16="http://schemas.microsoft.com/office/drawing/2014/main" id="{9B4C65B0-5D3E-4809-8F27-D4C43744C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 rotWithShape="1">
            <a:blip r:embed="rId3">
              <a:alphaModFix/>
            </a:blip>
            <a:stretch>
              <a:fillRect l="-1586" t="-1220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ill Sans"/>
              <a:buNone/>
            </a:pPr>
            <a:r>
              <a:rPr lang="es-US"/>
              <a:t> 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texto 1">
                <a:extLst>
                  <a:ext uri="{FF2B5EF4-FFF2-40B4-BE49-F238E27FC236}">
                    <a16:creationId xmlns:a16="http://schemas.microsoft.com/office/drawing/2014/main" id="{1EF05FB8-C1C8-422C-B564-FFF06540EBF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movimiento de las cargas dentro de un conductor no se da libremente como hemos asumido.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Existe resistencia al flujo de cargas.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Esta resistencia depende de una propiedad de los materiales que llamaremos conductividad eléctrica (</a:t>
                </a:r>
                <a14:m>
                  <m:oMath xmlns:m="http://schemas.openxmlformats.org/officeDocument/2006/math"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la práctica hablaremos de la resistividad (</a:t>
                </a:r>
                <a14:m>
                  <m:oMath xmlns:m="http://schemas.openxmlformats.org/officeDocument/2006/math"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=1/</m:t>
                    </m:r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de forma tal que la resistencia de un trozo prismático de conductor tendrá una resistencia: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US" dirty="0"/>
              </a:p>
            </p:txBody>
          </p:sp>
        </mc:Choice>
        <mc:Fallback xmlns="">
          <p:sp>
            <p:nvSpPr>
              <p:cNvPr id="2" name="Marcador de texto 1">
                <a:extLst>
                  <a:ext uri="{FF2B5EF4-FFF2-40B4-BE49-F238E27FC236}">
                    <a16:creationId xmlns:a16="http://schemas.microsoft.com/office/drawing/2014/main" id="{1EF05FB8-C1C8-422C-B564-FFF06540E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 rotWithShape="1">
            <a:blip r:embed="rId3">
              <a:alphaModFix/>
            </a:blip>
            <a:stretch>
              <a:fillRect l="-1586" t="-1220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ill Sans"/>
              <a:buNone/>
            </a:pPr>
            <a:r>
              <a:rPr lang="es-US"/>
              <a:t> 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E530937F-35B9-4510-9FF0-8134E1AE62E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¿Qué significa que el conductor ofrezca resistencia?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 circular la corriente por el conductor, se disipará energía en forma de calor.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Esto es conocido como Efecto Joule.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Algunos objetos, como los filamentos de las lamparitas, ofrecen diferentes resistencias cuando son sometidos a diferentes diferencias de potencial ya que a mayor </a:t>
                </a:r>
                <a:r>
                  <a:rPr lang="es-US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ddp</a:t>
                </a: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el filamento estará más caliente y propiedades como la conductividad se verán afectadas por la temperatura.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US" dirty="0"/>
              </a:p>
            </p:txBody>
          </p:sp>
        </mc:Choice>
        <mc:Fallback xmlns="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E530937F-35B9-4510-9FF0-8134E1AE62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/>
              <a:t>POTENCIA ELÉCTRICA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7EA432D5-A879-4DA1-BBA5-5606F18736E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Recordemos la definición de diferencia de potencial y de potencia: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</m:d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𝑃𝑜𝑡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𝑃𝑜𝑡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es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</m:d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es-US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7EA432D5-A879-4DA1-BBA5-5606F1873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/>
              <a:t>LEY DE OHM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662E60B-D41A-4F77-9401-E2BD6E1CCC7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Otros elementos ofrecerán resistencia constante, es decir, responderán de la misma forma para cualquier diferencia de potencial a la que sean sometidos.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estos elementos les llamaremos óhmicos pues cumplen la Ley de Ohm: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</m:d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decir, la resistencia será la pendiente de la gráfica </a:t>
                </a:r>
                <a14:m>
                  <m:oMath xmlns:m="http://schemas.openxmlformats.org/officeDocument/2006/math"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es-US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662E60B-D41A-4F77-9401-E2BD6E1CC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/>
              <a:t>LEYES DE KIRCHHOFF</a:t>
            </a:r>
            <a:endParaRPr/>
          </a:p>
        </p:txBody>
      </p:sp>
      <p:grpSp>
        <p:nvGrpSpPr>
          <p:cNvPr id="154" name="Google Shape;154;p7"/>
          <p:cNvGrpSpPr/>
          <p:nvPr/>
        </p:nvGrpSpPr>
        <p:grpSpPr>
          <a:xfrm>
            <a:off x="6109822" y="2012810"/>
            <a:ext cx="4948659" cy="3453535"/>
            <a:chOff x="7807230" y="2012810"/>
            <a:chExt cx="3251252" cy="3459865"/>
          </a:xfrm>
        </p:grpSpPr>
        <p:sp>
          <p:nvSpPr>
            <p:cNvPr id="155" name="Google Shape;155;p7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1905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257" y="2444533"/>
            <a:ext cx="4613872" cy="2583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7"/>
          <p:cNvGrpSpPr/>
          <p:nvPr/>
        </p:nvGrpSpPr>
        <p:grpSpPr>
          <a:xfrm>
            <a:off x="7854770" y="3187083"/>
            <a:ext cx="407629" cy="1020933"/>
            <a:chOff x="7854770" y="3187083"/>
            <a:chExt cx="407629" cy="1020933"/>
          </a:xfrm>
        </p:grpSpPr>
        <p:cxnSp>
          <p:nvCxnSpPr>
            <p:cNvPr id="159" name="Google Shape;159;p7"/>
            <p:cNvCxnSpPr/>
            <p:nvPr/>
          </p:nvCxnSpPr>
          <p:spPr>
            <a:xfrm>
              <a:off x="825623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0" name="Google Shape;160;p7"/>
            <p:cNvSpPr txBox="1"/>
            <p:nvPr/>
          </p:nvSpPr>
          <p:spPr>
            <a:xfrm>
              <a:off x="7854770" y="3435658"/>
              <a:ext cx="407629" cy="3693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b="0" i="0" u="none" strike="noStrike" cap="none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9333886" y="3187083"/>
            <a:ext cx="407629" cy="1020933"/>
            <a:chOff x="9333886" y="3187083"/>
            <a:chExt cx="407629" cy="1020933"/>
          </a:xfrm>
        </p:grpSpPr>
        <p:cxnSp>
          <p:nvCxnSpPr>
            <p:cNvPr id="162" name="Google Shape;162;p7"/>
            <p:cNvCxnSpPr/>
            <p:nvPr/>
          </p:nvCxnSpPr>
          <p:spPr>
            <a:xfrm>
              <a:off x="965890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3" name="Google Shape;163;p7"/>
            <p:cNvSpPr txBox="1"/>
            <p:nvPr/>
          </p:nvSpPr>
          <p:spPr>
            <a:xfrm>
              <a:off x="9333886" y="3435658"/>
              <a:ext cx="407629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5400000">
            <a:off x="7660650" y="4702501"/>
            <a:ext cx="369332" cy="1020933"/>
            <a:chOff x="7822908" y="4484702"/>
            <a:chExt cx="369332" cy="1020933"/>
          </a:xfrm>
        </p:grpSpPr>
        <p:cxnSp>
          <p:nvCxnSpPr>
            <p:cNvPr id="165" name="Google Shape;165;p7"/>
            <p:cNvCxnSpPr/>
            <p:nvPr/>
          </p:nvCxnSpPr>
          <p:spPr>
            <a:xfrm>
              <a:off x="7831582" y="4484702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6" name="Google Shape;166;p7"/>
            <p:cNvSpPr txBox="1"/>
            <p:nvPr/>
          </p:nvSpPr>
          <p:spPr>
            <a:xfrm rot="16200000">
              <a:off x="7803759" y="4810503"/>
              <a:ext cx="407629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dirty="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dirty="0"/>
            </a:p>
          </p:txBody>
        </p:sp>
      </p:grpSp>
      <p:sp>
        <p:nvSpPr>
          <p:cNvPr id="167" name="Google Shape;167;p7"/>
          <p:cNvSpPr/>
          <p:nvPr/>
        </p:nvSpPr>
        <p:spPr>
          <a:xfrm>
            <a:off x="8355782" y="316823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9826336" y="3620324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205428" y="477099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</p:spPr>
            <p:txBody>
              <a:bodyPr>
                <a:noAutofit/>
              </a:bodyPr>
              <a:lstStyle/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Ley de Nodos: la suma de las corrientes en un nodo debe ser nula.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Ley de Mallas: la suma de las diferencias de potencial a lo largo de una malla (vuelta cerrada) debe ser nula.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US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/>
              <a:t>LEYES DE KIRCHHOFF</a:t>
            </a:r>
            <a:endParaRPr/>
          </a:p>
        </p:txBody>
      </p:sp>
      <p:grpSp>
        <p:nvGrpSpPr>
          <p:cNvPr id="154" name="Google Shape;154;p7"/>
          <p:cNvGrpSpPr/>
          <p:nvPr/>
        </p:nvGrpSpPr>
        <p:grpSpPr>
          <a:xfrm>
            <a:off x="6109822" y="2012810"/>
            <a:ext cx="4948659" cy="3453535"/>
            <a:chOff x="7807230" y="2012810"/>
            <a:chExt cx="3251252" cy="3459865"/>
          </a:xfrm>
        </p:grpSpPr>
        <p:sp>
          <p:nvSpPr>
            <p:cNvPr id="155" name="Google Shape;155;p7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1905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257" y="2444533"/>
            <a:ext cx="4613872" cy="2583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7"/>
          <p:cNvGrpSpPr/>
          <p:nvPr/>
        </p:nvGrpSpPr>
        <p:grpSpPr>
          <a:xfrm>
            <a:off x="7854770" y="3187083"/>
            <a:ext cx="407629" cy="1020933"/>
            <a:chOff x="7854770" y="3187083"/>
            <a:chExt cx="407629" cy="1020933"/>
          </a:xfrm>
        </p:grpSpPr>
        <p:cxnSp>
          <p:nvCxnSpPr>
            <p:cNvPr id="159" name="Google Shape;159;p7"/>
            <p:cNvCxnSpPr/>
            <p:nvPr/>
          </p:nvCxnSpPr>
          <p:spPr>
            <a:xfrm>
              <a:off x="825623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0" name="Google Shape;160;p7"/>
            <p:cNvSpPr txBox="1"/>
            <p:nvPr/>
          </p:nvSpPr>
          <p:spPr>
            <a:xfrm>
              <a:off x="7854770" y="3435658"/>
              <a:ext cx="407629" cy="3693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b="0" i="0" u="none" strike="noStrike" cap="none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9333886" y="3187083"/>
            <a:ext cx="407629" cy="1020933"/>
            <a:chOff x="9333886" y="3187083"/>
            <a:chExt cx="407629" cy="1020933"/>
          </a:xfrm>
        </p:grpSpPr>
        <p:cxnSp>
          <p:nvCxnSpPr>
            <p:cNvPr id="162" name="Google Shape;162;p7"/>
            <p:cNvCxnSpPr/>
            <p:nvPr/>
          </p:nvCxnSpPr>
          <p:spPr>
            <a:xfrm>
              <a:off x="965890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3" name="Google Shape;163;p7"/>
            <p:cNvSpPr txBox="1"/>
            <p:nvPr/>
          </p:nvSpPr>
          <p:spPr>
            <a:xfrm>
              <a:off x="9333886" y="3435658"/>
              <a:ext cx="407629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5400000">
            <a:off x="7660650" y="4702501"/>
            <a:ext cx="369332" cy="1020933"/>
            <a:chOff x="7822908" y="4484702"/>
            <a:chExt cx="369332" cy="1020933"/>
          </a:xfrm>
        </p:grpSpPr>
        <p:cxnSp>
          <p:nvCxnSpPr>
            <p:cNvPr id="165" name="Google Shape;165;p7"/>
            <p:cNvCxnSpPr/>
            <p:nvPr/>
          </p:nvCxnSpPr>
          <p:spPr>
            <a:xfrm>
              <a:off x="7831582" y="4484702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6" name="Google Shape;166;p7"/>
            <p:cNvSpPr txBox="1"/>
            <p:nvPr/>
          </p:nvSpPr>
          <p:spPr>
            <a:xfrm rot="16200000">
              <a:off x="7803759" y="4810503"/>
              <a:ext cx="407629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dirty="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dirty="0"/>
            </a:p>
          </p:txBody>
        </p:sp>
      </p:grpSp>
      <p:sp>
        <p:nvSpPr>
          <p:cNvPr id="167" name="Google Shape;167;p7"/>
          <p:cNvSpPr/>
          <p:nvPr/>
        </p:nvSpPr>
        <p:spPr>
          <a:xfrm>
            <a:off x="8355782" y="316823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9826336" y="3620324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205428" y="477099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</p:spPr>
            <p:txBody>
              <a:bodyPr>
                <a:noAutofit/>
              </a:bodyPr>
              <a:lstStyle/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Tenemos 6 incógnitas: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Nos faltan 3 ecuaciones, apliquemos la Ley de Ohm a cada resistor: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dificultad radica en resolver un sistema de varias ecuaciones con varias incógnitas.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US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F14A4FE8-D031-41EA-BD95-15AB0414E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1580" y="2015732"/>
                <a:ext cx="4490892" cy="3450613"/>
              </a:xfrm>
              <a:blipFill>
                <a:blip r:embed="rId7"/>
                <a:stretch>
                  <a:fillRect r="-2307" b="-10424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9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US"/>
              <a:t>LEYES DE KIRCHHOFF</a:t>
            </a:r>
            <a:endParaRPr/>
          </a:p>
        </p:txBody>
      </p:sp>
      <p:grpSp>
        <p:nvGrpSpPr>
          <p:cNvPr id="154" name="Google Shape;154;p7"/>
          <p:cNvGrpSpPr/>
          <p:nvPr/>
        </p:nvGrpSpPr>
        <p:grpSpPr>
          <a:xfrm>
            <a:off x="6109822" y="2012810"/>
            <a:ext cx="4948659" cy="3453535"/>
            <a:chOff x="7807230" y="2012810"/>
            <a:chExt cx="3251252" cy="3459865"/>
          </a:xfrm>
        </p:grpSpPr>
        <p:sp>
          <p:nvSpPr>
            <p:cNvPr id="155" name="Google Shape;155;p7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1905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257" y="2444533"/>
            <a:ext cx="4613872" cy="2583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7"/>
          <p:cNvGrpSpPr/>
          <p:nvPr/>
        </p:nvGrpSpPr>
        <p:grpSpPr>
          <a:xfrm>
            <a:off x="7854770" y="3187083"/>
            <a:ext cx="407629" cy="1020933"/>
            <a:chOff x="7854770" y="3187083"/>
            <a:chExt cx="407629" cy="1020933"/>
          </a:xfrm>
        </p:grpSpPr>
        <p:cxnSp>
          <p:nvCxnSpPr>
            <p:cNvPr id="159" name="Google Shape;159;p7"/>
            <p:cNvCxnSpPr/>
            <p:nvPr/>
          </p:nvCxnSpPr>
          <p:spPr>
            <a:xfrm>
              <a:off x="825623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0" name="Google Shape;160;p7"/>
            <p:cNvSpPr txBox="1"/>
            <p:nvPr/>
          </p:nvSpPr>
          <p:spPr>
            <a:xfrm>
              <a:off x="7854770" y="3435658"/>
              <a:ext cx="407629" cy="3693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b="0" i="0" u="none" strike="noStrike" cap="none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9333886" y="3187083"/>
            <a:ext cx="407629" cy="1020933"/>
            <a:chOff x="9333886" y="3187083"/>
            <a:chExt cx="407629" cy="1020933"/>
          </a:xfrm>
        </p:grpSpPr>
        <p:cxnSp>
          <p:nvCxnSpPr>
            <p:cNvPr id="162" name="Google Shape;162;p7"/>
            <p:cNvCxnSpPr/>
            <p:nvPr/>
          </p:nvCxnSpPr>
          <p:spPr>
            <a:xfrm>
              <a:off x="9658903" y="3187083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3" name="Google Shape;163;p7"/>
            <p:cNvSpPr txBox="1"/>
            <p:nvPr/>
          </p:nvSpPr>
          <p:spPr>
            <a:xfrm>
              <a:off x="9333886" y="3435658"/>
              <a:ext cx="407629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5400000">
            <a:off x="7660650" y="4702501"/>
            <a:ext cx="369332" cy="1020933"/>
            <a:chOff x="7822908" y="4484702"/>
            <a:chExt cx="369332" cy="1020933"/>
          </a:xfrm>
        </p:grpSpPr>
        <p:cxnSp>
          <p:nvCxnSpPr>
            <p:cNvPr id="165" name="Google Shape;165;p7"/>
            <p:cNvCxnSpPr/>
            <p:nvPr/>
          </p:nvCxnSpPr>
          <p:spPr>
            <a:xfrm>
              <a:off x="7831582" y="4484702"/>
              <a:ext cx="0" cy="1020933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6" name="Google Shape;166;p7"/>
            <p:cNvSpPr txBox="1"/>
            <p:nvPr/>
          </p:nvSpPr>
          <p:spPr>
            <a:xfrm rot="16200000">
              <a:off x="7803759" y="4810503"/>
              <a:ext cx="407629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66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US" sz="1800" dirty="0">
                  <a:latin typeface="Gill Sans"/>
                  <a:ea typeface="Gill Sans"/>
                  <a:cs typeface="Gill Sans"/>
                  <a:sym typeface="Gill Sans"/>
                </a:rPr>
                <a:t> </a:t>
              </a:r>
              <a:endParaRPr dirty="0"/>
            </a:p>
          </p:txBody>
        </p:sp>
      </p:grpSp>
      <p:sp>
        <p:nvSpPr>
          <p:cNvPr id="167" name="Google Shape;167;p7"/>
          <p:cNvSpPr/>
          <p:nvPr/>
        </p:nvSpPr>
        <p:spPr>
          <a:xfrm>
            <a:off x="8355782" y="316823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9826336" y="3620324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205428" y="4770998"/>
            <a:ext cx="142043" cy="142043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4A4FE8-D031-41EA-BD95-15AB0414E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1580" y="2015732"/>
            <a:ext cx="4490892" cy="3450613"/>
          </a:xfrm>
        </p:spPr>
        <p:txBody>
          <a:bodyPr anchor="ctr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800" dirty="0"/>
              <a:t>Muchas veces se simplifica mucho la resolución de estos sistemas si conocemos alguna de las incógnitas de otra forma.</a:t>
            </a: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lang="es-ES" sz="1800" dirty="0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ES" sz="1800" dirty="0"/>
              <a:t>Calculemos la resistencia equivalente del circuito.</a:t>
            </a:r>
          </a:p>
        </p:txBody>
      </p:sp>
    </p:spTree>
    <p:extLst>
      <p:ext uri="{BB962C8B-B14F-4D97-AF65-F5344CB8AC3E}">
        <p14:creationId xmlns:p14="http://schemas.microsoft.com/office/powerpoint/2010/main" val="41925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ía">
  <a:themeElements>
    <a:clrScheme name="Galería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ía">
  <a:themeElements>
    <a:clrScheme name="Galería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710</Words>
  <Application>Microsoft Office PowerPoint</Application>
  <PresentationFormat>Panorámica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Cambria Math</vt:lpstr>
      <vt:lpstr>Gill Sans</vt:lpstr>
      <vt:lpstr>Arial</vt:lpstr>
      <vt:lpstr>Galería</vt:lpstr>
      <vt:lpstr>Galería</vt:lpstr>
      <vt:lpstr>CLASE  IX – CIRCUITOS </vt:lpstr>
      <vt:lpstr>CORRIENTE ELÉCTRICA</vt:lpstr>
      <vt:lpstr> </vt:lpstr>
      <vt:lpstr> </vt:lpstr>
      <vt:lpstr>POTENCIA ELÉCTRICA</vt:lpstr>
      <vt:lpstr>LEY DE OHM</vt:lpstr>
      <vt:lpstr>LEYES DE KIRCHHOFF</vt:lpstr>
      <vt:lpstr>LEYES DE KIRCHHOFF</vt:lpstr>
      <vt:lpstr>LEYES DE KIRCHHOFF</vt:lpstr>
      <vt:lpstr>RESISTENCIA EQUIVALENTE EN SERIE</vt:lpstr>
      <vt:lpstr>RESISTENCIA EQUIVALENTE EN PARALELO</vt:lpstr>
      <vt:lpstr>Ejercicio 5.3</vt:lpstr>
      <vt:lpstr>Ejercicio 5.3</vt:lpstr>
      <vt:lpstr>Ejercicio 5.3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 IX – CIRCUITOS </dc:title>
  <dc:creator>Telmo Canabarro</dc:creator>
  <cp:lastModifiedBy>Telmo Canabarro</cp:lastModifiedBy>
  <cp:revision>7</cp:revision>
  <dcterms:created xsi:type="dcterms:W3CDTF">2020-08-26T17:45:42Z</dcterms:created>
  <dcterms:modified xsi:type="dcterms:W3CDTF">2022-04-06T18:34:30Z</dcterms:modified>
</cp:coreProperties>
</file>