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VIII – Capacitores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74B964E9-FAD2-4564-9278-D1650E96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 vert="horz" lIns="91440" tIns="45720" rIns="91440" bIns="0" rtlCol="0">
            <a:normAutofit/>
          </a:bodyPr>
          <a:lstStyle/>
          <a:p>
            <a:r>
              <a:rPr lang="en-US" dirty="0" err="1"/>
              <a:t>Capacitores</a:t>
            </a:r>
            <a:r>
              <a:rPr lang="en-US" dirty="0"/>
              <a:t> EN </a:t>
            </a:r>
            <a:r>
              <a:rPr lang="en-US" dirty="0" err="1"/>
              <a:t>paralelo</a:t>
            </a:r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0557DB4F-6BFC-4A20-9B89-25E5B9B4D9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4301149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0557DB4F-6BFC-4A20-9B89-25E5B9B4D9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4301149" cy="34506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24F69057-C525-4DBC-8C7A-D10D1351E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901136"/>
            <a:ext cx="4960442" cy="446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07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74B964E9-FAD2-4564-9278-D1650E96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 vert="horz" lIns="91440" tIns="45720" rIns="91440" bIns="0" rtlCol="0">
            <a:normAutofit/>
          </a:bodyPr>
          <a:lstStyle/>
          <a:p>
            <a:r>
              <a:rPr lang="en-US" dirty="0" err="1"/>
              <a:t>Capacitores</a:t>
            </a:r>
            <a:r>
              <a:rPr lang="en-US" dirty="0"/>
              <a:t> EN Serie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0557DB4F-6BFC-4A20-9B89-25E5B9B4D9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4301149" cy="3450613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>
                    <a:ea typeface="Cambria Math" panose="02040503050406030204" pitchFamily="18" charset="0"/>
                  </a:rPr>
                  <a:t>En este caso: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0557DB4F-6BFC-4A20-9B89-25E5B9B4D9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4301149" cy="3450613"/>
              </a:xfrm>
              <a:blipFill>
                <a:blip r:embed="rId2"/>
                <a:stretch>
                  <a:fillRect l="-1416" t="-177" b="-146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24F69057-C525-4DBC-8C7A-D10D1351E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901136"/>
            <a:ext cx="4960442" cy="446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60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89F3C-7D81-4E10-B043-3AE421C4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almacenada en un capacitor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A3B2E1C-7AF5-41C4-B60A-FE6E167772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 un capacitor de capacitancia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US" dirty="0"/>
                  <a:t> con una carga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:r>
                  <a:rPr lang="es-US" dirty="0"/>
                  <a:t>¿Cuánto trabajo tengo que hacer para agregar una carga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𝑑𝑞</m:t>
                    </m:r>
                  </m:oMath>
                </a14:m>
                <a:r>
                  <a:rPr lang="es-US" dirty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𝑑𝑞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𝑑𝑞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p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A3B2E1C-7AF5-41C4-B60A-FE6E167772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494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BB8E5-14F8-45FA-BBAD-7F00EA98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Capacitor - Condensador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EEFC2-A50D-43FF-8740-9A5E6A635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Es un dispositivo pasivo, capaz de almacenar energía en forma de campo eléctrico.</a:t>
            </a:r>
          </a:p>
          <a:p>
            <a:pPr marL="0" indent="0">
              <a:buNone/>
            </a:pPr>
            <a:r>
              <a:rPr lang="es-ES" dirty="0"/>
              <a:t>En el marco del curso de Física 2 vamos a considerar principalmente dos tipos de capacitores:</a:t>
            </a:r>
          </a:p>
          <a:p>
            <a:r>
              <a:rPr lang="es-ES" dirty="0"/>
              <a:t>Placas paralelas</a:t>
            </a:r>
          </a:p>
          <a:p>
            <a:r>
              <a:rPr lang="es-ES" dirty="0"/>
              <a:t>Cilíndricos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5341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2AB62-2B10-47D0-8329-43B99AB4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Capacitor de placas paralelas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69C636-70DD-4072-BC5F-D4A5A51B87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6866797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Sean dos placas paralelas, de área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S" dirty="0"/>
                  <a:t>, separadas una distancia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:r>
                  <a:rPr lang="es-US" dirty="0"/>
                  <a:t>Las placas tienen cargas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:r>
                  <a:rPr lang="es-US" dirty="0"/>
                  <a:t>Asumiremos que la separación entre las placas verifica que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Siendo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US" dirty="0"/>
                  <a:t> las dimensiones de la placa.</a:t>
                </a:r>
              </a:p>
              <a:p>
                <a:pPr marL="0" indent="0">
                  <a:buNone/>
                </a:pPr>
                <a:r>
                  <a:rPr lang="es-US" dirty="0"/>
                  <a:t>El campo eléctrico que genera cada una de las placas vale: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69C636-70DD-4072-BC5F-D4A5A51B87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6866797" cy="3450613"/>
              </a:xfrm>
              <a:blipFill>
                <a:blip r:embed="rId2"/>
                <a:stretch>
                  <a:fillRect l="-887" t="-177" b="-1024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CD21BFD3-6F15-41CD-8848-6819CE42894B}"/>
              </a:ext>
            </a:extLst>
          </p:cNvPr>
          <p:cNvGrpSpPr/>
          <p:nvPr/>
        </p:nvGrpSpPr>
        <p:grpSpPr>
          <a:xfrm>
            <a:off x="7993335" y="2662267"/>
            <a:ext cx="3061519" cy="2157542"/>
            <a:chOff x="7315911" y="2746738"/>
            <a:chExt cx="3061519" cy="2157542"/>
          </a:xfrm>
        </p:grpSpPr>
        <p:sp>
          <p:nvSpPr>
            <p:cNvPr id="4" name="Paralelogramo 3">
              <a:extLst>
                <a:ext uri="{FF2B5EF4-FFF2-40B4-BE49-F238E27FC236}">
                  <a16:creationId xmlns:a16="http://schemas.microsoft.com/office/drawing/2014/main" id="{744D085D-1ED4-401C-9580-D1498F6B3969}"/>
                </a:ext>
              </a:extLst>
            </p:cNvPr>
            <p:cNvSpPr/>
            <p:nvPr/>
          </p:nvSpPr>
          <p:spPr>
            <a:xfrm rot="20396972">
              <a:off x="7315911" y="2746738"/>
              <a:ext cx="2644835" cy="1988598"/>
            </a:xfrm>
            <a:prstGeom prst="parallelogram">
              <a:avLst>
                <a:gd name="adj" fmla="val 36607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5" name="Paralelogramo 4">
              <a:extLst>
                <a:ext uri="{FF2B5EF4-FFF2-40B4-BE49-F238E27FC236}">
                  <a16:creationId xmlns:a16="http://schemas.microsoft.com/office/drawing/2014/main" id="{CCFB59DA-A9CA-4AE7-A6CF-4A91895CEA91}"/>
                </a:ext>
              </a:extLst>
            </p:cNvPr>
            <p:cNvSpPr/>
            <p:nvPr/>
          </p:nvSpPr>
          <p:spPr>
            <a:xfrm rot="20396972">
              <a:off x="7732595" y="2915682"/>
              <a:ext cx="2644835" cy="1988598"/>
            </a:xfrm>
            <a:prstGeom prst="parallelogram">
              <a:avLst>
                <a:gd name="adj" fmla="val 36607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</p:grpSp>
    </p:spTree>
    <p:extLst>
      <p:ext uri="{BB962C8B-B14F-4D97-AF65-F5344CB8AC3E}">
        <p14:creationId xmlns:p14="http://schemas.microsoft.com/office/powerpoint/2010/main" val="139870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2AB62-2B10-47D0-8329-43B99AB4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Capacitor de placas paralelas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69C636-70DD-4072-BC5F-D4A5A51B87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6866797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b="0" dirty="0"/>
                  <a:t>En los puntos entre las placas, el campo eléctrico apunta en el mismo sentido, por lo que el campo neto vale: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La diferencia de potencial entre las placas: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69C636-70DD-4072-BC5F-D4A5A51B87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6866797" cy="3450613"/>
              </a:xfrm>
              <a:blipFill>
                <a:blip r:embed="rId2"/>
                <a:stretch>
                  <a:fillRect l="-887" t="-177" b="-88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CD21BFD3-6F15-41CD-8848-6819CE42894B}"/>
              </a:ext>
            </a:extLst>
          </p:cNvPr>
          <p:cNvGrpSpPr/>
          <p:nvPr/>
        </p:nvGrpSpPr>
        <p:grpSpPr>
          <a:xfrm>
            <a:off x="7993335" y="2662267"/>
            <a:ext cx="3061519" cy="2157542"/>
            <a:chOff x="7315911" y="2746738"/>
            <a:chExt cx="3061519" cy="2157542"/>
          </a:xfrm>
        </p:grpSpPr>
        <p:sp>
          <p:nvSpPr>
            <p:cNvPr id="4" name="Paralelogramo 3">
              <a:extLst>
                <a:ext uri="{FF2B5EF4-FFF2-40B4-BE49-F238E27FC236}">
                  <a16:creationId xmlns:a16="http://schemas.microsoft.com/office/drawing/2014/main" id="{744D085D-1ED4-401C-9580-D1498F6B3969}"/>
                </a:ext>
              </a:extLst>
            </p:cNvPr>
            <p:cNvSpPr/>
            <p:nvPr/>
          </p:nvSpPr>
          <p:spPr>
            <a:xfrm rot="20396972">
              <a:off x="7315911" y="2746738"/>
              <a:ext cx="2644835" cy="1988598"/>
            </a:xfrm>
            <a:prstGeom prst="parallelogram">
              <a:avLst>
                <a:gd name="adj" fmla="val 36607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5" name="Paralelogramo 4">
              <a:extLst>
                <a:ext uri="{FF2B5EF4-FFF2-40B4-BE49-F238E27FC236}">
                  <a16:creationId xmlns:a16="http://schemas.microsoft.com/office/drawing/2014/main" id="{CCFB59DA-A9CA-4AE7-A6CF-4A91895CEA91}"/>
                </a:ext>
              </a:extLst>
            </p:cNvPr>
            <p:cNvSpPr/>
            <p:nvPr/>
          </p:nvSpPr>
          <p:spPr>
            <a:xfrm rot="20396972">
              <a:off x="7732595" y="2915682"/>
              <a:ext cx="2644835" cy="1988598"/>
            </a:xfrm>
            <a:prstGeom prst="parallelogram">
              <a:avLst>
                <a:gd name="adj" fmla="val 36607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</p:grpSp>
    </p:spTree>
    <p:extLst>
      <p:ext uri="{BB962C8B-B14F-4D97-AF65-F5344CB8AC3E}">
        <p14:creationId xmlns:p14="http://schemas.microsoft.com/office/powerpoint/2010/main" val="117496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0BA06-2A86-4C0A-8E75-5790672C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Capacitancia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BD716F7-CB83-4795-9B9B-754E9D49A7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 define la capacitancia o capacidad de un capacitor como: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Y en el caso de las placas paralelas, la capacitancia verifica: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Si entre las placas hubiéramos colocado un material dieléctrico (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S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BD716F7-CB83-4795-9B9B-754E9D49A7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883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13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2CCD8-81EB-4DF9-8396-2D584851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Capacitor cilíndrico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72200C-A770-47D6-8A02-F945BBEF78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6849042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Sean dos cilindros concéntricos, de radios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US" dirty="0"/>
                  <a:t>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S" dirty="0"/>
                  <a:t> con cargas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El campo eléctrico que se genera en el espacio entre los cilindros lo podemos calcular aplicando la Ley de Gauss:</a:t>
                </a:r>
              </a:p>
              <a:p>
                <a:r>
                  <a:rPr lang="es-US" dirty="0"/>
                  <a:t>Por simetría el campo será radial</a:t>
                </a:r>
              </a:p>
              <a:p>
                <a:r>
                  <a:rPr lang="es-US" dirty="0"/>
                  <a:t>Superficie Gaussiana: cilindro de radio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s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s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S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.2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72200C-A770-47D6-8A02-F945BBEF78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6849042" cy="3450613"/>
              </a:xfrm>
              <a:blipFill>
                <a:blip r:embed="rId2"/>
                <a:stretch>
                  <a:fillRect l="-890" t="-177" b="-1607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ilindro 3">
            <a:extLst>
              <a:ext uri="{FF2B5EF4-FFF2-40B4-BE49-F238E27FC236}">
                <a16:creationId xmlns:a16="http://schemas.microsoft.com/office/drawing/2014/main" id="{6CD989C6-7D07-440E-9966-F42DA6FA5676}"/>
              </a:ext>
            </a:extLst>
          </p:cNvPr>
          <p:cNvSpPr/>
          <p:nvPr/>
        </p:nvSpPr>
        <p:spPr>
          <a:xfrm>
            <a:off x="8371643" y="2334827"/>
            <a:ext cx="2849732" cy="3364637"/>
          </a:xfrm>
          <a:prstGeom prst="ca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5" name="Cilindro 4">
            <a:extLst>
              <a:ext uri="{FF2B5EF4-FFF2-40B4-BE49-F238E27FC236}">
                <a16:creationId xmlns:a16="http://schemas.microsoft.com/office/drawing/2014/main" id="{2E62BF9A-E089-4EAB-AE66-D19B85D8C4D5}"/>
              </a:ext>
            </a:extLst>
          </p:cNvPr>
          <p:cNvSpPr/>
          <p:nvPr/>
        </p:nvSpPr>
        <p:spPr>
          <a:xfrm>
            <a:off x="8709375" y="2421963"/>
            <a:ext cx="2174268" cy="3170848"/>
          </a:xfrm>
          <a:prstGeom prst="ca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8235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2CCD8-81EB-4DF9-8396-2D584851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Capacitor cilíndrico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72200C-A770-47D6-8A02-F945BBEF78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6849042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e>
                      </m:nary>
                    </m:oMath>
                  </m:oMathPara>
                </a14:m>
                <a:endParaRPr lang="es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72200C-A770-47D6-8A02-F945BBEF78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6849042" cy="3450613"/>
              </a:xfrm>
              <a:blipFill>
                <a:blip r:embed="rId2"/>
                <a:stretch>
                  <a:fillRect b="-1113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ilindro 3">
            <a:extLst>
              <a:ext uri="{FF2B5EF4-FFF2-40B4-BE49-F238E27FC236}">
                <a16:creationId xmlns:a16="http://schemas.microsoft.com/office/drawing/2014/main" id="{6CD989C6-7D07-440E-9966-F42DA6FA5676}"/>
              </a:ext>
            </a:extLst>
          </p:cNvPr>
          <p:cNvSpPr/>
          <p:nvPr/>
        </p:nvSpPr>
        <p:spPr>
          <a:xfrm>
            <a:off x="8371643" y="2334827"/>
            <a:ext cx="2849732" cy="3364637"/>
          </a:xfrm>
          <a:prstGeom prst="ca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5" name="Cilindro 4">
            <a:extLst>
              <a:ext uri="{FF2B5EF4-FFF2-40B4-BE49-F238E27FC236}">
                <a16:creationId xmlns:a16="http://schemas.microsoft.com/office/drawing/2014/main" id="{2E62BF9A-E089-4EAB-AE66-D19B85D8C4D5}"/>
              </a:ext>
            </a:extLst>
          </p:cNvPr>
          <p:cNvSpPr/>
          <p:nvPr/>
        </p:nvSpPr>
        <p:spPr>
          <a:xfrm>
            <a:off x="8709375" y="2421963"/>
            <a:ext cx="2174268" cy="3170848"/>
          </a:xfrm>
          <a:prstGeom prst="ca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1210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4B964E9-FAD2-4564-9278-D1650E96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 dirty="0" err="1"/>
              <a:t>Capacitores</a:t>
            </a:r>
            <a:r>
              <a:rPr lang="en-US" sz="4800" dirty="0"/>
              <a:t> </a:t>
            </a:r>
            <a:r>
              <a:rPr lang="en-US" sz="4800" dirty="0" err="1"/>
              <a:t>en</a:t>
            </a:r>
            <a:r>
              <a:rPr lang="en-US" sz="4800" dirty="0"/>
              <a:t> Serie y </a:t>
            </a:r>
            <a:r>
              <a:rPr lang="en-US" sz="4800" dirty="0" err="1"/>
              <a:t>en</a:t>
            </a:r>
            <a:r>
              <a:rPr lang="en-US" sz="4800" dirty="0"/>
              <a:t> </a:t>
            </a:r>
            <a:r>
              <a:rPr lang="en-US" sz="4800" dirty="0" err="1"/>
              <a:t>paralelo</a:t>
            </a:r>
            <a:endParaRPr lang="en-US" sz="4800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24F69057-C525-4DBC-8C7A-D10D1351EB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901136"/>
            <a:ext cx="4960442" cy="446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38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74B964E9-FAD2-4564-9278-D1650E96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 vert="horz" lIns="91440" tIns="45720" rIns="91440" bIns="0" rtlCol="0">
            <a:normAutofit/>
          </a:bodyPr>
          <a:lstStyle/>
          <a:p>
            <a:r>
              <a:rPr lang="en-US" dirty="0" err="1"/>
              <a:t>Capacitores</a:t>
            </a:r>
            <a:r>
              <a:rPr lang="en-US" dirty="0"/>
              <a:t> EN </a:t>
            </a:r>
            <a:r>
              <a:rPr lang="en-US" dirty="0" err="1"/>
              <a:t>paralelo</a:t>
            </a:r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0557DB4F-6BFC-4A20-9B89-25E5B9B4D9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4301149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El conductor (cable) hace que las placas izquierdas de ambos capacitores sean una equipotencial. Ídem para las placas a la derecha.</a:t>
                </a:r>
              </a:p>
              <a:p>
                <a:pPr marL="0" indent="0" algn="just">
                  <a:buNone/>
                </a:pPr>
                <a:r>
                  <a:rPr lang="es-US" dirty="0"/>
                  <a:t>Sea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 la carga a la izquierda (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US" dirty="0"/>
                  <a:t>)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0557DB4F-6BFC-4A20-9B89-25E5B9B4D9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4301149" cy="3450613"/>
              </a:xfrm>
              <a:blipFill>
                <a:blip r:embed="rId2"/>
                <a:stretch>
                  <a:fillRect l="-1416" t="-177" r="-155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24F69057-C525-4DBC-8C7A-D10D1351E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901136"/>
            <a:ext cx="4960442" cy="446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84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488</Words>
  <Application>Microsoft Office PowerPoint</Application>
  <PresentationFormat>Panorámica</PresentationFormat>
  <Paragraphs>67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Gill Sans MT</vt:lpstr>
      <vt:lpstr>Galería</vt:lpstr>
      <vt:lpstr>Clase  VIII – Capacitores </vt:lpstr>
      <vt:lpstr>Capacitor - Condensador</vt:lpstr>
      <vt:lpstr>Capacitor de placas paralelas</vt:lpstr>
      <vt:lpstr>Capacitor de placas paralelas</vt:lpstr>
      <vt:lpstr>Capacitancia</vt:lpstr>
      <vt:lpstr>Capacitor cilíndrico</vt:lpstr>
      <vt:lpstr>Capacitor cilíndrico</vt:lpstr>
      <vt:lpstr>Capacitores en Serie y en paralelo</vt:lpstr>
      <vt:lpstr>Capacitores EN paralelo</vt:lpstr>
      <vt:lpstr>Capacitores EN paralelo</vt:lpstr>
      <vt:lpstr>Capacitores EN Serie</vt:lpstr>
      <vt:lpstr>Energía almacenada en un capacitor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123</cp:revision>
  <dcterms:created xsi:type="dcterms:W3CDTF">2020-08-26T17:45:42Z</dcterms:created>
  <dcterms:modified xsi:type="dcterms:W3CDTF">2021-04-16T22:33:09Z</dcterms:modified>
</cp:coreProperties>
</file>