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178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80" y="1055688"/>
            <a:ext cx="8826928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VI – Energía y potencial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EDC41-0B4E-4BDD-AF31-8A4571CC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447331" y="2010878"/>
                <a:ext cx="5645232" cy="34485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tan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tan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𝑧</m:t>
                                                      </m:r>
                                                    </m:num>
                                                    <m:den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𝑥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47331" y="2010878"/>
                <a:ext cx="5645232" cy="3448595"/>
              </a:xfrm>
              <a:blipFill>
                <a:blip r:embed="rId2"/>
                <a:stretch>
                  <a:fillRect b="-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D5459E13-E49D-436B-9C12-4B9ED575FDF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s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S" b="0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S" b="0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D5459E13-E49D-436B-9C12-4B9ED575FD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8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F36C3-F96B-4AC9-B066-44BDECF12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Potencial eléctrico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3379585-294A-44CB-891B-D9FAFB7CAD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Sea una distribución de cargas en el espacio. </a:t>
                </a:r>
              </a:p>
              <a:p>
                <a:pPr marL="0" indent="0" algn="just">
                  <a:buNone/>
                </a:pPr>
                <a:r>
                  <a:rPr lang="es-US" dirty="0"/>
                  <a:t>El trabajo en contra de la fuerza eléctrica para traer una carga de prueba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s-US" dirty="0"/>
                  <a:t>desde el infinito hasta un punto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será la energía potencial eléctrica que adquiera dicha</a:t>
                </a:r>
                <a:r>
                  <a:rPr lang="en-US" dirty="0"/>
                  <a:t> </a:t>
                </a:r>
                <a:r>
                  <a:rPr lang="es-US" dirty="0"/>
                  <a:t>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pPr marL="0" indent="0" algn="just">
                  <a:buNone/>
                </a:pPr>
                <a:r>
                  <a:rPr lang="es-US" dirty="0"/>
                  <a:t>Definimos el potencial eléctrico del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como: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La diferencia de potencial entre dos puntos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S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3379585-294A-44CB-891B-D9FAFB7CAD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8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6096C-CF3E-47E0-8A3A-3C8B2F42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Potencial eléctrico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C082AD3-A274-4ACB-944B-49C054DB9D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La unidad del potencial eléctrico es energía por unidad de carga (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US" dirty="0"/>
                  <a:t>) y se le llama Volt (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).</a:t>
                </a:r>
              </a:p>
              <a:p>
                <a:pPr marL="0" indent="0" algn="just">
                  <a:buNone/>
                </a:pPr>
                <a:r>
                  <a:rPr lang="es-US" dirty="0"/>
                  <a:t>Por abuso de notación, la unidad y la magnitud se expresan con la misma letra. </a:t>
                </a:r>
              </a:p>
              <a:p>
                <a:pPr marL="0" indent="0" algn="just">
                  <a:spcAft>
                    <a:spcPts val="1200"/>
                  </a:spcAft>
                  <a:buNone/>
                </a:pPr>
                <a:r>
                  <a:rPr lang="es-US" dirty="0"/>
                  <a:t>Definido el Volt, se define una nueva unidad de energía, el </a:t>
                </a:r>
                <a:r>
                  <a:rPr lang="es-US" dirty="0" err="1"/>
                  <a:t>electronvolt</a:t>
                </a:r>
                <a:r>
                  <a:rPr lang="es-US" dirty="0"/>
                  <a:t> (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s-US" dirty="0"/>
                  <a:t>), como la energía que adquiere una partícula de carga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s-US" dirty="0"/>
                  <a:t> sometida a una diferencia de potencial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=1,67×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1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=1,67 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C082AD3-A274-4ACB-944B-49C054DB9D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2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F11BC-4255-422B-9B2C-E6D6B7FF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Relación E-V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C4257A1-0B30-4B11-BBB8-FB2368C612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¿Cómo se relacionan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US" dirty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C4257A1-0B30-4B11-BBB8-FB2368C61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b="-13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6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A0587-FEDF-40C0-8957-902C65268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Potencial de una carga puntual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1D3373D-FD91-481F-98B9-5A2B162E34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Una carga puntual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genera a una distancia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US" dirty="0"/>
                  <a:t> un potencial eléctrico de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Apliquemos esto para calcular el potencial generado por una distribución uniforme de cargas.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1D3373D-FD91-481F-98B9-5A2B162E34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5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C7719-61EB-4BC7-968A-767B5293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FCD42A0-EA37-453C-8AEA-838E0FE343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US" dirty="0"/>
                  <a:t>Sea una varilla cargada de largo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US" dirty="0"/>
                  <a:t> cuya densidad de carga 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s-US" dirty="0"/>
                  <a:t>. Calcular el potencial que la misma genera a lo largo de su mediatriz.</a:t>
                </a:r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FCD42A0-EA37-453C-8AEA-838E0FE343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o 21">
            <a:extLst>
              <a:ext uri="{FF2B5EF4-FFF2-40B4-BE49-F238E27FC236}">
                <a16:creationId xmlns:a16="http://schemas.microsoft.com/office/drawing/2014/main" id="{24346AE5-BBD6-4B16-AD96-A3752AF4392A}"/>
              </a:ext>
            </a:extLst>
          </p:cNvPr>
          <p:cNvGrpSpPr/>
          <p:nvPr/>
        </p:nvGrpSpPr>
        <p:grpSpPr>
          <a:xfrm>
            <a:off x="6188310" y="3334533"/>
            <a:ext cx="4866544" cy="1970843"/>
            <a:chOff x="594803" y="3187083"/>
            <a:chExt cx="4866544" cy="1970843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3D95C7E2-1F26-4D35-82DC-EE7035B6A516}"/>
                </a:ext>
              </a:extLst>
            </p:cNvPr>
            <p:cNvCxnSpPr/>
            <p:nvPr/>
          </p:nvCxnSpPr>
          <p:spPr>
            <a:xfrm>
              <a:off x="1997476" y="3187083"/>
              <a:ext cx="0" cy="197084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D032E2CF-10B6-4F60-B077-0B89585917FE}"/>
                </a:ext>
              </a:extLst>
            </p:cNvPr>
            <p:cNvCxnSpPr/>
            <p:nvPr/>
          </p:nvCxnSpPr>
          <p:spPr>
            <a:xfrm>
              <a:off x="594803" y="4154750"/>
              <a:ext cx="429679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igno de multiplicación 7">
              <a:extLst>
                <a:ext uri="{FF2B5EF4-FFF2-40B4-BE49-F238E27FC236}">
                  <a16:creationId xmlns:a16="http://schemas.microsoft.com/office/drawing/2014/main" id="{56DC42A3-4119-40D3-A96A-43BCD9EE1A68}"/>
                </a:ext>
              </a:extLst>
            </p:cNvPr>
            <p:cNvSpPr/>
            <p:nvPr/>
          </p:nvSpPr>
          <p:spPr>
            <a:xfrm>
              <a:off x="4263233" y="4012707"/>
              <a:ext cx="284085" cy="28408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1B70F645-5867-4286-BE04-C4A06FD82BA2}"/>
                    </a:ext>
                  </a:extLst>
                </p:cNvPr>
                <p:cNvSpPr txBox="1"/>
                <p:nvPr/>
              </p:nvSpPr>
              <p:spPr>
                <a:xfrm>
                  <a:off x="4098240" y="3671774"/>
                  <a:ext cx="3970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s-US" dirty="0"/>
                </a:p>
              </p:txBody>
            </p:sp>
          </mc:Choice>
          <mc:Fallback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1B70F645-5867-4286-BE04-C4A06FD82B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8240" y="3671774"/>
                  <a:ext cx="39709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A39BC686-763C-40C2-9988-7B0F9DC69E32}"/>
                </a:ext>
              </a:extLst>
            </p:cNvPr>
            <p:cNvCxnSpPr/>
            <p:nvPr/>
          </p:nvCxnSpPr>
          <p:spPr>
            <a:xfrm flipV="1">
              <a:off x="1731146" y="3671774"/>
              <a:ext cx="0" cy="5007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AF95C373-CAFD-4ABB-83C1-5507FE68C849}"/>
                    </a:ext>
                  </a:extLst>
                </p:cNvPr>
                <p:cNvSpPr txBox="1"/>
                <p:nvPr/>
              </p:nvSpPr>
              <p:spPr>
                <a:xfrm>
                  <a:off x="1327432" y="3554144"/>
                  <a:ext cx="3649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s-US" dirty="0"/>
                </a:p>
              </p:txBody>
            </p:sp>
          </mc:Choice>
          <mc:Fallback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AF95C373-CAFD-4ABB-83C1-5507FE68C8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7432" y="3554144"/>
                  <a:ext cx="36497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AE584ACD-61C8-47C3-99A4-EFFDBE9E7EA4}"/>
                </a:ext>
              </a:extLst>
            </p:cNvPr>
            <p:cNvCxnSpPr>
              <a:cxnSpLocks/>
            </p:cNvCxnSpPr>
            <p:nvPr/>
          </p:nvCxnSpPr>
          <p:spPr>
            <a:xfrm>
              <a:off x="4695639" y="4154749"/>
              <a:ext cx="76570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BE476054-66B2-40EC-AAC8-145A4E70783F}"/>
                    </a:ext>
                  </a:extLst>
                </p:cNvPr>
                <p:cNvSpPr txBox="1"/>
                <p:nvPr/>
              </p:nvSpPr>
              <p:spPr>
                <a:xfrm>
                  <a:off x="4709846" y="3784985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S" dirty="0"/>
                </a:p>
              </p:txBody>
            </p:sp>
          </mc:Choice>
          <mc:Fallback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BE476054-66B2-40EC-AAC8-145A4E7078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9846" y="3784985"/>
                  <a:ext cx="37920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B514C417-09FC-4ED4-ADBA-7C6CF140B9FD}"/>
                </a:ext>
              </a:extLst>
            </p:cNvPr>
            <p:cNvCxnSpPr>
              <a:cxnSpLocks/>
            </p:cNvCxnSpPr>
            <p:nvPr/>
          </p:nvCxnSpPr>
          <p:spPr>
            <a:xfrm>
              <a:off x="1997476" y="3671774"/>
              <a:ext cx="2424551" cy="4825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4F2F69D7-6E2C-425A-A68E-096501EC19C5}"/>
                    </a:ext>
                  </a:extLst>
                </p:cNvPr>
                <p:cNvSpPr txBox="1"/>
                <p:nvPr/>
              </p:nvSpPr>
              <p:spPr>
                <a:xfrm>
                  <a:off x="2900161" y="3519763"/>
                  <a:ext cx="3628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s-US" dirty="0"/>
                </a:p>
              </p:txBody>
            </p:sp>
          </mc:Choice>
          <mc:Fallback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4F2F69D7-6E2C-425A-A68E-096501EC19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0161" y="3519763"/>
                  <a:ext cx="362856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594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EDC41-0B4E-4BDD-AF31-8A4571CC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447331" y="2010878"/>
                <a:ext cx="4966440" cy="34485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s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tan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47331" y="2010878"/>
                <a:ext cx="4966440" cy="34485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CCD2C431-78A0-4E70-AF32-E3CB8FDCDF3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S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CCD2C431-78A0-4E70-AF32-E3CB8FDCDF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22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EDC41-0B4E-4BDD-AF31-8A4571CC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447331" y="2010878"/>
                <a:ext cx="4966440" cy="34485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tan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s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cos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s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sSup>
                                                    <m:sSupPr>
                                                      <m:ctrlP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US" b="0" i="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cos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fNam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e>
                                              </m:func>
                                            </m:e>
                                          </m:func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cos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47331" y="2010878"/>
                <a:ext cx="4966440" cy="3448595"/>
              </a:xfrm>
              <a:blipFill>
                <a:blip r:embed="rId2"/>
                <a:stretch>
                  <a:fillRect b="-13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CCD2C431-78A0-4E70-AF32-E3CB8FDCDF3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den>
                          </m:f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s-US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CCD2C431-78A0-4E70-AF32-E3CB8FDCDF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4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EDC41-0B4E-4BDD-AF31-8A4571CC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447331" y="2010878"/>
                <a:ext cx="5645232" cy="34485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den>
                          </m:f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nary>
                        <m:naryPr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nary>
                        <m:naryPr>
                          <m:limLoc m:val="undOvr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𝑑𝑠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F097FD-9DD0-4B79-82AC-8EC7A9358E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47331" y="2010878"/>
                <a:ext cx="5645232" cy="3448595"/>
              </a:xfrm>
              <a:blipFill>
                <a:blip r:embed="rId2"/>
                <a:stretch>
                  <a:fillRect b="-12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CCD2C431-78A0-4E70-AF32-E3CB8FDCDF3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CCD2C431-78A0-4E70-AF32-E3CB8FDCDF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40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419</Words>
  <Application>Microsoft Office PowerPoint</Application>
  <PresentationFormat>Panorámica</PresentationFormat>
  <Paragraphs>66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Gill Sans MT</vt:lpstr>
      <vt:lpstr>Galería</vt:lpstr>
      <vt:lpstr>Clase  VI – Energía y potencial </vt:lpstr>
      <vt:lpstr>Potencial eléctrico</vt:lpstr>
      <vt:lpstr>Potencial eléctrico</vt:lpstr>
      <vt:lpstr>Relación E-V</vt:lpstr>
      <vt:lpstr>Potencial de una carga puntual</vt:lpstr>
      <vt:lpstr>Ejemplo</vt:lpstr>
      <vt:lpstr>Ejemplo</vt:lpstr>
      <vt:lpstr>Ejemplo</vt:lpstr>
      <vt:lpstr>Ejemplo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105</cp:revision>
  <dcterms:created xsi:type="dcterms:W3CDTF">2020-08-26T17:45:42Z</dcterms:created>
  <dcterms:modified xsi:type="dcterms:W3CDTF">2021-04-09T22:11:01Z</dcterms:modified>
</cp:coreProperties>
</file>