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22-Mar-23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22-Mar-23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22-Mar-23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22-Mar-23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22-Mar-23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22-Mar-23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22-Mar-23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80" y="1055688"/>
            <a:ext cx="8826928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V – Energía y potencial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5D380-2AD0-8B73-470C-004211A2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Gauss </a:t>
            </a:r>
            <a:r>
              <a:rPr lang="es-US"/>
              <a:t>con integración</a:t>
            </a:r>
            <a:endParaRPr lang="es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98F0BBE-175B-3888-8F18-E3C2A3F187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s-ES" dirty="0"/>
                  <a:t>En una determinada región del espacio existe el siguiente campo eléctrico: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ES" dirty="0"/>
                  <a:t>Se tiene una superficie gaussiana cilíndrica, coaxial con el eje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dirty="0"/>
                  <a:t>. El inicio y fin del cilindro tienen respectivamente las siguientes coordenadas: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.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ES" dirty="0"/>
                  <a:t>Calcule la carga encerrada en el cilindro sabiendo que este tiene un radio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s-ES" dirty="0"/>
                  <a:t>.</a:t>
                </a:r>
                <a:br>
                  <a:rPr lang="es-ES" dirty="0"/>
                </a:b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98F0BBE-175B-3888-8F18-E3C2A3F187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52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85FDD-0E9C-4960-9AA1-535E72D23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eléctrica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39B2AC-E709-4122-91DD-2785E783D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US" dirty="0"/>
              <a:t>En el curso de Física 1 vimos que hacer consideraciones de energía simplifica muchas veces los ejercicios.</a:t>
            </a:r>
          </a:p>
          <a:p>
            <a:pPr marL="0" indent="0" algn="just">
              <a:buNone/>
            </a:pPr>
            <a:r>
              <a:rPr lang="es-US" dirty="0"/>
              <a:t>¿Qué tipos de energía consideramos en Física 1?</a:t>
            </a:r>
          </a:p>
          <a:p>
            <a:r>
              <a:rPr lang="es-US" dirty="0"/>
              <a:t>Energía cinética: asociada al movimiento de las partículas</a:t>
            </a:r>
          </a:p>
          <a:p>
            <a:r>
              <a:rPr lang="es-US" dirty="0"/>
              <a:t>Energía potencial gravitatoria: asociada a la fuerza gravitatoria</a:t>
            </a:r>
          </a:p>
          <a:p>
            <a:r>
              <a:rPr lang="es-US" dirty="0"/>
              <a:t>Energía potencial elástica: asociada a la fuerza elástica</a:t>
            </a:r>
          </a:p>
          <a:p>
            <a:pPr marL="0" indent="0">
              <a:buNone/>
            </a:pPr>
            <a:r>
              <a:rPr lang="es-US" dirty="0"/>
              <a:t>Tanto la fuerza gravitatoria como la fuerza elástica son fuerzas CONSERVATIVAS</a:t>
            </a:r>
          </a:p>
          <a:p>
            <a:pPr marL="0" indent="0">
              <a:buNone/>
            </a:pPr>
            <a:r>
              <a:rPr lang="es-US" dirty="0"/>
              <a:t>La fuerza eléctrica ¿es conservativa?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2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C57E1-B66F-4826-B086-D46978789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eléctrica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9EB6280-ED18-4266-93F7-2D76EBD7A6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¿Cuándo una fuerza es conservativa?</a:t>
                </a:r>
              </a:p>
              <a:p>
                <a:pPr algn="just"/>
                <a:r>
                  <a:rPr lang="es-US" dirty="0"/>
                  <a:t>Una fuerza es conservativa cuando el trabajo realizado al mover una partícula de un 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US" dirty="0"/>
                  <a:t> </a:t>
                </a:r>
                <a:r>
                  <a:rPr lang="es-US" dirty="0" err="1"/>
                  <a:t>a</a:t>
                </a:r>
                <a:r>
                  <a:rPr lang="es-US" dirty="0"/>
                  <a:t> un 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s-US" dirty="0"/>
                  <a:t> no depende del camino elegido.</a:t>
                </a:r>
              </a:p>
              <a:p>
                <a:pPr algn="just"/>
                <a:r>
                  <a:rPr lang="es-US" dirty="0"/>
                  <a:t>Una fuerza es conservativa cuando el trabajo realizado al mover una partícula comenzando y finalizando en el mismo punto es cero.</a:t>
                </a:r>
                <a:endParaRPr lang="en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9EB6280-ED18-4266-93F7-2D76EBD7A6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80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1675C-BE07-4E13-8BFE-A069F2DD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eléctrica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0A945D5-7E0A-4708-BF79-E091F4578A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2498984" cy="389679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𝑑𝑙</m:t>
                          </m:r>
                        </m:e>
                      </m:acc>
                    </m:oMath>
                  </m:oMathPara>
                </a14:m>
                <a:endParaRPr lang="es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𝑑𝑙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𝑑𝑟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0A945D5-7E0A-4708-BF79-E091F4578A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2498984" cy="389679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igno de multiplicación 3">
            <a:extLst>
              <a:ext uri="{FF2B5EF4-FFF2-40B4-BE49-F238E27FC236}">
                <a16:creationId xmlns:a16="http://schemas.microsoft.com/office/drawing/2014/main" id="{68154B1B-3298-48F2-AEC6-D54377F0C0B8}"/>
              </a:ext>
            </a:extLst>
          </p:cNvPr>
          <p:cNvSpPr/>
          <p:nvPr/>
        </p:nvSpPr>
        <p:spPr>
          <a:xfrm>
            <a:off x="8380520" y="3107184"/>
            <a:ext cx="363985" cy="36398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igno de multiplicación 4">
            <a:extLst>
              <a:ext uri="{FF2B5EF4-FFF2-40B4-BE49-F238E27FC236}">
                <a16:creationId xmlns:a16="http://schemas.microsoft.com/office/drawing/2014/main" id="{7EC29AA6-801E-41A6-A515-F7A7362C93D7}"/>
              </a:ext>
            </a:extLst>
          </p:cNvPr>
          <p:cNvSpPr/>
          <p:nvPr/>
        </p:nvSpPr>
        <p:spPr>
          <a:xfrm>
            <a:off x="10681991" y="2743199"/>
            <a:ext cx="363985" cy="36398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09132201-5170-4107-96F4-C44D43FC917B}"/>
              </a:ext>
            </a:extLst>
          </p:cNvPr>
          <p:cNvSpPr/>
          <p:nvPr/>
        </p:nvSpPr>
        <p:spPr>
          <a:xfrm rot="21362180">
            <a:off x="7915469" y="1953865"/>
            <a:ext cx="3019427" cy="2093463"/>
          </a:xfrm>
          <a:custGeom>
            <a:avLst/>
            <a:gdLst>
              <a:gd name="connsiteX0" fmla="*/ 612463 w 2994211"/>
              <a:gd name="connsiteY0" fmla="*/ 2583543 h 4326248"/>
              <a:gd name="connsiteX1" fmla="*/ 124191 w 2994211"/>
              <a:gd name="connsiteY1" fmla="*/ 35652 h 4326248"/>
              <a:gd name="connsiteX2" fmla="*/ 2636572 w 2994211"/>
              <a:gd name="connsiteY2" fmla="*/ 4261423 h 4326248"/>
              <a:gd name="connsiteX3" fmla="*/ 2920657 w 2994211"/>
              <a:gd name="connsiteY3" fmla="*/ 2201803 h 432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4211" h="4326248">
                <a:moveTo>
                  <a:pt x="612463" y="2583543"/>
                </a:moveTo>
                <a:cubicBezTo>
                  <a:pt x="199651" y="1169774"/>
                  <a:pt x="-213160" y="-243995"/>
                  <a:pt x="124191" y="35652"/>
                </a:cubicBezTo>
                <a:cubicBezTo>
                  <a:pt x="461542" y="315299"/>
                  <a:pt x="2170494" y="3900398"/>
                  <a:pt x="2636572" y="4261423"/>
                </a:cubicBezTo>
                <a:cubicBezTo>
                  <a:pt x="3102650" y="4622448"/>
                  <a:pt x="3011653" y="3412125"/>
                  <a:pt x="2920657" y="22018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7237D59-2693-4545-9721-9B135A759A7D}"/>
              </a:ext>
            </a:extLst>
          </p:cNvPr>
          <p:cNvSpPr txBox="1"/>
          <p:nvPr/>
        </p:nvSpPr>
        <p:spPr>
          <a:xfrm>
            <a:off x="8388262" y="3440843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/>
              <a:t>A</a:t>
            </a:r>
            <a:endParaRPr lang="en-US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94DAA2-51B5-4BAD-BFD2-A63CA11E3645}"/>
              </a:ext>
            </a:extLst>
          </p:cNvPr>
          <p:cNvSpPr txBox="1"/>
          <p:nvPr/>
        </p:nvSpPr>
        <p:spPr>
          <a:xfrm>
            <a:off x="10664236" y="2373867"/>
            <a:ext cx="3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/>
              <a:t>B</a:t>
            </a:r>
            <a:endParaRPr lang="en-US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A90EEA2E-470A-4C31-BCA7-C6661935B0D2}"/>
              </a:ext>
            </a:extLst>
          </p:cNvPr>
          <p:cNvSpPr/>
          <p:nvPr/>
        </p:nvSpPr>
        <p:spPr>
          <a:xfrm>
            <a:off x="9194363" y="4032117"/>
            <a:ext cx="230819" cy="23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C815FB6E-4815-4CD2-B0CE-AAE1453C3A26}"/>
                  </a:ext>
                </a:extLst>
              </p:cNvPr>
              <p:cNvSpPr txBox="1"/>
              <p:nvPr/>
            </p:nvSpPr>
            <p:spPr>
              <a:xfrm>
                <a:off x="9418459" y="4147526"/>
                <a:ext cx="3817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dirty="0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C815FB6E-4815-4CD2-B0CE-AAE1453C3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459" y="4147526"/>
                <a:ext cx="381740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ipse 17">
            <a:extLst>
              <a:ext uri="{FF2B5EF4-FFF2-40B4-BE49-F238E27FC236}">
                <a16:creationId xmlns:a16="http://schemas.microsoft.com/office/drawing/2014/main" id="{3F7F4A82-EEC7-48FD-A2EB-3E90124E6E85}"/>
              </a:ext>
            </a:extLst>
          </p:cNvPr>
          <p:cNvSpPr/>
          <p:nvPr/>
        </p:nvSpPr>
        <p:spPr>
          <a:xfrm>
            <a:off x="8814392" y="2627789"/>
            <a:ext cx="230819" cy="2308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342E6526-0732-4A8B-B29E-ED55FB7866B2}"/>
                  </a:ext>
                </a:extLst>
              </p:cNvPr>
              <p:cNvSpPr txBox="1"/>
              <p:nvPr/>
            </p:nvSpPr>
            <p:spPr>
              <a:xfrm>
                <a:off x="9003493" y="2327669"/>
                <a:ext cx="3817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342E6526-0732-4A8B-B29E-ED55FB786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493" y="2327669"/>
                <a:ext cx="381740" cy="369332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1C81993C-260B-432A-986A-147680E6671A}"/>
              </a:ext>
            </a:extLst>
          </p:cNvPr>
          <p:cNvCxnSpPr>
            <a:cxnSpLocks/>
          </p:cNvCxnSpPr>
          <p:nvPr/>
        </p:nvCxnSpPr>
        <p:spPr>
          <a:xfrm flipH="1" flipV="1">
            <a:off x="8929802" y="2710248"/>
            <a:ext cx="379970" cy="15197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E26F7605-3140-4684-BC2B-5549C94A3E51}"/>
                  </a:ext>
                </a:extLst>
              </p:cNvPr>
              <p:cNvSpPr txBox="1"/>
              <p:nvPr/>
            </p:nvSpPr>
            <p:spPr>
              <a:xfrm>
                <a:off x="9087832" y="3198039"/>
                <a:ext cx="3817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E26F7605-3140-4684-BC2B-5549C94A3E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7832" y="3198039"/>
                <a:ext cx="381740" cy="369332"/>
              </a:xfrm>
              <a:prstGeom prst="rect">
                <a:avLst/>
              </a:prstGeom>
              <a:blipFill>
                <a:blip r:embed="rId5"/>
                <a:stretch>
                  <a:fillRect t="-21667" r="-29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Marcador de contenido 2">
                <a:extLst>
                  <a:ext uri="{FF2B5EF4-FFF2-40B4-BE49-F238E27FC236}">
                    <a16:creationId xmlns:a16="http://schemas.microsoft.com/office/drawing/2014/main" id="{2DD2E514-3217-4062-A0F3-2F93AF0BF12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50564" y="2184287"/>
                <a:ext cx="2665902" cy="372824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800" kern="1200" cap="none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 kern="1200" cap="none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Marcador de contenido 2">
                <a:extLst>
                  <a:ext uri="{FF2B5EF4-FFF2-40B4-BE49-F238E27FC236}">
                    <a16:creationId xmlns:a16="http://schemas.microsoft.com/office/drawing/2014/main" id="{2DD2E514-3217-4062-A0F3-2F93AF0BF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4" y="2184287"/>
                <a:ext cx="2665902" cy="3728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962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63A8D-2772-4821-91A4-5B54E60A9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Potencial eléctrica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BF1E3E-EC41-434D-822A-55C62D348C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La fuerza eléctrica es conservativa.</a:t>
                </a:r>
              </a:p>
              <a:p>
                <a:pPr marL="0" indent="0">
                  <a:buNone/>
                </a:pPr>
                <a:r>
                  <a:rPr lang="es-US" dirty="0"/>
                  <a:t>Se define la energía potencial eléctrica: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Tomaremos</a:t>
                </a:r>
                <a:r>
                  <a:rPr lang="en-US" dirty="0"/>
                  <a:t> </a:t>
                </a:r>
                <a:r>
                  <a:rPr lang="en-US" dirty="0" err="1"/>
                  <a:t>como</a:t>
                </a:r>
                <a:r>
                  <a:rPr lang="en-US" dirty="0"/>
                  <a:t> </a:t>
                </a:r>
                <a:r>
                  <a:rPr lang="en-US" dirty="0" err="1"/>
                  <a:t>referencia</a:t>
                </a:r>
                <a:r>
                  <a:rPr lang="en-US" dirty="0"/>
                  <a:t> que el </a:t>
                </a:r>
                <a:r>
                  <a:rPr lang="en-US" dirty="0" err="1"/>
                  <a:t>potencial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el </a:t>
                </a:r>
                <a:r>
                  <a:rPr lang="en-US" dirty="0" err="1"/>
                  <a:t>infinito</a:t>
                </a:r>
                <a:r>
                  <a:rPr lang="en-US" dirty="0"/>
                  <a:t> es cero.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BF1E3E-EC41-434D-822A-55C62D348C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491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714C22-9B31-4926-85EC-F8C9DB8B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potencial eléctrica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F81BFEB-D61F-4124-B0E5-67A5B89D16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US" dirty="0"/>
                  <a:t>Consideremos un espacio vacío</a:t>
                </a:r>
              </a:p>
              <a:p>
                <a:pPr marL="0" indent="0" algn="just">
                  <a:buNone/>
                </a:pPr>
                <a:r>
                  <a:rPr lang="es-US" dirty="0"/>
                  <a:t>Al traer la primer carga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US" dirty="0"/>
                  <a:t>) desde el infinito, no existe nada que le ejerza una fuerza, por lo que el trabajo es nulo, y también lo es la energía potencial eléctrica.</a:t>
                </a:r>
              </a:p>
              <a:p>
                <a:pPr marL="0" indent="0" algn="just">
                  <a:buNone/>
                </a:pPr>
                <a:r>
                  <a:rPr lang="es-US" dirty="0"/>
                  <a:t>Al traer la segunda carga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US" dirty="0"/>
                  <a:t>) desde el infinito hasta una distancia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s-US" dirty="0"/>
                  <a:t> de la carga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US" dirty="0"/>
                  <a:t>, la primer carga le ejerce una fuerza, por lo que existe un trabajo.</a:t>
                </a:r>
              </a:p>
              <a:p>
                <a:pPr marL="0" indent="0">
                  <a:buNone/>
                </a:pPr>
                <a:r>
                  <a:rPr lang="es-US" dirty="0"/>
                  <a:t>En ese momento, la energía potencial eléctrica del sistema vale: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F81BFEB-D61F-4124-B0E5-67A5B89D16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7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714C22-9B31-4926-85EC-F8C9DB8B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potencial eléctrica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F81BFEB-D61F-4124-B0E5-67A5B89D16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s-US" dirty="0"/>
                  <a:t>Si traemos una tercer carga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US" dirty="0"/>
                  <a:t> desde el infinito y la colocamos a una distancia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</m:oMath>
                </a14:m>
                <a:r>
                  <a:rPr lang="es-US" dirty="0"/>
                  <a:t> de la carga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US" dirty="0"/>
                  <a:t> y a una distancia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es-US" dirty="0"/>
                  <a:t> de la carga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US" dirty="0"/>
                  <a:t>, esta carga tendrá interacción con la carga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US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s-US" dirty="0"/>
                  <a:t>La energía potencial eléctrica del sistema será: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</m:sSub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F81BFEB-D61F-4124-B0E5-67A5B89D16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975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9D33C-B7BF-4E63-9F5A-FC9166B62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24D46B-0EDB-4F53-A119-C17BDE179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S" dirty="0"/>
              <a:t>En el Ejercicio 1 del Práctico 1, calcular la energía potencial eléctrica del sistema y analizar la estabilidad del mismo.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0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458</Words>
  <Application>Microsoft Office PowerPoint</Application>
  <PresentationFormat>Panorámica</PresentationFormat>
  <Paragraphs>47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Gill Sans MT</vt:lpstr>
      <vt:lpstr>Galería</vt:lpstr>
      <vt:lpstr>Clase  V – Energía y potencial </vt:lpstr>
      <vt:lpstr>Ejemplo Gauss con integración</vt:lpstr>
      <vt:lpstr>Energía eléctrica</vt:lpstr>
      <vt:lpstr>Energía eléctrica</vt:lpstr>
      <vt:lpstr>Energía eléctrica</vt:lpstr>
      <vt:lpstr>Energía Potencial eléctrica</vt:lpstr>
      <vt:lpstr>Energía potencial eléctrica</vt:lpstr>
      <vt:lpstr>Energía potencial eléctrica</vt:lpstr>
      <vt:lpstr>Ejemplo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92</cp:revision>
  <dcterms:created xsi:type="dcterms:W3CDTF">2020-08-26T17:45:42Z</dcterms:created>
  <dcterms:modified xsi:type="dcterms:W3CDTF">2023-03-22T23:57:39Z</dcterms:modified>
</cp:coreProperties>
</file>