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7" r:id="rId8"/>
    <p:sldId id="286" r:id="rId9"/>
    <p:sldId id="28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80" y="1055688"/>
            <a:ext cx="8826928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IV – Ley de gauss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8510-634F-40FA-A48E-0DB35780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Ley de Gauss para 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651342-39CF-4100-95EA-521AEE5086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El flujo de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s-US" dirty="0"/>
                  <a:t> a través de una superficie cerrada es la carga eléctrica encerrada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𝑒𝑛𝑐</m:t>
                        </m:r>
                      </m:sub>
                    </m:sSub>
                  </m:oMath>
                </a14:m>
                <a:r>
                  <a:rPr lang="es-US" dirty="0"/>
                  <a:t>) sobre la permitividad eléctrica del medio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𝑒𝑛𝑐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s-US" dirty="0"/>
                  <a:t>En general vamos a trabajar en el vacío: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85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La constante de Coulomb verifica: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651342-39CF-4100-95EA-521AEE5086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590" r="-63" b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233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74CD8-E473-4B3E-8E90-EF396960A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Carga puntual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DBD7397-1776-4398-B5A3-B7CD5D5AB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Sea una carga puntual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s-US" dirty="0"/>
                  <a:t> en el vacío.</a:t>
                </a:r>
              </a:p>
              <a:p>
                <a:pPr marL="0" indent="0">
                  <a:buNone/>
                </a:pPr>
                <a:r>
                  <a:rPr lang="es-US" dirty="0"/>
                  <a:t>Sabemos que las líneas de campo son radiales y salientes (caso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).</a:t>
                </a:r>
              </a:p>
              <a:p>
                <a:pPr marL="0" indent="0" algn="just">
                  <a:buNone/>
                </a:pPr>
                <a:r>
                  <a:rPr lang="en-US" dirty="0"/>
                  <a:t>La </a:t>
                </a:r>
                <a:r>
                  <a:rPr lang="es-US" dirty="0"/>
                  <a:t>superficie gaussiana que debemos considerar es una esfera cuyo centro coincide con la carga.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.4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DBD7397-1776-4398-B5A3-B7CD5D5AB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590" r="-698" b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>
            <a:extLst>
              <a:ext uri="{FF2B5EF4-FFF2-40B4-BE49-F238E27FC236}">
                <a16:creationId xmlns:a16="http://schemas.microsoft.com/office/drawing/2014/main" id="{8DB5EDAA-8116-4375-A8E8-01975BD6B7FE}"/>
              </a:ext>
            </a:extLst>
          </p:cNvPr>
          <p:cNvSpPr/>
          <p:nvPr/>
        </p:nvSpPr>
        <p:spPr>
          <a:xfrm>
            <a:off x="10386873" y="4696287"/>
            <a:ext cx="124288" cy="124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CDDDF97-6E44-4084-8BAF-940CE91D6DA3}"/>
              </a:ext>
            </a:extLst>
          </p:cNvPr>
          <p:cNvSpPr/>
          <p:nvPr/>
        </p:nvSpPr>
        <p:spPr>
          <a:xfrm>
            <a:off x="9525739" y="3835153"/>
            <a:ext cx="1855433" cy="18554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9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12C20-506D-42C5-B0C5-0E9F551E9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Línea de carga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BB0324A-79C3-41D5-B1F3-77BDDA2FE0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Sea una línea infinita con densidad lineal de carga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Por </a:t>
                </a:r>
                <a:r>
                  <a:rPr lang="es-US" dirty="0"/>
                  <a:t>simetría, las líneas de campo son perpendiculares a la línea.</a:t>
                </a:r>
              </a:p>
              <a:p>
                <a:pPr marL="0" indent="0">
                  <a:buNone/>
                </a:pPr>
                <a:r>
                  <a:rPr lang="es-US" dirty="0"/>
                  <a:t>La superficie gaussiana que debemos considerar es un cilindro coaxial.</a:t>
                </a:r>
              </a:p>
              <a:p>
                <a:pPr marL="0" indent="0">
                  <a:buNone/>
                </a:pPr>
                <a:r>
                  <a:rPr lang="es-US" dirty="0"/>
                  <a:t>No hay flujo en las tapas del cilindro.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BB0324A-79C3-41D5-B1F3-77BDDA2FE0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b="-7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ilindro 5">
            <a:extLst>
              <a:ext uri="{FF2B5EF4-FFF2-40B4-BE49-F238E27FC236}">
                <a16:creationId xmlns:a16="http://schemas.microsoft.com/office/drawing/2014/main" id="{A4EDE5FA-59E5-4A3A-ACC9-314A9C41614E}"/>
              </a:ext>
            </a:extLst>
          </p:cNvPr>
          <p:cNvSpPr/>
          <p:nvPr/>
        </p:nvSpPr>
        <p:spPr>
          <a:xfrm rot="2046974">
            <a:off x="8788330" y="2611185"/>
            <a:ext cx="1289417" cy="2758656"/>
          </a:xfrm>
          <a:prstGeom prst="can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F8078C-C184-45C4-8AD1-4F303EE8153A}"/>
              </a:ext>
            </a:extLst>
          </p:cNvPr>
          <p:cNvCxnSpPr>
            <a:cxnSpLocks/>
          </p:cNvCxnSpPr>
          <p:nvPr/>
        </p:nvCxnSpPr>
        <p:spPr>
          <a:xfrm flipV="1">
            <a:off x="8191086" y="2396971"/>
            <a:ext cx="2321521" cy="34267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B9DB2617-2A5F-40D7-95F4-31768D8D2E88}"/>
              </a:ext>
            </a:extLst>
          </p:cNvPr>
          <p:cNvCxnSpPr>
            <a:cxnSpLocks/>
          </p:cNvCxnSpPr>
          <p:nvPr/>
        </p:nvCxnSpPr>
        <p:spPr>
          <a:xfrm rot="2040000">
            <a:off x="9831569" y="4746256"/>
            <a:ext cx="13620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igno de multiplicación 17">
            <a:extLst>
              <a:ext uri="{FF2B5EF4-FFF2-40B4-BE49-F238E27FC236}">
                <a16:creationId xmlns:a16="http://schemas.microsoft.com/office/drawing/2014/main" id="{0A16ACC3-8EC6-4DC9-B919-180C173D40E3}"/>
              </a:ext>
            </a:extLst>
          </p:cNvPr>
          <p:cNvSpPr/>
          <p:nvPr/>
        </p:nvSpPr>
        <p:spPr>
          <a:xfrm>
            <a:off x="9797351" y="4214775"/>
            <a:ext cx="301297" cy="30129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6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F5FA88-E2B1-4257-9288-FB4B5A0C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Plano infinito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BC030CE-DB71-4742-99EF-2460D08BA3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6687360" cy="345061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Sea un plano infinito con densidad superficial de carga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s-US" dirty="0"/>
                  <a:t>. </a:t>
                </a:r>
              </a:p>
              <a:p>
                <a:pPr marL="0" indent="0">
                  <a:buNone/>
                </a:pPr>
                <a:r>
                  <a:rPr lang="es-US" dirty="0"/>
                  <a:t>Por simetría, las líneas de campo son perpendiculares al plano.</a:t>
                </a:r>
              </a:p>
              <a:p>
                <a:pPr marL="0" indent="0" algn="just">
                  <a:buNone/>
                </a:pPr>
                <a:r>
                  <a:rPr lang="es-US" dirty="0"/>
                  <a:t>La superficie gaussiana que debemos considerar es un prisma de aristas perpendiculares al plano y cuyas tapas se encuentran a</a:t>
                </a:r>
                <a14:m>
                  <m:oMath xmlns:m="http://schemas.openxmlformats.org/officeDocument/2006/math">
                    <m:r>
                      <a:rPr lang="es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del </a:t>
                </a:r>
                <a:r>
                  <a:rPr lang="en-US" dirty="0" err="1"/>
                  <a:t>plano</a:t>
                </a:r>
                <a:r>
                  <a:rPr lang="en-US" dirty="0"/>
                  <a:t>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.2.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s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BC030CE-DB71-4742-99EF-2460D08BA3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6687360" cy="3450613"/>
              </a:xfrm>
              <a:blipFill>
                <a:blip r:embed="rId2"/>
                <a:stretch>
                  <a:fillRect l="-912" t="-177" r="-1003" b="-12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aralelogramo 3">
            <a:extLst>
              <a:ext uri="{FF2B5EF4-FFF2-40B4-BE49-F238E27FC236}">
                <a16:creationId xmlns:a16="http://schemas.microsoft.com/office/drawing/2014/main" id="{04803980-B93A-4F39-BFF3-529A1BA1D899}"/>
              </a:ext>
            </a:extLst>
          </p:cNvPr>
          <p:cNvSpPr/>
          <p:nvPr/>
        </p:nvSpPr>
        <p:spPr>
          <a:xfrm rot="7560000" flipV="1">
            <a:off x="8439143" y="3166665"/>
            <a:ext cx="2873424" cy="1909588"/>
          </a:xfrm>
          <a:prstGeom prst="parallelogram">
            <a:avLst>
              <a:gd name="adj" fmla="val 73333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igno de multiplicación 4">
            <a:extLst>
              <a:ext uri="{FF2B5EF4-FFF2-40B4-BE49-F238E27FC236}">
                <a16:creationId xmlns:a16="http://schemas.microsoft.com/office/drawing/2014/main" id="{DF6DF97A-E495-47FF-A5DD-AD271F005F75}"/>
              </a:ext>
            </a:extLst>
          </p:cNvPr>
          <p:cNvSpPr/>
          <p:nvPr/>
        </p:nvSpPr>
        <p:spPr>
          <a:xfrm>
            <a:off x="9871969" y="2751876"/>
            <a:ext cx="239697" cy="23969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813A8E62-E6BA-4F80-B54B-738301A6F9AD}"/>
              </a:ext>
            </a:extLst>
          </p:cNvPr>
          <p:cNvCxnSpPr/>
          <p:nvPr/>
        </p:nvCxnSpPr>
        <p:spPr>
          <a:xfrm flipV="1">
            <a:off x="9991672" y="1891665"/>
            <a:ext cx="0" cy="9758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bo 7">
            <a:extLst>
              <a:ext uri="{FF2B5EF4-FFF2-40B4-BE49-F238E27FC236}">
                <a16:creationId xmlns:a16="http://schemas.microsoft.com/office/drawing/2014/main" id="{87BB7D93-22E2-4420-B2C1-1557B1934BA5}"/>
              </a:ext>
            </a:extLst>
          </p:cNvPr>
          <p:cNvSpPr/>
          <p:nvPr/>
        </p:nvSpPr>
        <p:spPr>
          <a:xfrm>
            <a:off x="9470570" y="2736876"/>
            <a:ext cx="1028700" cy="2798508"/>
          </a:xfrm>
          <a:prstGeom prst="cub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4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1175C-FD54-4805-878F-88892DF71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Esfera maciza no conductora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B07109E-FA2B-4CE0-86F9-6CDA0E4DFD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Sea una esfera maciza de radio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US" dirty="0"/>
                  <a:t> con densidad volumétrica de carga 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/>
                  <a:t> (</a:t>
                </a:r>
                <a:r>
                  <a:rPr lang="es-US" dirty="0"/>
                  <a:t>uniforme</a:t>
                </a:r>
                <a:r>
                  <a:rPr lang="en-US" dirty="0"/>
                  <a:t>).</a:t>
                </a:r>
              </a:p>
              <a:p>
                <a:pPr marL="0" indent="0">
                  <a:buNone/>
                </a:pPr>
                <a:r>
                  <a:rPr lang="es-US" dirty="0"/>
                  <a:t>Fuera</a:t>
                </a:r>
                <a:r>
                  <a:rPr lang="en-US" dirty="0"/>
                  <a:t> de</a:t>
                </a:r>
                <a:r>
                  <a:rPr lang="es-US" dirty="0"/>
                  <a:t> la esfera, el campo eléctrico es análogo al de una carga puntual.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¿Qué pasa dentro de la esfera (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s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US" dirty="0"/>
                  <a:t>)?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S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B07109E-FA2B-4CE0-86F9-6CDA0E4DFD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b="-13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>
            <a:extLst>
              <a:ext uri="{FF2B5EF4-FFF2-40B4-BE49-F238E27FC236}">
                <a16:creationId xmlns:a16="http://schemas.microsoft.com/office/drawing/2014/main" id="{D7AF9283-9C5A-4986-AE6F-3C93233306E7}"/>
              </a:ext>
            </a:extLst>
          </p:cNvPr>
          <p:cNvSpPr/>
          <p:nvPr/>
        </p:nvSpPr>
        <p:spPr>
          <a:xfrm>
            <a:off x="8621486" y="3257550"/>
            <a:ext cx="2204357" cy="2204357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endParaRPr lang="en-US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19C3F2F9-ABCB-4E87-AC89-203347E7401C}"/>
              </a:ext>
            </a:extLst>
          </p:cNvPr>
          <p:cNvCxnSpPr>
            <a:cxnSpLocks/>
          </p:cNvCxnSpPr>
          <p:nvPr/>
        </p:nvCxnSpPr>
        <p:spPr>
          <a:xfrm>
            <a:off x="9723086" y="4359729"/>
            <a:ext cx="11016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FCA0328-63BD-41A6-BE1B-F0D87DE06AA2}"/>
                  </a:ext>
                </a:extLst>
              </p:cNvPr>
              <p:cNvSpPr txBox="1"/>
              <p:nvPr/>
            </p:nvSpPr>
            <p:spPr>
              <a:xfrm>
                <a:off x="9960429" y="3902529"/>
                <a:ext cx="571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7FCA0328-63BD-41A6-BE1B-F0D87DE06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0429" y="3902529"/>
                <a:ext cx="5715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ipse 9">
            <a:extLst>
              <a:ext uri="{FF2B5EF4-FFF2-40B4-BE49-F238E27FC236}">
                <a16:creationId xmlns:a16="http://schemas.microsoft.com/office/drawing/2014/main" id="{344E88BA-F6A4-413F-B490-67B97B2B6841}"/>
              </a:ext>
            </a:extLst>
          </p:cNvPr>
          <p:cNvSpPr/>
          <p:nvPr/>
        </p:nvSpPr>
        <p:spPr>
          <a:xfrm>
            <a:off x="8975604" y="3613403"/>
            <a:ext cx="1492650" cy="149265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just">
              <a:buNone/>
            </a:pPr>
            <a:endParaRPr lang="en-US" dirty="0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AB4EB077-4EED-4A8F-87E6-E3B274EF472F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9194198" y="4359728"/>
            <a:ext cx="527732" cy="5277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DECC8BE-366B-44E3-9DE2-5F850CC340AA}"/>
                  </a:ext>
                </a:extLst>
              </p:cNvPr>
              <p:cNvSpPr txBox="1"/>
              <p:nvPr/>
            </p:nvSpPr>
            <p:spPr>
              <a:xfrm>
                <a:off x="9042077" y="4285108"/>
                <a:ext cx="571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6DECC8BE-366B-44E3-9DE2-5F850CC34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077" y="4285108"/>
                <a:ext cx="5715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664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9" grpId="0"/>
      <p:bldP spid="10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40187-E0B0-B0B4-3814-CA3CB9E26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Y" dirty="0"/>
              <a:t>Examen 	21/12/2022 – Ejercicio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1A1EC1B-A2B3-9CCD-444A-D70B9B140B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En la figura se muestra una esfera aislante de radio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dirty="0"/>
                  <a:t> con una carga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s-ES" dirty="0"/>
                  <a:t> distribuida uniformemente en todo el volumen; y un cascarón esférico conductor, concéntrico a dicha esfera, de radio interior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dirty="0"/>
                  <a:t>, radio exterior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s-ES" dirty="0"/>
                  <a:t> y carga total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s-ES" dirty="0"/>
                  <a:t>.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Determine el módulo del campo eléctrico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s-ES" dirty="0"/>
                  <a:t> a una distancia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s-ES" dirty="0"/>
                  <a:t> del centro de la esfera. </a:t>
                </a:r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1A1EC1B-A2B3-9CCD-444A-D70B9B140B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5622284" cy="3450613"/>
              </a:xfrm>
              <a:blipFill>
                <a:blip r:embed="rId2"/>
                <a:stretch>
                  <a:fillRect l="-1085" t="-177" r="-2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7FA4CB52-EA5F-9F8B-8285-D6913A159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4139" y="2283447"/>
            <a:ext cx="3500715" cy="29151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75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562C7-E01B-973B-9275-2F4344095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Ejercicio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22C7E47-C2F0-DEF5-B88D-5845CE67CE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4052575" cy="345061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Y" dirty="0"/>
                  <a:t>El flujo de campo eléctrico a través de la base de un cono de ángulo al vértice </a:t>
                </a:r>
                <a14:m>
                  <m:oMath xmlns:m="http://schemas.openxmlformats.org/officeDocument/2006/math">
                    <m:r>
                      <a:rPr lang="es-UY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UY" dirty="0"/>
                  <a:t>, causado por una carga puntual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ubicada</a:t>
                </a:r>
                <a:r>
                  <a:rPr lang="en-US" dirty="0"/>
                  <a:t> </a:t>
                </a:r>
                <a:r>
                  <a:rPr lang="en-US" dirty="0" err="1"/>
                  <a:t>en</a:t>
                </a:r>
                <a:r>
                  <a:rPr lang="en-US" dirty="0"/>
                  <a:t> </a:t>
                </a:r>
                <a:r>
                  <a:rPr lang="en-US" dirty="0" err="1"/>
                  <a:t>el</a:t>
                </a:r>
                <a:r>
                  <a:rPr lang="en-US" dirty="0"/>
                  <a:t> </a:t>
                </a:r>
                <a:r>
                  <a:rPr lang="en-US" dirty="0" err="1"/>
                  <a:t>vértice</a:t>
                </a:r>
                <a:r>
                  <a:rPr lang="en-US" dirty="0"/>
                  <a:t> del </a:t>
                </a:r>
                <a:r>
                  <a:rPr lang="en-US" dirty="0" err="1"/>
                  <a:t>mismo</a:t>
                </a:r>
                <a:r>
                  <a:rPr lang="en-US" dirty="0"/>
                  <a:t> vale: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¿</a:t>
                </a:r>
                <a:r>
                  <a:rPr lang="en-US" dirty="0" err="1"/>
                  <a:t>Cuánto</a:t>
                </a:r>
                <a:r>
                  <a:rPr lang="en-US" dirty="0"/>
                  <a:t> vale </a:t>
                </a:r>
                <a:r>
                  <a:rPr lang="en-US" dirty="0" err="1"/>
                  <a:t>el</a:t>
                </a:r>
                <a:r>
                  <a:rPr lang="en-US" dirty="0"/>
                  <a:t> </a:t>
                </a:r>
                <a:r>
                  <a:rPr lang="en-US" dirty="0" err="1"/>
                  <a:t>flujo</a:t>
                </a:r>
                <a:r>
                  <a:rPr lang="en-US" dirty="0"/>
                  <a:t> de campo </a:t>
                </a:r>
                <a:r>
                  <a:rPr lang="en-US" dirty="0" err="1"/>
                  <a:t>eléctrico</a:t>
                </a:r>
                <a:r>
                  <a:rPr lang="en-US" dirty="0"/>
                  <a:t> a </a:t>
                </a:r>
                <a:r>
                  <a:rPr lang="en-US" dirty="0" err="1"/>
                  <a:t>través</a:t>
                </a:r>
                <a:r>
                  <a:rPr lang="en-US" dirty="0"/>
                  <a:t> de la </a:t>
                </a:r>
                <a:r>
                  <a:rPr lang="en-US" dirty="0" err="1"/>
                  <a:t>superficie</a:t>
                </a:r>
                <a:r>
                  <a:rPr lang="en-US" dirty="0"/>
                  <a:t> lateral del </a:t>
                </a:r>
                <a:r>
                  <a:rPr lang="en-US" dirty="0" err="1"/>
                  <a:t>cilindro</a:t>
                </a:r>
                <a:r>
                  <a:rPr lang="en-US" dirty="0"/>
                  <a:t> de la </a:t>
                </a:r>
                <a:r>
                  <a:rPr lang="en-US" dirty="0" err="1"/>
                  <a:t>figura</a:t>
                </a:r>
                <a:r>
                  <a:rPr lang="en-US" dirty="0"/>
                  <a:t>?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22C7E47-C2F0-DEF5-B88D-5845CE67CE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4052575" cy="3450613"/>
              </a:xfrm>
              <a:blipFill>
                <a:blip r:embed="rId2"/>
                <a:stretch>
                  <a:fillRect l="-1504" t="-177" b="-13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339E0B1B-C29A-F764-561B-61A18B5F7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11329" y="2345625"/>
            <a:ext cx="5343525" cy="2790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549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614060-0057-5CC9-794F-8743B0A17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Examen 7/2/2023 – Ejercicio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B466871-6234-2862-F9FE-7414F2B9AB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66285" y="2015732"/>
                <a:ext cx="6568065" cy="3450613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s-ES" dirty="0"/>
                  <a:t>Se tiene una línea infinita con densidad de carga lineal uniforme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s-ES" dirty="0"/>
                  <a:t>. De forma coaxial se coloca un cascarón cilíndrico no conductor con densidad de carga superficial uniforme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s-ES" dirty="0"/>
                  <a:t>. </a:t>
                </a:r>
              </a:p>
              <a:p>
                <a:pPr marL="0" indent="0" algn="just">
                  <a:buNone/>
                </a:pPr>
                <a:r>
                  <a:rPr lang="es-ES" dirty="0"/>
                  <a:t>La siguiente gráfica muestra el campo eléctrico en función del radio. Cada división vertical representa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10×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dirty="0"/>
                  <a:t>. </a:t>
                </a:r>
              </a:p>
              <a:p>
                <a:pPr marL="0" indent="0" algn="just">
                  <a:buNone/>
                </a:pPr>
                <a:r>
                  <a:rPr lang="es-ES" dirty="0"/>
                  <a:t>Los puntos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ES" dirty="0"/>
                  <a:t>,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dirty="0"/>
                  <a:t> se encuentran respectivamente en las posiciones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s-ES" i="1" dirty="0" smtClean="0">
                        <a:latin typeface="Cambria Math" panose="02040503050406030204" pitchFamily="18" charset="0"/>
                      </a:rPr>
                      <m:t>=2, 00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s-E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s-ES" i="1" dirty="0" smtClean="0">
                        <a:latin typeface="Cambria Math" panose="02040503050406030204" pitchFamily="18" charset="0"/>
                      </a:rPr>
                      <m:t>=3,50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s-ES" i="1" dirty="0" smtClean="0">
                        <a:latin typeface="Cambria Math" panose="02040503050406030204" pitchFamily="18" charset="0"/>
                      </a:rPr>
                      <m:t>=5,00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n-US" dirty="0" err="1"/>
                  <a:t>Calcule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y </a:t>
                </a:r>
                <a14:m>
                  <m:oMath xmlns:m="http://schemas.openxmlformats.org/officeDocument/2006/math">
                    <m:r>
                      <a:rPr lang="es-ES" i="1" dirty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B466871-6234-2862-F9FE-7414F2B9AB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6285" y="2015732"/>
                <a:ext cx="6568065" cy="3450613"/>
              </a:xfrm>
              <a:blipFill>
                <a:blip r:embed="rId2"/>
                <a:stretch>
                  <a:fillRect l="-1021" t="-177" r="-2043" b="-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4AE04B0E-E597-B895-5597-C926936BC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4851" y="2015732"/>
            <a:ext cx="1970864" cy="18514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C49395B-4194-1D83-0C65-80F0FB75BE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1533" y="4029128"/>
            <a:ext cx="2857500" cy="1971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052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551</Words>
  <Application>Microsoft Office PowerPoint</Application>
  <PresentationFormat>Panorámica</PresentationFormat>
  <Paragraphs>53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Gill Sans MT</vt:lpstr>
      <vt:lpstr>Galería</vt:lpstr>
      <vt:lpstr>Clase IV – Ley de gauss </vt:lpstr>
      <vt:lpstr>Ley de Gauss para E</vt:lpstr>
      <vt:lpstr>Carga puntual</vt:lpstr>
      <vt:lpstr>Línea de carga</vt:lpstr>
      <vt:lpstr>Plano infinito</vt:lpstr>
      <vt:lpstr>Esfera maciza no conductora</vt:lpstr>
      <vt:lpstr>Examen  21/12/2022 – Ejercicio 1</vt:lpstr>
      <vt:lpstr>Ejercicio</vt:lpstr>
      <vt:lpstr>Examen 7/2/2023 – Ejercicio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79</cp:revision>
  <dcterms:created xsi:type="dcterms:W3CDTF">2020-08-26T17:45:42Z</dcterms:created>
  <dcterms:modified xsi:type="dcterms:W3CDTF">2023-03-17T18:03:12Z</dcterms:modified>
</cp:coreProperties>
</file>