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65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24-Mar-21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g"/><Relationship Id="rId7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6.png"/><Relationship Id="rId10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gif"/><Relationship Id="rId7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.jp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gif"/><Relationship Id="rId7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.jp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80" y="1055688"/>
            <a:ext cx="8826928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III – Campo eléctrico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256E4-DACA-4305-8CF9-0D58A11D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Líneas de campo eléctrico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E5427F7-F070-4BD9-95AB-3E199B804D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s-US" dirty="0"/>
                  <a:t>Las líneas de campo eléctrico parten (nacen) desde las cargas positivas y arriban (mueren) a las negativas (son líneas orientadas).</a:t>
                </a:r>
              </a:p>
              <a:p>
                <a:pPr marL="0" indent="0">
                  <a:buNone/>
                </a:pPr>
                <a:endParaRPr lang="es-US" dirty="0"/>
              </a:p>
              <a:p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  <a:p>
                <a:r>
                  <a:rPr lang="es-US" dirty="0"/>
                  <a:t>El campo eléctrico en un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es tangente a la línea de campo eléctrico en dicho punto.</a:t>
                </a:r>
              </a:p>
              <a:p>
                <a:r>
                  <a:rPr lang="es-US" dirty="0"/>
                  <a:t>El campo eléctrico es más intenso cuanto más próximas estén las líneas de campo.</a:t>
                </a: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E5427F7-F070-4BD9-95AB-3E199B804D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 b="-8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>
            <a:extLst>
              <a:ext uri="{FF2B5EF4-FFF2-40B4-BE49-F238E27FC236}">
                <a16:creationId xmlns:a16="http://schemas.microsoft.com/office/drawing/2014/main" id="{8F2F7676-0ADF-4F8C-A8FB-880FDF6C4D7D}"/>
              </a:ext>
            </a:extLst>
          </p:cNvPr>
          <p:cNvSpPr/>
          <p:nvPr/>
        </p:nvSpPr>
        <p:spPr>
          <a:xfrm>
            <a:off x="4731797" y="3429000"/>
            <a:ext cx="372862" cy="372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4ADBEC26-5FA3-4FE7-AFC7-BE96B0DC23F0}"/>
              </a:ext>
            </a:extLst>
          </p:cNvPr>
          <p:cNvSpPr/>
          <p:nvPr/>
        </p:nvSpPr>
        <p:spPr>
          <a:xfrm>
            <a:off x="7072549" y="3429000"/>
            <a:ext cx="372862" cy="372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7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56CFECE4-0899-4FE9-A659-7BC7B961B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s-US"/>
              <a:t>Flujo de un campo vectorial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251E75B-2E32-4EF2-8320-A956273446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4172212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US" dirty="0"/>
                  <a:t>El flujo de un campo vectorial es una magnitud escalar que se define como la integral del producto escalar entre el campo y el versor normal sobre una superficie.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US" dirty="0"/>
                  <a:t>Es una medida de “cuánto” del campo “atraviesa” la superficie.</a:t>
                </a:r>
                <a:endParaRPr lang="en-US" dirty="0"/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700" i="1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sz="17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sz="17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sz="17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s-US" sz="17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̂"/>
                              <m:ctrlPr>
                                <a:rPr lang="es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sz="17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s-US" sz="17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US" sz="17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es-US" sz="17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251E75B-2E32-4EF2-8320-A956273446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4172212" cy="3450613"/>
              </a:xfrm>
              <a:blipFill>
                <a:blip r:embed="rId2"/>
                <a:stretch>
                  <a:fillRect l="-1460" t="-883" r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El flujo en dos dimensiones (artículo) | Khan Academy">
            <a:extLst>
              <a:ext uri="{FF2B5EF4-FFF2-40B4-BE49-F238E27FC236}">
                <a16:creationId xmlns:a16="http://schemas.microsoft.com/office/drawing/2014/main" id="{DF1F3571-BB68-4E1B-8925-BA0D37E55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996773"/>
            <a:ext cx="4960442" cy="4278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22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724E0-C936-4BC6-8D59-471CDC91A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dirty="0"/>
              <a:t>Flujo del campo eléctrico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4902FCF-1A3E-4DDB-9E00-E2AD69D8BE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En el caso de superficies planas y campo uniforme, el producto escalar se reduce a: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Si son perpendiculares NO hay flujo.</a:t>
                </a:r>
              </a:p>
              <a:p>
                <a:pPr marL="0" indent="0">
                  <a:buNone/>
                </a:pPr>
                <a:r>
                  <a:rPr lang="es-US" dirty="0"/>
                  <a:t>El flujo es máximo cuando están alineados.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4902FCF-1A3E-4DDB-9E00-E2AD69D8BE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2.2. Flujo a través de una superficie | Interacción electromagnética. Campo  eléctrico: Campos eléctricos de distribuciones no puntuales de carga">
            <a:extLst>
              <a:ext uri="{FF2B5EF4-FFF2-40B4-BE49-F238E27FC236}">
                <a16:creationId xmlns:a16="http://schemas.microsoft.com/office/drawing/2014/main" id="{CCE0D412-8F2B-4E98-A827-7768F70F0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27067"/>
            <a:ext cx="48768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2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0A76BEFF-4DD0-4BAD-860B-5E4F582D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s-US" sz="2700"/>
              <a:t>Flujo generado por una carga puntual</a:t>
            </a:r>
            <a:endParaRPr lang="en-US" sz="27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24A5B7C-B25E-47CC-BA83-6C006537B5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4172212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Una carga puntual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 genera en el espacio un campo eléctrico radial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Si </a:t>
                </a:r>
                <a:r>
                  <a:rPr lang="es-US" dirty="0"/>
                  <a:t>consideramos</a:t>
                </a:r>
                <a:r>
                  <a:rPr lang="en-US" dirty="0"/>
                  <a:t> una </a:t>
                </a:r>
                <a:r>
                  <a:rPr lang="es-US" dirty="0"/>
                  <a:t>superficie</a:t>
                </a:r>
                <a:r>
                  <a:rPr lang="en-US" dirty="0"/>
                  <a:t> </a:t>
                </a:r>
                <a:r>
                  <a:rPr lang="es-US" dirty="0"/>
                  <a:t>esférica cuyo centro coincida con la carga, el campo en todos los puntos de la esfera será perpendicular a la superficie y del mismo módulo.</a:t>
                </a: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24A5B7C-B25E-47CC-BA83-6C006537B5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4172212" cy="3450613"/>
              </a:xfrm>
              <a:blipFill>
                <a:blip r:embed="rId2"/>
                <a:stretch>
                  <a:fillRect l="-1460" t="-177" r="-1460" b="-2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Física II. La ley de Gauss">
            <a:extLst>
              <a:ext uri="{FF2B5EF4-FFF2-40B4-BE49-F238E27FC236}">
                <a16:creationId xmlns:a16="http://schemas.microsoft.com/office/drawing/2014/main" id="{59E47E4B-0C7E-4C4D-9F84-99569D72A8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4"/>
          <a:stretch/>
        </p:blipFill>
        <p:spPr bwMode="auto">
          <a:xfrm>
            <a:off x="6095849" y="1089568"/>
            <a:ext cx="4960442" cy="42958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3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0A76BEFF-4DD0-4BAD-860B-5E4F582D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s-US" sz="2700"/>
              <a:t>Flujo generado por una carga puntual</a:t>
            </a:r>
            <a:endParaRPr lang="en-US" sz="27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24A5B7C-B25E-47CC-BA83-6C006537B5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4172212" cy="3450613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Observar que si calculamos el flujo a través de una superficie cerrada, el mismo solo depende del valor de la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 encarrada dentro de la superficie.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24A5B7C-B25E-47CC-BA83-6C006537B5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4172212" cy="3450613"/>
              </a:xfrm>
              <a:blipFill>
                <a:blip r:embed="rId2"/>
                <a:stretch>
                  <a:fillRect l="-1460" r="-1460" b="-18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Física II. La ley de Gauss">
            <a:extLst>
              <a:ext uri="{FF2B5EF4-FFF2-40B4-BE49-F238E27FC236}">
                <a16:creationId xmlns:a16="http://schemas.microsoft.com/office/drawing/2014/main" id="{59E47E4B-0C7E-4C4D-9F84-99569D72A8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4"/>
          <a:stretch/>
        </p:blipFill>
        <p:spPr bwMode="auto">
          <a:xfrm>
            <a:off x="6095849" y="1089568"/>
            <a:ext cx="4960442" cy="42958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0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8510-634F-40FA-A48E-0DB35780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Ley de Gauss para 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651342-39CF-4100-95EA-521AEE5086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El flujo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s-US" dirty="0"/>
                  <a:t> a través de una superficie cerrada es la carga eléctrica encerrada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𝑒𝑛𝑐</m:t>
                        </m:r>
                      </m:sub>
                    </m:sSub>
                  </m:oMath>
                </a14:m>
                <a:r>
                  <a:rPr lang="es-US" dirty="0"/>
                  <a:t>) sobre la permitividad eléctrica del medio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𝑒𝑛𝑐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s-US" dirty="0"/>
                  <a:t>En general vamos a trabajar en el vacío: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=8,85×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La constante de Coulomb verifica: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651342-39CF-4100-95EA-521AEE5086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590" r="-63" b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233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F87BE-C521-41B5-9C06-03BE5FE0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Ley de gauss para 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567EF3F-8488-4649-B9E4-2D3FF03C0F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S" dirty="0"/>
                  <a:t>Aplicando la Ley de Gauss para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s-US" dirty="0"/>
                  <a:t> vamos a poder calcular de forma más sencilla el campo eléctrico generado por algunas distribuciones de carga.</a:t>
                </a:r>
              </a:p>
              <a:p>
                <a:pPr marL="0" indent="0">
                  <a:buNone/>
                </a:pPr>
                <a:r>
                  <a:rPr lang="es-US" dirty="0"/>
                  <a:t>La desventaja de este método es que requiere simetría.</a:t>
                </a:r>
              </a:p>
              <a:p>
                <a:pPr marL="0" indent="0">
                  <a:buNone/>
                </a:pPr>
                <a:r>
                  <a:rPr lang="es-US" dirty="0"/>
                  <a:t>Las superficies cerradas que aportan esta simetría se conocen como superficies gaussianas. </a:t>
                </a:r>
              </a:p>
              <a:p>
                <a:pPr marL="0" indent="0">
                  <a:buNone/>
                </a:pPr>
                <a:r>
                  <a:rPr lang="es-US" dirty="0"/>
                  <a:t>En el caso de la carga puntual, la superficie gaussiana es el cascarón esférico cuyo centro coincide con la carga.</a:t>
                </a: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567EF3F-8488-4649-B9E4-2D3FF03C0F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1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B0A4184-0F81-4F25-99F8-E1C544B1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 un anillo conductor de radio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S" dirty="0"/>
                  <a:t> al cual se le entrega una carga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Calcular la fuerza eléctrica que experimenta una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S" dirty="0"/>
                  <a:t> situada a una altura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S" dirty="0"/>
                  <a:t> sobre el eje del anillo (punto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).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𝑃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  <a:blipFill>
                <a:blip r:embed="rId2"/>
                <a:stretch>
                  <a:fillRect l="-1098" r="-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A1978F-8E6F-4868-B018-FCC400A1B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6373" y="1518493"/>
            <a:ext cx="2799103" cy="306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8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B0A4184-0F81-4F25-99F8-E1C544B1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Sea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s-US" dirty="0"/>
                  <a:t> un punto ubicado sobre el anillo cuyas coordenadas son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US" dirty="0"/>
                  <a:t> el ángulo entre el eje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S" dirty="0"/>
                  <a:t> y el </a:t>
                </a:r>
                <a:r>
                  <a:rPr lang="es-US" dirty="0" err="1"/>
                  <a:t>radiovector</a:t>
                </a:r>
                <a:r>
                  <a:rPr lang="es-US" dirty="0"/>
                  <a:t> que sigue al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  <a:blipFill>
                <a:blip r:embed="rId2"/>
                <a:stretch>
                  <a:fillRect l="-1098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7" name="Picture 146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FC1BF738-DA83-41F9-B4EB-377ED8C4CBB7}"/>
              </a:ext>
            </a:extLst>
          </p:cNvPr>
          <p:cNvSpPr/>
          <p:nvPr/>
        </p:nvSpPr>
        <p:spPr>
          <a:xfrm>
            <a:off x="8966447" y="1667163"/>
            <a:ext cx="381739" cy="348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/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blipFill>
                <a:blip r:embed="rId5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F6258D2-BD55-400C-88AA-7642B270DC1B}"/>
                  </a:ext>
                </a:extLst>
              </p:cNvPr>
              <p:cNvSpPr txBox="1"/>
              <p:nvPr/>
            </p:nvSpPr>
            <p:spPr>
              <a:xfrm>
                <a:off x="9873347" y="3783499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F6258D2-BD55-400C-88AA-7642B270D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3347" y="3783499"/>
                <a:ext cx="201663" cy="369332"/>
              </a:xfrm>
              <a:prstGeom prst="rect">
                <a:avLst/>
              </a:prstGeom>
              <a:blipFill>
                <a:blip r:embed="rId6"/>
                <a:stretch>
                  <a:fillRect r="-51515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o 15">
            <a:extLst>
              <a:ext uri="{FF2B5EF4-FFF2-40B4-BE49-F238E27FC236}">
                <a16:creationId xmlns:a16="http://schemas.microsoft.com/office/drawing/2014/main" id="{CF15ED06-B51E-46CF-86A8-AEFAE5EAE2CF}"/>
              </a:ext>
            </a:extLst>
          </p:cNvPr>
          <p:cNvGrpSpPr/>
          <p:nvPr/>
        </p:nvGrpSpPr>
        <p:grpSpPr>
          <a:xfrm>
            <a:off x="8116373" y="1436208"/>
            <a:ext cx="2799103" cy="3592695"/>
            <a:chOff x="8116373" y="1436208"/>
            <a:chExt cx="2799103" cy="3592695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AC152FB9-A301-4746-8A05-D77CF92183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116373" y="1436208"/>
              <a:ext cx="2799103" cy="32264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DA52AF04-C547-4B3E-84ED-76A8E917B52D}"/>
                </a:ext>
              </a:extLst>
            </p:cNvPr>
            <p:cNvGrpSpPr/>
            <p:nvPr/>
          </p:nvGrpSpPr>
          <p:grpSpPr>
            <a:xfrm>
              <a:off x="8928716" y="4180320"/>
              <a:ext cx="1839898" cy="848583"/>
              <a:chOff x="8928716" y="4180320"/>
              <a:chExt cx="1839898" cy="848583"/>
            </a:xfrm>
          </p:grpSpPr>
          <p:cxnSp>
            <p:nvCxnSpPr>
              <p:cNvPr id="7" name="Conector recto de flecha 6">
                <a:extLst>
                  <a:ext uri="{FF2B5EF4-FFF2-40B4-BE49-F238E27FC236}">
                    <a16:creationId xmlns:a16="http://schemas.microsoft.com/office/drawing/2014/main" id="{7FC2734A-F823-44CC-A1E5-3DB6B9E4C3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114522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de flecha 19">
                <a:extLst>
                  <a:ext uri="{FF2B5EF4-FFF2-40B4-BE49-F238E27FC236}">
                    <a16:creationId xmlns:a16="http://schemas.microsoft.com/office/drawing/2014/main" id="{ABE1E25E-88AA-456E-BD3D-152C69FAB6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28716" y="4181383"/>
                <a:ext cx="694678" cy="674702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87DCDF7D-F79A-413E-AE14-6E4C6748E28D}"/>
                      </a:ext>
                    </a:extLst>
                  </p:cNvPr>
                  <p:cNvSpPr txBox="1"/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87DCDF7D-F79A-413E-AE14-6E4C6748E28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363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7" name="CuadroTexto 26">
                    <a:extLst>
                      <a:ext uri="{FF2B5EF4-FFF2-40B4-BE49-F238E27FC236}">
                        <a16:creationId xmlns:a16="http://schemas.microsoft.com/office/drawing/2014/main" id="{DA540C2A-468F-4E5C-981C-EDCCE9C34411}"/>
                      </a:ext>
                    </a:extLst>
                  </p:cNvPr>
                  <p:cNvSpPr txBox="1"/>
                  <p:nvPr/>
                </p:nvSpPr>
                <p:spPr>
                  <a:xfrm>
                    <a:off x="10528730" y="4321874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27" name="CuadroTexto 26">
                    <a:extLst>
                      <a:ext uri="{FF2B5EF4-FFF2-40B4-BE49-F238E27FC236}">
                        <a16:creationId xmlns:a16="http://schemas.microsoft.com/office/drawing/2014/main" id="{DA540C2A-468F-4E5C-981C-EDCCE9C3441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28730" y="4321874"/>
                    <a:ext cx="201663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6061" r="-75758" b="-98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" name="Conector recto de flecha 13">
                <a:extLst>
                  <a:ext uri="{FF2B5EF4-FFF2-40B4-BE49-F238E27FC236}">
                    <a16:creationId xmlns:a16="http://schemas.microsoft.com/office/drawing/2014/main" id="{EF73F605-FEBF-456C-98FB-550750FAA6C7}"/>
                  </a:ext>
                </a:extLst>
              </p:cNvPr>
              <p:cNvCxnSpPr/>
              <p:nvPr/>
            </p:nvCxnSpPr>
            <p:spPr>
              <a:xfrm>
                <a:off x="9623394" y="4181383"/>
                <a:ext cx="905336" cy="248574"/>
              </a:xfrm>
              <a:prstGeom prst="straightConnector1">
                <a:avLst/>
              </a:prstGeom>
              <a:ln w="38100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CuadroTexto 29">
                    <a:extLst>
                      <a:ext uri="{FF2B5EF4-FFF2-40B4-BE49-F238E27FC236}">
                        <a16:creationId xmlns:a16="http://schemas.microsoft.com/office/drawing/2014/main" id="{F675D019-1371-4D76-A572-21B4B60ACBCF}"/>
                      </a:ext>
                    </a:extLst>
                  </p:cNvPr>
                  <p:cNvSpPr txBox="1"/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30" name="CuadroTexto 29">
                    <a:extLst>
                      <a:ext uri="{FF2B5EF4-FFF2-40B4-BE49-F238E27FC236}">
                        <a16:creationId xmlns:a16="http://schemas.microsoft.com/office/drawing/2014/main" id="{F675D019-1371-4D76-A572-21B4B60ACBC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4848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54522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B0A4184-0F81-4F25-99F8-E1C544B1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1265" y="2015732"/>
                <a:ext cx="6447892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acc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S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acc>
                            <m:accPr>
                              <m:chr m:val="̂"/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func>
                                        <m:func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US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acc>
                                        <m:accPr>
                                          <m:chr m:val="̂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acc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func>
                                        <m:func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US"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func>
                                    <m:func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S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acc>
                                    <m:accPr>
                                      <m:chr m:val="̂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acc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func>
                                    <m:func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S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1265" y="2015732"/>
                <a:ext cx="6447892" cy="34506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C152FB9-A301-4746-8A05-D77CF9218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6373" y="1436208"/>
            <a:ext cx="2799103" cy="322644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FC1BF738-DA83-41F9-B4EB-377ED8C4CBB7}"/>
              </a:ext>
            </a:extLst>
          </p:cNvPr>
          <p:cNvSpPr/>
          <p:nvPr/>
        </p:nvSpPr>
        <p:spPr>
          <a:xfrm>
            <a:off x="8966447" y="1667163"/>
            <a:ext cx="381739" cy="348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/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blipFill>
                <a:blip r:embed="rId5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FC2734A-F823-44CC-A1E5-3DB6B9E4C32E}"/>
              </a:ext>
            </a:extLst>
          </p:cNvPr>
          <p:cNvCxnSpPr>
            <a:cxnSpLocks/>
          </p:cNvCxnSpPr>
          <p:nvPr/>
        </p:nvCxnSpPr>
        <p:spPr>
          <a:xfrm>
            <a:off x="9623394" y="4181383"/>
            <a:ext cx="11452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ABE1E25E-88AA-456E-BD3D-152C69FAB63B}"/>
              </a:ext>
            </a:extLst>
          </p:cNvPr>
          <p:cNvCxnSpPr>
            <a:cxnSpLocks/>
          </p:cNvCxnSpPr>
          <p:nvPr/>
        </p:nvCxnSpPr>
        <p:spPr>
          <a:xfrm flipH="1">
            <a:off x="8928716" y="4181383"/>
            <a:ext cx="694678" cy="6747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7DCDF7D-F79A-413E-AE14-6E4C6748E28D}"/>
                  </a:ext>
                </a:extLst>
              </p:cNvPr>
              <p:cNvSpPr txBox="1"/>
              <p:nvPr/>
            </p:nvSpPr>
            <p:spPr>
              <a:xfrm>
                <a:off x="9058623" y="4659571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7DCDF7D-F79A-413E-AE14-6E4C6748E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8623" y="4659571"/>
                <a:ext cx="201663" cy="369332"/>
              </a:xfrm>
              <a:prstGeom prst="rect">
                <a:avLst/>
              </a:prstGeom>
              <a:blipFill>
                <a:blip r:embed="rId6"/>
                <a:stretch>
                  <a:fillRect r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F6258D2-BD55-400C-88AA-7642B270DC1B}"/>
                  </a:ext>
                </a:extLst>
              </p:cNvPr>
              <p:cNvSpPr txBox="1"/>
              <p:nvPr/>
            </p:nvSpPr>
            <p:spPr>
              <a:xfrm>
                <a:off x="9873347" y="3783499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F6258D2-BD55-400C-88AA-7642B270D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3347" y="3783499"/>
                <a:ext cx="201663" cy="369332"/>
              </a:xfrm>
              <a:prstGeom prst="rect">
                <a:avLst/>
              </a:prstGeom>
              <a:blipFill>
                <a:blip r:embed="rId7"/>
                <a:stretch>
                  <a:fillRect r="-51515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A540C2A-468F-4E5C-981C-EDCCE9C34411}"/>
                  </a:ext>
                </a:extLst>
              </p:cNvPr>
              <p:cNvSpPr txBox="1"/>
              <p:nvPr/>
            </p:nvSpPr>
            <p:spPr>
              <a:xfrm>
                <a:off x="10528730" y="4321874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A540C2A-468F-4E5C-981C-EDCCE9C34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8730" y="4321874"/>
                <a:ext cx="201663" cy="369332"/>
              </a:xfrm>
              <a:prstGeom prst="rect">
                <a:avLst/>
              </a:prstGeom>
              <a:blipFill>
                <a:blip r:embed="rId8"/>
                <a:stretch>
                  <a:fillRect l="-6061" r="-75758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F73F605-FEBF-456C-98FB-550750FAA6C7}"/>
              </a:ext>
            </a:extLst>
          </p:cNvPr>
          <p:cNvCxnSpPr/>
          <p:nvPr/>
        </p:nvCxnSpPr>
        <p:spPr>
          <a:xfrm>
            <a:off x="9623394" y="4181383"/>
            <a:ext cx="905336" cy="248574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F675D019-1371-4D76-A572-21B4B60ACBCF}"/>
                  </a:ext>
                </a:extLst>
              </p:cNvPr>
              <p:cNvSpPr txBox="1"/>
              <p:nvPr/>
            </p:nvSpPr>
            <p:spPr>
              <a:xfrm>
                <a:off x="9476712" y="4180320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F675D019-1371-4D76-A572-21B4B60AC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712" y="4180320"/>
                <a:ext cx="201663" cy="369332"/>
              </a:xfrm>
              <a:prstGeom prst="rect">
                <a:avLst/>
              </a:prstGeom>
              <a:blipFill>
                <a:blip r:embed="rId9"/>
                <a:stretch>
                  <a:fillRect r="-4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97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B0A4184-0F81-4F25-99F8-E1C544B1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es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s-US" i="1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  <a:blipFill>
                <a:blip r:embed="rId2"/>
                <a:stretch>
                  <a:fillRect b="-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C152FB9-A301-4746-8A05-D77CF9218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6373" y="1436208"/>
            <a:ext cx="2799103" cy="322644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FC1BF738-DA83-41F9-B4EB-377ED8C4CBB7}"/>
              </a:ext>
            </a:extLst>
          </p:cNvPr>
          <p:cNvSpPr/>
          <p:nvPr/>
        </p:nvSpPr>
        <p:spPr>
          <a:xfrm>
            <a:off x="8966447" y="1667163"/>
            <a:ext cx="381739" cy="348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/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blipFill>
                <a:blip r:embed="rId5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FC2734A-F823-44CC-A1E5-3DB6B9E4C32E}"/>
              </a:ext>
            </a:extLst>
          </p:cNvPr>
          <p:cNvCxnSpPr>
            <a:cxnSpLocks/>
          </p:cNvCxnSpPr>
          <p:nvPr/>
        </p:nvCxnSpPr>
        <p:spPr>
          <a:xfrm>
            <a:off x="9623394" y="4181383"/>
            <a:ext cx="11452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ABE1E25E-88AA-456E-BD3D-152C69FAB63B}"/>
              </a:ext>
            </a:extLst>
          </p:cNvPr>
          <p:cNvCxnSpPr>
            <a:cxnSpLocks/>
          </p:cNvCxnSpPr>
          <p:nvPr/>
        </p:nvCxnSpPr>
        <p:spPr>
          <a:xfrm flipH="1">
            <a:off x="8928716" y="4181383"/>
            <a:ext cx="694678" cy="6747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7DCDF7D-F79A-413E-AE14-6E4C6748E28D}"/>
                  </a:ext>
                </a:extLst>
              </p:cNvPr>
              <p:cNvSpPr txBox="1"/>
              <p:nvPr/>
            </p:nvSpPr>
            <p:spPr>
              <a:xfrm>
                <a:off x="9058623" y="4659571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7DCDF7D-F79A-413E-AE14-6E4C6748E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8623" y="4659571"/>
                <a:ext cx="201663" cy="369332"/>
              </a:xfrm>
              <a:prstGeom prst="rect">
                <a:avLst/>
              </a:prstGeom>
              <a:blipFill>
                <a:blip r:embed="rId6"/>
                <a:stretch>
                  <a:fillRect r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F6258D2-BD55-400C-88AA-7642B270DC1B}"/>
                  </a:ext>
                </a:extLst>
              </p:cNvPr>
              <p:cNvSpPr txBox="1"/>
              <p:nvPr/>
            </p:nvSpPr>
            <p:spPr>
              <a:xfrm>
                <a:off x="9873347" y="3783499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F6258D2-BD55-400C-88AA-7642B270D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3347" y="3783499"/>
                <a:ext cx="201663" cy="369332"/>
              </a:xfrm>
              <a:prstGeom prst="rect">
                <a:avLst/>
              </a:prstGeom>
              <a:blipFill>
                <a:blip r:embed="rId7"/>
                <a:stretch>
                  <a:fillRect r="-51515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A540C2A-468F-4E5C-981C-EDCCE9C34411}"/>
                  </a:ext>
                </a:extLst>
              </p:cNvPr>
              <p:cNvSpPr txBox="1"/>
              <p:nvPr/>
            </p:nvSpPr>
            <p:spPr>
              <a:xfrm>
                <a:off x="10528730" y="4321874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A540C2A-468F-4E5C-981C-EDCCE9C34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8730" y="4321874"/>
                <a:ext cx="201663" cy="369332"/>
              </a:xfrm>
              <a:prstGeom prst="rect">
                <a:avLst/>
              </a:prstGeom>
              <a:blipFill>
                <a:blip r:embed="rId8"/>
                <a:stretch>
                  <a:fillRect l="-6061" r="-75758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F73F605-FEBF-456C-98FB-550750FAA6C7}"/>
              </a:ext>
            </a:extLst>
          </p:cNvPr>
          <p:cNvCxnSpPr/>
          <p:nvPr/>
        </p:nvCxnSpPr>
        <p:spPr>
          <a:xfrm>
            <a:off x="9623394" y="4181383"/>
            <a:ext cx="905336" cy="248574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F675D019-1371-4D76-A572-21B4B60ACBCF}"/>
                  </a:ext>
                </a:extLst>
              </p:cNvPr>
              <p:cNvSpPr txBox="1"/>
              <p:nvPr/>
            </p:nvSpPr>
            <p:spPr>
              <a:xfrm>
                <a:off x="9476712" y="4180320"/>
                <a:ext cx="201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F675D019-1371-4D76-A572-21B4B60AC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712" y="4180320"/>
                <a:ext cx="201663" cy="369332"/>
              </a:xfrm>
              <a:prstGeom prst="rect">
                <a:avLst/>
              </a:prstGeom>
              <a:blipFill>
                <a:blip r:embed="rId9"/>
                <a:stretch>
                  <a:fillRect r="-4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2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10945-2CF2-4D76-B96D-D53B9A9A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1B295C-6A5B-4873-9F7F-28C615346C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6657310" cy="3450613"/>
              </a:xfrm>
            </p:spPr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S" dirty="0"/>
                  <a:t>Sea un disco conductor de radio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S" dirty="0"/>
                  <a:t> al cual se le entrega una carga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Calcular el campo eléctrico a una altura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S" dirty="0"/>
                  <a:t> sobre el eje del disco (punto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).</a:t>
                </a:r>
              </a:p>
              <a:p>
                <a:pPr marL="0" indent="0" algn="just">
                  <a:buNone/>
                </a:pPr>
                <a:r>
                  <a:rPr lang="es-US" dirty="0"/>
                  <a:t>Misma idea del ejemplo anterior pero ahora el punto Q estará a una distancia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s-US" dirty="0"/>
                  <a:t> del origen.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1B295C-6A5B-4873-9F7F-28C615346C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6657310" cy="3450613"/>
              </a:xfrm>
              <a:blipFill>
                <a:blip r:embed="rId2"/>
                <a:stretch>
                  <a:fillRect l="-916" r="-1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o 3">
            <a:extLst>
              <a:ext uri="{FF2B5EF4-FFF2-40B4-BE49-F238E27FC236}">
                <a16:creationId xmlns:a16="http://schemas.microsoft.com/office/drawing/2014/main" id="{7B547362-E2EE-4F09-A8CD-07F6A87EAC7A}"/>
              </a:ext>
            </a:extLst>
          </p:cNvPr>
          <p:cNvGrpSpPr/>
          <p:nvPr/>
        </p:nvGrpSpPr>
        <p:grpSpPr>
          <a:xfrm>
            <a:off x="8255751" y="2460786"/>
            <a:ext cx="2799103" cy="3592695"/>
            <a:chOff x="8116373" y="1436208"/>
            <a:chExt cx="2799103" cy="3592695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38F642A2-0E61-4B91-AC2B-4287BC55C6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116373" y="1436208"/>
              <a:ext cx="2799103" cy="32264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C15E50EB-E2E7-414C-9345-CFBCCCC05A98}"/>
                </a:ext>
              </a:extLst>
            </p:cNvPr>
            <p:cNvGrpSpPr/>
            <p:nvPr/>
          </p:nvGrpSpPr>
          <p:grpSpPr>
            <a:xfrm>
              <a:off x="8928716" y="4137208"/>
              <a:ext cx="1839898" cy="891695"/>
              <a:chOff x="8928716" y="4137208"/>
              <a:chExt cx="1839898" cy="891695"/>
            </a:xfrm>
          </p:grpSpPr>
          <p:cxnSp>
            <p:nvCxnSpPr>
              <p:cNvPr id="7" name="Conector recto de flecha 6">
                <a:extLst>
                  <a:ext uri="{FF2B5EF4-FFF2-40B4-BE49-F238E27FC236}">
                    <a16:creationId xmlns:a16="http://schemas.microsoft.com/office/drawing/2014/main" id="{33CDFF3F-C535-42AE-A02E-013A34655B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114522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de flecha 7">
                <a:extLst>
                  <a:ext uri="{FF2B5EF4-FFF2-40B4-BE49-F238E27FC236}">
                    <a16:creationId xmlns:a16="http://schemas.microsoft.com/office/drawing/2014/main" id="{CED696B3-45E5-4D46-8F8F-B9640D3B9B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28716" y="4181383"/>
                <a:ext cx="694678" cy="674702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802BCD37-F50E-4DB0-90A0-59BA6A8C4AF4}"/>
                      </a:ext>
                    </a:extLst>
                  </p:cNvPr>
                  <p:cNvSpPr txBox="1"/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802BCD37-F50E-4DB0-90A0-59BA6A8C4AF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363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0CB09F2-0475-4718-8D44-44E6EE6AFAD6}"/>
                      </a:ext>
                    </a:extLst>
                  </p:cNvPr>
                  <p:cNvSpPr txBox="1"/>
                  <p:nvPr/>
                </p:nvSpPr>
                <p:spPr>
                  <a:xfrm>
                    <a:off x="10114996" y="4137208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0CB09F2-0475-4718-8D44-44E6EE6AFA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14996" y="4137208"/>
                    <a:ext cx="201663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6061" r="-75758" b="-1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DBCB0825-F5C6-456D-9352-B5F22CAEF7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511685" cy="140491"/>
              </a:xfrm>
              <a:prstGeom prst="straightConnector1">
                <a:avLst/>
              </a:prstGeom>
              <a:ln w="38100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3B0362CD-EDCE-4F62-92B6-E0839734CC8E}"/>
                      </a:ext>
                    </a:extLst>
                  </p:cNvPr>
                  <p:cNvSpPr txBox="1"/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3B0362CD-EDCE-4F62-92B6-E0839734CC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470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10276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10945-2CF2-4D76-B96D-D53B9A9A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1B295C-6A5B-4873-9F7F-28C615346C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6657310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func>
                                        <m:func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US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acc>
                                        <m:accPr>
                                          <m:chr m:val="̂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acc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func>
                                        <m:func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US"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1B295C-6A5B-4873-9F7F-28C615346C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6657310" cy="3450613"/>
              </a:xfrm>
              <a:blipFill>
                <a:blip r:embed="rId2"/>
                <a:stretch>
                  <a:fillRect b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o 3">
            <a:extLst>
              <a:ext uri="{FF2B5EF4-FFF2-40B4-BE49-F238E27FC236}">
                <a16:creationId xmlns:a16="http://schemas.microsoft.com/office/drawing/2014/main" id="{7B547362-E2EE-4F09-A8CD-07F6A87EAC7A}"/>
              </a:ext>
            </a:extLst>
          </p:cNvPr>
          <p:cNvGrpSpPr/>
          <p:nvPr/>
        </p:nvGrpSpPr>
        <p:grpSpPr>
          <a:xfrm>
            <a:off x="8255751" y="2460786"/>
            <a:ext cx="2799103" cy="3592695"/>
            <a:chOff x="8116373" y="1436208"/>
            <a:chExt cx="2799103" cy="3592695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38F642A2-0E61-4B91-AC2B-4287BC55C6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116373" y="1436208"/>
              <a:ext cx="2799103" cy="32264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C15E50EB-E2E7-414C-9345-CFBCCCC05A98}"/>
                </a:ext>
              </a:extLst>
            </p:cNvPr>
            <p:cNvGrpSpPr/>
            <p:nvPr/>
          </p:nvGrpSpPr>
          <p:grpSpPr>
            <a:xfrm>
              <a:off x="8928716" y="4137208"/>
              <a:ext cx="1839898" cy="891695"/>
              <a:chOff x="8928716" y="4137208"/>
              <a:chExt cx="1839898" cy="891695"/>
            </a:xfrm>
          </p:grpSpPr>
          <p:cxnSp>
            <p:nvCxnSpPr>
              <p:cNvPr id="7" name="Conector recto de flecha 6">
                <a:extLst>
                  <a:ext uri="{FF2B5EF4-FFF2-40B4-BE49-F238E27FC236}">
                    <a16:creationId xmlns:a16="http://schemas.microsoft.com/office/drawing/2014/main" id="{33CDFF3F-C535-42AE-A02E-013A34655B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114522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de flecha 7">
                <a:extLst>
                  <a:ext uri="{FF2B5EF4-FFF2-40B4-BE49-F238E27FC236}">
                    <a16:creationId xmlns:a16="http://schemas.microsoft.com/office/drawing/2014/main" id="{CED696B3-45E5-4D46-8F8F-B9640D3B9B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28716" y="4181383"/>
                <a:ext cx="694678" cy="674702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802BCD37-F50E-4DB0-90A0-59BA6A8C4AF4}"/>
                      </a:ext>
                    </a:extLst>
                  </p:cNvPr>
                  <p:cNvSpPr txBox="1"/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802BCD37-F50E-4DB0-90A0-59BA6A8C4AF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363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0CB09F2-0475-4718-8D44-44E6EE6AFAD6}"/>
                      </a:ext>
                    </a:extLst>
                  </p:cNvPr>
                  <p:cNvSpPr txBox="1"/>
                  <p:nvPr/>
                </p:nvSpPr>
                <p:spPr>
                  <a:xfrm>
                    <a:off x="10114996" y="4137208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0CB09F2-0475-4718-8D44-44E6EE6AFA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14996" y="4137208"/>
                    <a:ext cx="201663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6061" r="-75758" b="-1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DBCB0825-F5C6-456D-9352-B5F22CAEF7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511685" cy="140491"/>
              </a:xfrm>
              <a:prstGeom prst="straightConnector1">
                <a:avLst/>
              </a:prstGeom>
              <a:ln w="38100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3B0362CD-EDCE-4F62-92B6-E0839734CC8E}"/>
                      </a:ext>
                    </a:extLst>
                  </p:cNvPr>
                  <p:cNvSpPr txBox="1"/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3B0362CD-EDCE-4F62-92B6-E0839734CC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470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67412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10945-2CF2-4D76-B96D-D53B9A9A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1B295C-6A5B-4873-9F7F-28C615346C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6657310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1B295C-6A5B-4873-9F7F-28C615346C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6657310" cy="34506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o 3">
            <a:extLst>
              <a:ext uri="{FF2B5EF4-FFF2-40B4-BE49-F238E27FC236}">
                <a16:creationId xmlns:a16="http://schemas.microsoft.com/office/drawing/2014/main" id="{7B547362-E2EE-4F09-A8CD-07F6A87EAC7A}"/>
              </a:ext>
            </a:extLst>
          </p:cNvPr>
          <p:cNvGrpSpPr/>
          <p:nvPr/>
        </p:nvGrpSpPr>
        <p:grpSpPr>
          <a:xfrm>
            <a:off x="8255751" y="2460786"/>
            <a:ext cx="2799103" cy="3592695"/>
            <a:chOff x="8116373" y="1436208"/>
            <a:chExt cx="2799103" cy="3592695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38F642A2-0E61-4B91-AC2B-4287BC55C6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116373" y="1436208"/>
              <a:ext cx="2799103" cy="32264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C15E50EB-E2E7-414C-9345-CFBCCCC05A98}"/>
                </a:ext>
              </a:extLst>
            </p:cNvPr>
            <p:cNvGrpSpPr/>
            <p:nvPr/>
          </p:nvGrpSpPr>
          <p:grpSpPr>
            <a:xfrm>
              <a:off x="8928716" y="4137208"/>
              <a:ext cx="1839898" cy="891695"/>
              <a:chOff x="8928716" y="4137208"/>
              <a:chExt cx="1839898" cy="891695"/>
            </a:xfrm>
          </p:grpSpPr>
          <p:cxnSp>
            <p:nvCxnSpPr>
              <p:cNvPr id="7" name="Conector recto de flecha 6">
                <a:extLst>
                  <a:ext uri="{FF2B5EF4-FFF2-40B4-BE49-F238E27FC236}">
                    <a16:creationId xmlns:a16="http://schemas.microsoft.com/office/drawing/2014/main" id="{33CDFF3F-C535-42AE-A02E-013A34655B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114522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de flecha 7">
                <a:extLst>
                  <a:ext uri="{FF2B5EF4-FFF2-40B4-BE49-F238E27FC236}">
                    <a16:creationId xmlns:a16="http://schemas.microsoft.com/office/drawing/2014/main" id="{CED696B3-45E5-4D46-8F8F-B9640D3B9B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28716" y="4181383"/>
                <a:ext cx="694678" cy="674702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802BCD37-F50E-4DB0-90A0-59BA6A8C4AF4}"/>
                      </a:ext>
                    </a:extLst>
                  </p:cNvPr>
                  <p:cNvSpPr txBox="1"/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802BCD37-F50E-4DB0-90A0-59BA6A8C4AF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363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0CB09F2-0475-4718-8D44-44E6EE6AFAD6}"/>
                      </a:ext>
                    </a:extLst>
                  </p:cNvPr>
                  <p:cNvSpPr txBox="1"/>
                  <p:nvPr/>
                </p:nvSpPr>
                <p:spPr>
                  <a:xfrm>
                    <a:off x="10114996" y="4137208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0CB09F2-0475-4718-8D44-44E6EE6AFA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14996" y="4137208"/>
                    <a:ext cx="201663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6061" r="-75758" b="-1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DBCB0825-F5C6-456D-9352-B5F22CAEF7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511685" cy="140491"/>
              </a:xfrm>
              <a:prstGeom prst="straightConnector1">
                <a:avLst/>
              </a:prstGeom>
              <a:ln w="38100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3B0362CD-EDCE-4F62-92B6-E0839734CC8E}"/>
                      </a:ext>
                    </a:extLst>
                  </p:cNvPr>
                  <p:cNvSpPr txBox="1"/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3B0362CD-EDCE-4F62-92B6-E0839734CC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470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45559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10945-2CF2-4D76-B96D-D53B9A9A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1B295C-6A5B-4873-9F7F-28C615346C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6657310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1B295C-6A5B-4873-9F7F-28C615346C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6657310" cy="3450613"/>
              </a:xfrm>
              <a:blipFill>
                <a:blip r:embed="rId2"/>
                <a:stretch>
                  <a:fillRect t="-1413" b="-7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o 3">
            <a:extLst>
              <a:ext uri="{FF2B5EF4-FFF2-40B4-BE49-F238E27FC236}">
                <a16:creationId xmlns:a16="http://schemas.microsoft.com/office/drawing/2014/main" id="{7B547362-E2EE-4F09-A8CD-07F6A87EAC7A}"/>
              </a:ext>
            </a:extLst>
          </p:cNvPr>
          <p:cNvGrpSpPr/>
          <p:nvPr/>
        </p:nvGrpSpPr>
        <p:grpSpPr>
          <a:xfrm>
            <a:off x="8255751" y="2460786"/>
            <a:ext cx="2799103" cy="3592695"/>
            <a:chOff x="8116373" y="1436208"/>
            <a:chExt cx="2799103" cy="3592695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38F642A2-0E61-4B91-AC2B-4287BC55C6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116373" y="1436208"/>
              <a:ext cx="2799103" cy="32264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C15E50EB-E2E7-414C-9345-CFBCCCC05A98}"/>
                </a:ext>
              </a:extLst>
            </p:cNvPr>
            <p:cNvGrpSpPr/>
            <p:nvPr/>
          </p:nvGrpSpPr>
          <p:grpSpPr>
            <a:xfrm>
              <a:off x="8928716" y="4137208"/>
              <a:ext cx="1839898" cy="891695"/>
              <a:chOff x="8928716" y="4137208"/>
              <a:chExt cx="1839898" cy="891695"/>
            </a:xfrm>
          </p:grpSpPr>
          <p:cxnSp>
            <p:nvCxnSpPr>
              <p:cNvPr id="7" name="Conector recto de flecha 6">
                <a:extLst>
                  <a:ext uri="{FF2B5EF4-FFF2-40B4-BE49-F238E27FC236}">
                    <a16:creationId xmlns:a16="http://schemas.microsoft.com/office/drawing/2014/main" id="{33CDFF3F-C535-42AE-A02E-013A34655B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114522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de flecha 7">
                <a:extLst>
                  <a:ext uri="{FF2B5EF4-FFF2-40B4-BE49-F238E27FC236}">
                    <a16:creationId xmlns:a16="http://schemas.microsoft.com/office/drawing/2014/main" id="{CED696B3-45E5-4D46-8F8F-B9640D3B9B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28716" y="4181383"/>
                <a:ext cx="694678" cy="674702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802BCD37-F50E-4DB0-90A0-59BA6A8C4AF4}"/>
                      </a:ext>
                    </a:extLst>
                  </p:cNvPr>
                  <p:cNvSpPr txBox="1"/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9" name="CuadroTexto 8">
                    <a:extLst>
                      <a:ext uri="{FF2B5EF4-FFF2-40B4-BE49-F238E27FC236}">
                        <a16:creationId xmlns:a16="http://schemas.microsoft.com/office/drawing/2014/main" id="{802BCD37-F50E-4DB0-90A0-59BA6A8C4AF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8623" y="4659571"/>
                    <a:ext cx="201663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363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0CB09F2-0475-4718-8D44-44E6EE6AFAD6}"/>
                      </a:ext>
                    </a:extLst>
                  </p:cNvPr>
                  <p:cNvSpPr txBox="1"/>
                  <p:nvPr/>
                </p:nvSpPr>
                <p:spPr>
                  <a:xfrm>
                    <a:off x="10114996" y="4137208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0" name="CuadroTexto 9">
                    <a:extLst>
                      <a:ext uri="{FF2B5EF4-FFF2-40B4-BE49-F238E27FC236}">
                        <a16:creationId xmlns:a16="http://schemas.microsoft.com/office/drawing/2014/main" id="{F0CB09F2-0475-4718-8D44-44E6EE6AFA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14996" y="4137208"/>
                    <a:ext cx="201663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6061" r="-75758" b="-1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DBCB0825-F5C6-456D-9352-B5F22CAEF7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3394" y="4181383"/>
                <a:ext cx="511685" cy="140491"/>
              </a:xfrm>
              <a:prstGeom prst="straightConnector1">
                <a:avLst/>
              </a:prstGeom>
              <a:ln w="38100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3B0362CD-EDCE-4F62-92B6-E0839734CC8E}"/>
                      </a:ext>
                    </a:extLst>
                  </p:cNvPr>
                  <p:cNvSpPr txBox="1"/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3B0362CD-EDCE-4F62-92B6-E0839734CC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76712" y="4180320"/>
                    <a:ext cx="201663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470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9501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728</Words>
  <Application>Microsoft Office PowerPoint</Application>
  <PresentationFormat>Panorámica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Gill Sans MT</vt:lpstr>
      <vt:lpstr>Galería</vt:lpstr>
      <vt:lpstr>Clase III – Campo eléctrico </vt:lpstr>
      <vt:lpstr>ejemplo</vt:lpstr>
      <vt:lpstr>ejemplo</vt:lpstr>
      <vt:lpstr>ejemplo</vt:lpstr>
      <vt:lpstr>ejemplo</vt:lpstr>
      <vt:lpstr>Ejemplo 2</vt:lpstr>
      <vt:lpstr>Ejemplo 2</vt:lpstr>
      <vt:lpstr>Ejemplo 2</vt:lpstr>
      <vt:lpstr>Ejemplo 2</vt:lpstr>
      <vt:lpstr>Líneas de campo eléctrico</vt:lpstr>
      <vt:lpstr>Flujo de un campo vectorial</vt:lpstr>
      <vt:lpstr>Flujo del campo eléctrico</vt:lpstr>
      <vt:lpstr>Flujo generado por una carga puntual</vt:lpstr>
      <vt:lpstr>Flujo generado por una carga puntual</vt:lpstr>
      <vt:lpstr>Ley de Gauss para E</vt:lpstr>
      <vt:lpstr>Ley de gauss para 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67</cp:revision>
  <dcterms:created xsi:type="dcterms:W3CDTF">2020-08-26T17:45:42Z</dcterms:created>
  <dcterms:modified xsi:type="dcterms:W3CDTF">2021-03-24T20:55:50Z</dcterms:modified>
</cp:coreProperties>
</file>