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59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6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19-Mar-21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649374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I1 – Carga eléctrica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Las componentes horizontales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US" dirty="0"/>
                  <a:t> se anulan, por lo que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US" dirty="0"/>
                  <a:t> será vertical hacia arriba.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𝑑𝑙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152FB9-A301-4746-8A05-D77CF921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436208"/>
            <a:ext cx="2799103" cy="322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22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s-US" dirty="0"/>
                  <a:t>Se deja como ejercicio verificar que las componentes horizontales efectivamente se anulan.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152FB9-A301-4746-8A05-D77CF921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436208"/>
            <a:ext cx="2799103" cy="322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5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AE582-7910-4833-A190-DF8C0F1B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Campo eléctrico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7DA6BF-A9B4-4CCB-B28E-81A430B30D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¿Qué es un campo?</a:t>
                </a:r>
              </a:p>
              <a:p>
                <a:pPr marL="0" indent="0">
                  <a:buNone/>
                </a:pPr>
                <a:r>
                  <a:rPr lang="es-US" dirty="0"/>
                  <a:t>Un campo es una función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US" dirty="0"/>
                  <a:t>, es decir, una función que le asocia a cada punto del espacio un valor (si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US" dirty="0"/>
                  <a:t>) o un vector (si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s-US" dirty="0"/>
                  <a:t>). </a:t>
                </a:r>
              </a:p>
              <a:p>
                <a:pPr marL="0" indent="0">
                  <a:buNone/>
                </a:pPr>
                <a:r>
                  <a:rPr lang="es-US" dirty="0"/>
                  <a:t>El campo eléctrico es un campo vectorial.</a:t>
                </a:r>
              </a:p>
              <a:p>
                <a:pPr marL="0" indent="0">
                  <a:buNone/>
                </a:pPr>
                <a:r>
                  <a:rPr lang="es-US" dirty="0"/>
                  <a:t>Sea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 una carga de prueba que se coloca en un punto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. </a:t>
                </a:r>
              </a:p>
              <a:p>
                <a:pPr marL="0" indent="0">
                  <a:buNone/>
                </a:pPr>
                <a:r>
                  <a:rPr lang="es-US" dirty="0"/>
                  <a:t>Se define el campo eléctrico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s-US" dirty="0"/>
                  <a:t> en el punto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como un campo tal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7DA6BF-A9B4-4CCB-B28E-81A430B30D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7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Teníamos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s-US" dirty="0"/>
                  <a:t>Por lo que el campo eléctrico en el punto P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152FB9-A301-4746-8A05-D77CF921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436208"/>
            <a:ext cx="2799103" cy="322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BF738-DA83-41F9-B4EB-377ED8C4CBB7}"/>
              </a:ext>
            </a:extLst>
          </p:cNvPr>
          <p:cNvSpPr/>
          <p:nvPr/>
        </p:nvSpPr>
        <p:spPr>
          <a:xfrm>
            <a:off x="8966447" y="1667163"/>
            <a:ext cx="381739" cy="348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/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83B853D-1C67-43F3-88E0-E3CE37E2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716" y="1568826"/>
                <a:ext cx="228600" cy="369332"/>
              </a:xfrm>
              <a:prstGeom prst="rect">
                <a:avLst/>
              </a:prstGeom>
              <a:blipFill>
                <a:blip r:embed="rId5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37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15FF8-EB2C-4153-8115-90E60932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Campo eléctrico de una carga puntual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3279F32-53E6-40F1-9CD6-E26F14F9AE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Dada una carga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s-US" dirty="0"/>
                  <a:t>en el vacío, queremos obtener una expresión para el campo eléctrico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s-US" dirty="0"/>
                  <a:t> en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ubicado una distancia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US" dirty="0"/>
                  <a:t> de la misma.</a:t>
                </a:r>
              </a:p>
              <a:p>
                <a:pPr marL="0" indent="0">
                  <a:buNone/>
                </a:pPr>
                <a:r>
                  <a:rPr lang="es-US" dirty="0"/>
                  <a:t>Colocamos una carga de prueba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 en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La fuerza que experimenta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Entonces el campo eléctrico que genera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en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3279F32-53E6-40F1-9CD6-E26F14F9AE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5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7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277AB-1780-4D11-A450-0B4461A5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Conservación de la carga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7B3A6-00B7-40F3-B1E3-0201BF99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US" dirty="0"/>
              <a:t>La carga total de un sistema cerrado se conserva. </a:t>
            </a:r>
          </a:p>
          <a:p>
            <a:r>
              <a:rPr lang="es-US" dirty="0"/>
              <a:t>Los cuerpos neutros tienen igual cantidad de cargas positivas y negativas, no confundir con ausencia de cargas.</a:t>
            </a:r>
          </a:p>
          <a:p>
            <a:pPr marL="0" indent="0">
              <a:buNone/>
            </a:pPr>
            <a:r>
              <a:rPr lang="es-US" dirty="0"/>
              <a:t>Observación: esto se cumple bajo ciertas hipótesis que asumiremos siempre válidas en este curso. ¿Cuáles son?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015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424B2-3EF2-44D8-B98B-B15016B2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Conductores y aislantes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46AC9-E3F9-4AF8-BFC5-1DE0D39FF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US" dirty="0"/>
              <a:t>Conductor: las cargas se pueden mover con facilidad</a:t>
            </a:r>
          </a:p>
          <a:p>
            <a:r>
              <a:rPr lang="es-US" dirty="0"/>
              <a:t>Conductor ideal: las cargas se pueden mover libremente</a:t>
            </a:r>
          </a:p>
          <a:p>
            <a:r>
              <a:rPr lang="es-US" dirty="0"/>
              <a:t>Aislante: las cargas no se pueden mover con facilidad</a:t>
            </a:r>
          </a:p>
          <a:p>
            <a:r>
              <a:rPr lang="es-US" dirty="0"/>
              <a:t>Aislante ideal: las cargas no se pueden mover</a:t>
            </a:r>
          </a:p>
          <a:p>
            <a:pPr marL="0" indent="0">
              <a:buNone/>
            </a:pPr>
            <a:r>
              <a:rPr lang="es-US" dirty="0"/>
              <a:t>Observación: más información sobre cómo conducen los materiales se puede obtener en el curso de Física Moderna.</a:t>
            </a:r>
          </a:p>
        </p:txBody>
      </p:sp>
    </p:spTree>
    <p:extLst>
      <p:ext uri="{BB962C8B-B14F-4D97-AF65-F5344CB8AC3E}">
        <p14:creationId xmlns:p14="http://schemas.microsoft.com/office/powerpoint/2010/main" val="19024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3FE6B-6FC2-4973-A79B-7C4AF93A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Distribuciones de carga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Los cuerpos pueden ser puntuales, lineales, superficiales o volumétricos.</a:t>
                </a:r>
              </a:p>
              <a:p>
                <a:pPr marL="0" indent="0" algn="just">
                  <a:buNone/>
                </a:pPr>
                <a:r>
                  <a:rPr lang="es-US" dirty="0"/>
                  <a:t>Un cuerpo puntual tendrá su carga concentrada en el punto que ocupa, le llamaremos carga puntual.</a:t>
                </a:r>
              </a:p>
              <a:p>
                <a:pPr marL="0" indent="0" algn="just">
                  <a:buNone/>
                </a:pPr>
                <a:r>
                  <a:rPr lang="es-US" dirty="0"/>
                  <a:t>Un cuerpo lineal con distribución uniforme de carga tendrá su carga neta distribuida a lo largo de su longitud. Se define la densidad lineal de carga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82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3FE6B-6FC2-4973-A79B-7C4AF93A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Distribuciones de carga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Un cuerpo superficial con distribución uniforme de carga tendrá su carga neta distribuida a lo largo de su superficie. Se define la densidad superficial de carga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r>
                  <a:rPr lang="es-US" dirty="0"/>
                  <a:t>Un cuerpo volumétrico con distribución uniforme de carga tendrá su carga neta distribuida a lo largo de su volumen. Se define la densidad volumétrica de carga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46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3FE6B-6FC2-4973-A79B-7C4AF93A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Distribuciones de carga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pPr marL="0" indent="0" algn="just">
                  <a:buNone/>
                </a:pPr>
                <a:r>
                  <a:rPr lang="es-US" dirty="0"/>
                  <a:t>La mayoría de los cuerpos con los que vamos a trabajar en el curso tienen distribuciones uniformes de carga pero eventualmente podría existir un cuerpo cuya densidad de carga sea una función de la posición.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A2E94A-825F-44CF-8EE8-58EDD5816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ube 3">
            <a:extLst>
              <a:ext uri="{FF2B5EF4-FFF2-40B4-BE49-F238E27FC236}">
                <a16:creationId xmlns:a16="http://schemas.microsoft.com/office/drawing/2014/main" id="{687F84AA-D45F-448C-9486-4C7EC91987C1}"/>
              </a:ext>
            </a:extLst>
          </p:cNvPr>
          <p:cNvSpPr/>
          <p:nvPr/>
        </p:nvSpPr>
        <p:spPr>
          <a:xfrm>
            <a:off x="2051654" y="3429000"/>
            <a:ext cx="2858610" cy="1983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B17773F-1AD2-47BB-9298-32F282681E21}"/>
              </a:ext>
            </a:extLst>
          </p:cNvPr>
          <p:cNvSpPr/>
          <p:nvPr/>
        </p:nvSpPr>
        <p:spPr>
          <a:xfrm>
            <a:off x="7501631" y="4199138"/>
            <a:ext cx="213064" cy="213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BED87F6-2720-414B-84D1-FA1649AA0927}"/>
              </a:ext>
            </a:extLst>
          </p:cNvPr>
          <p:cNvSpPr/>
          <p:nvPr/>
        </p:nvSpPr>
        <p:spPr>
          <a:xfrm>
            <a:off x="3039145" y="3848608"/>
            <a:ext cx="221942" cy="221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2BB29549-9562-4ACC-924F-A9AF328F8D91}"/>
              </a:ext>
            </a:extLst>
          </p:cNvPr>
          <p:cNvCxnSpPr/>
          <p:nvPr/>
        </p:nvCxnSpPr>
        <p:spPr>
          <a:xfrm flipV="1">
            <a:off x="1580167" y="4677769"/>
            <a:ext cx="0" cy="9872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BB184C6-4F00-453B-8648-831C41734FCF}"/>
              </a:ext>
            </a:extLst>
          </p:cNvPr>
          <p:cNvCxnSpPr>
            <a:cxnSpLocks/>
          </p:cNvCxnSpPr>
          <p:nvPr/>
        </p:nvCxnSpPr>
        <p:spPr>
          <a:xfrm rot="5400000" flipV="1">
            <a:off x="1951645" y="5052003"/>
            <a:ext cx="0" cy="9872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4880B177-6534-49C8-9B33-A140815AE4A1}"/>
              </a:ext>
            </a:extLst>
          </p:cNvPr>
          <p:cNvCxnSpPr>
            <a:cxnSpLocks/>
          </p:cNvCxnSpPr>
          <p:nvPr/>
        </p:nvCxnSpPr>
        <p:spPr>
          <a:xfrm flipV="1">
            <a:off x="1580166" y="3959579"/>
            <a:ext cx="1569950" cy="15860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793672FD-2E20-4CC5-A16E-BD464659E9D3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1580165" y="4305670"/>
            <a:ext cx="5921466" cy="12399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854E9D72-E01E-4008-9477-F63C20B0B321}"/>
                  </a:ext>
                </a:extLst>
              </p:cNvPr>
              <p:cNvSpPr txBox="1"/>
              <p:nvPr/>
            </p:nvSpPr>
            <p:spPr>
              <a:xfrm>
                <a:off x="2881004" y="4102914"/>
                <a:ext cx="5382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854E9D72-E01E-4008-9477-F63C20B0B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004" y="4102914"/>
                <a:ext cx="5382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16BD7B6D-6FA4-4F25-B2B9-397CAEC1F351}"/>
                  </a:ext>
                </a:extLst>
              </p:cNvPr>
              <p:cNvSpPr txBox="1"/>
              <p:nvPr/>
            </p:nvSpPr>
            <p:spPr>
              <a:xfrm>
                <a:off x="2991975" y="3494078"/>
                <a:ext cx="443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16BD7B6D-6FA4-4F25-B2B9-397CAEC1F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975" y="3494078"/>
                <a:ext cx="443968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92BA25F1-EAFC-457D-A4DD-5CE57847A885}"/>
                  </a:ext>
                </a:extLst>
              </p:cNvPr>
              <p:cNvSpPr txBox="1"/>
              <p:nvPr/>
            </p:nvSpPr>
            <p:spPr>
              <a:xfrm>
                <a:off x="2149272" y="4187252"/>
                <a:ext cx="407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92BA25F1-EAFC-457D-A4DD-5CE57847A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272" y="4187252"/>
                <a:ext cx="407035" cy="369332"/>
              </a:xfrm>
              <a:prstGeom prst="rect">
                <a:avLst/>
              </a:prstGeom>
              <a:blipFill>
                <a:blip r:embed="rId5"/>
                <a:stretch>
                  <a:fillRect t="-21667" r="-25758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850EB7B-3DA4-44FF-8941-AA8717BEA946}"/>
                  </a:ext>
                </a:extLst>
              </p:cNvPr>
              <p:cNvSpPr txBox="1"/>
              <p:nvPr/>
            </p:nvSpPr>
            <p:spPr>
              <a:xfrm>
                <a:off x="5279141" y="4371918"/>
                <a:ext cx="454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850EB7B-3DA4-44FF-8941-AA8717BEA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141" y="4371918"/>
                <a:ext cx="4548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6FDE495-D100-4FF6-B751-81202C1C9A40}"/>
                  </a:ext>
                </a:extLst>
              </p:cNvPr>
              <p:cNvSpPr txBox="1"/>
              <p:nvPr/>
            </p:nvSpPr>
            <p:spPr>
              <a:xfrm>
                <a:off x="7527691" y="3774913"/>
                <a:ext cx="476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6FDE495-D100-4FF6-B751-81202C1C9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691" y="3774913"/>
                <a:ext cx="476669" cy="369332"/>
              </a:xfrm>
              <a:prstGeom prst="rect">
                <a:avLst/>
              </a:prstGeom>
              <a:blipFill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7DF96029-8C5B-4909-94A1-917B377B0BF8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3140028" y="3959579"/>
            <a:ext cx="4361603" cy="3460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374E85AB-82B3-4CE1-A108-B99783B124DB}"/>
                  </a:ext>
                </a:extLst>
              </p:cNvPr>
              <p:cNvSpPr txBox="1"/>
              <p:nvPr/>
            </p:nvSpPr>
            <p:spPr>
              <a:xfrm>
                <a:off x="5011147" y="3718548"/>
                <a:ext cx="54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374E85AB-82B3-4CE1-A108-B99783B12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147" y="3718548"/>
                <a:ext cx="544893" cy="369332"/>
              </a:xfrm>
              <a:prstGeom prst="rect">
                <a:avLst/>
              </a:prstGeom>
              <a:blipFill>
                <a:blip r:embed="rId8"/>
                <a:stretch>
                  <a:fillRect t="-21311" r="-40449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11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32" grpId="0"/>
      <p:bldP spid="33" grpId="0"/>
      <p:bldP spid="34" grpId="0"/>
      <p:bldP spid="35" grpId="0"/>
      <p:bldP spid="36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FA802-2279-43C2-8F97-B3DB61E8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Distribuciones de carga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8774C7-CB70-4DC5-8706-876F5B32A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US" dirty="0"/>
                  <a:t>La fuerza eléctrica resultante sobre la carga ubicada en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</a:t>
                </a:r>
                <a:r>
                  <a:rPr lang="es-US" dirty="0"/>
                  <a:t>será la suma de las fuerzas que produce cada porción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S" dirty="0"/>
                  <a:t> del objeto.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US" dirty="0"/>
                  <a:t> de la porción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S" dirty="0"/>
                  <a:t> del objeto la podemos expresar en términos de la densidad de carga: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8774C7-CB70-4DC5-8706-876F5B32A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FA802-2279-43C2-8F97-B3DB61E8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Distribuciones de carga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8774C7-CB70-4DC5-8706-876F5B32A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La formulación anterior es válida para una distribución discreta de cargas, al hacer el pasaje al continuo, la sumatoria se convierte en la integral, y la fuerza queda expresada de la siguiente manera: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8774C7-CB70-4DC5-8706-876F5B32A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11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B0A4184-0F81-4F25-99F8-E1C544B1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 anillo conductor de radio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S" dirty="0"/>
                  <a:t> al cual se le entrega una carga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Calcular la fuerza eléctrica que experimenta una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 situada a una altura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S" dirty="0"/>
                  <a:t> sobre el eje del anillo (punto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2E34413-8690-47A3-9440-97612A9CB4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550355" cy="3450613"/>
              </a:xfrm>
              <a:blipFill>
                <a:blip r:embed="rId2"/>
                <a:stretch>
                  <a:fillRect l="-1098" r="-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A1978F-8E6F-4868-B018-FCC400A1B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373" y="1518493"/>
            <a:ext cx="2799103" cy="306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8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721</Words>
  <Application>Microsoft Office PowerPoint</Application>
  <PresentationFormat>Panorámica</PresentationFormat>
  <Paragraphs>74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Gill Sans MT</vt:lpstr>
      <vt:lpstr>Galería</vt:lpstr>
      <vt:lpstr>Clase I1 – Carga eléctrica </vt:lpstr>
      <vt:lpstr>Conservación de la carga</vt:lpstr>
      <vt:lpstr>Conductores y aislantes</vt:lpstr>
      <vt:lpstr>Distribuciones de carga</vt:lpstr>
      <vt:lpstr>Distribuciones de carga</vt:lpstr>
      <vt:lpstr>Distribuciones de carga</vt:lpstr>
      <vt:lpstr>Distribuciones de carga</vt:lpstr>
      <vt:lpstr>Distribuciones de carga</vt:lpstr>
      <vt:lpstr>ejemplo</vt:lpstr>
      <vt:lpstr>ejemplo</vt:lpstr>
      <vt:lpstr>ejemplo</vt:lpstr>
      <vt:lpstr>Campo eléctrico</vt:lpstr>
      <vt:lpstr>ejemplo</vt:lpstr>
      <vt:lpstr>Campo eléctrico de una carga puntual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47</cp:revision>
  <dcterms:created xsi:type="dcterms:W3CDTF">2020-08-26T17:45:42Z</dcterms:created>
  <dcterms:modified xsi:type="dcterms:W3CDTF">2021-03-19T23:17:27Z</dcterms:modified>
</cp:coreProperties>
</file>