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14-Jun-23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</a:t>
            </a:r>
            <a:r>
              <a:rPr lang="es-US" sz="4800" dirty="0" err="1"/>
              <a:t>XiV</a:t>
            </a:r>
            <a:r>
              <a:rPr lang="es-US" sz="4800" dirty="0"/>
              <a:t> – </a:t>
            </a:r>
            <a:r>
              <a:rPr lang="es-US" sz="4800" dirty="0" err="1"/>
              <a:t>EjemploS</a:t>
            </a:r>
            <a:r>
              <a:rPr lang="es-US" sz="4800" dirty="0"/>
              <a:t> CA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Considere un circuito en el que se conecta un condensador de capacitancia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 y una resistencia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en paralelo a una resistencia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 a un generador con un voltaje que varía con el tiempo según la expresión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s-UY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unc>
                      <m:funcPr>
                        <m:ctrlPr>
                          <a:rPr lang="es-E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ES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ES" i="1" dirty="0" err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 dirty="0" err="1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ES" i="1" dirty="0" err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func>
                  </m:oMath>
                </a14:m>
                <a:r>
                  <a:rPr lang="es-ES" dirty="0"/>
                  <a:t> como se muestra en la figura.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Encuentre los fasores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 asociados a las corrientes por cada rama. ¿Cuál es el módulo y desfasaje de cada una de ellas respecto al voltaje del generador?</a:t>
                </a:r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  <a:blipFill>
                <a:blip r:embed="rId2"/>
                <a:stretch>
                  <a:fillRect l="-1130" t="-167" r="-1243" b="-8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4476E08A-D51B-ED1F-168B-703B2083D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" t="2886" r="12804" b="686"/>
          <a:stretch/>
        </p:blipFill>
        <p:spPr>
          <a:xfrm>
            <a:off x="7301158" y="2361608"/>
            <a:ext cx="3753696" cy="296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464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Y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:endParaRPr lang="es-UY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=0°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4476E08A-D51B-ED1F-168B-703B2083D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" t="2886" r="12804" b="686"/>
          <a:stretch/>
        </p:blipFill>
        <p:spPr>
          <a:xfrm>
            <a:off x="7301158" y="2361608"/>
            <a:ext cx="3753696" cy="296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534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s-UY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b="0" i="1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4476E08A-D51B-ED1F-168B-703B2083D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" t="2886" r="12804" b="686"/>
          <a:stretch/>
        </p:blipFill>
        <p:spPr>
          <a:xfrm>
            <a:off x="7301158" y="2361608"/>
            <a:ext cx="3753696" cy="296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78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7971E3-C7B5-5498-DDEE-A14ED0E9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393104" cy="3658431"/>
          </a:xfrm>
        </p:spPr>
        <p:txBody>
          <a:bodyPr anchor="t">
            <a:noAutofit/>
          </a:bodyPr>
          <a:lstStyle/>
          <a:p>
            <a:pPr marL="514350" indent="-514350" algn="just">
              <a:buFont typeface="+mj-lt"/>
              <a:buAutoNum type="alphaLcPeriod" startAt="2"/>
            </a:pPr>
            <a:r>
              <a:rPr lang="es-ES" dirty="0"/>
              <a:t>Dibuje en un diagrama fasorial el fasor de voltaje del generador y los tres de corriente.</a:t>
            </a:r>
          </a:p>
          <a:p>
            <a:pPr marL="0" indent="0" algn="just">
              <a:buNone/>
            </a:pPr>
            <a:endParaRPr lang="es-UY" b="0" dirty="0">
              <a:latin typeface="Cambria Math" panose="02040503050406030204" pitchFamily="18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476E08A-D51B-ED1F-168B-703B2083D8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7" t="2886" r="12804" b="686"/>
          <a:stretch/>
        </p:blipFill>
        <p:spPr>
          <a:xfrm>
            <a:off x="7301158" y="2361608"/>
            <a:ext cx="3753696" cy="296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2C62CA-7912-1354-5C03-9E9F11462E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563"/>
          <a:stretch/>
        </p:blipFill>
        <p:spPr>
          <a:xfrm>
            <a:off x="2160003" y="2977181"/>
            <a:ext cx="3976256" cy="28589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95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</p:spPr>
            <p:txBody>
              <a:bodyPr anchor="t">
                <a:noAutofit/>
              </a:bodyPr>
              <a:lstStyle/>
              <a:p>
                <a:pPr marL="457200" indent="-457200" algn="just">
                  <a:buFont typeface="+mj-lt"/>
                  <a:buAutoNum type="alphaLcPeriod" startAt="3"/>
                </a:pPr>
                <a:r>
                  <a:rPr lang="it-IT" dirty="0"/>
                  <a:t>Encuentre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dirty="0"/>
                  <a:t> 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it-IT" dirty="0"/>
                  <a:t>.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s-UY" b="0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𝑅𝑒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s-UY" b="0" dirty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r>
                  <a:rPr lang="es-ES" dirty="0"/>
                  <a:t>De ahora en más considere que se introdujo un inductor de inductancia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s-ES" dirty="0"/>
                  <a:t> en paralelo al generador de forma tal que el nuevo factor de potencia es igual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. Ver figura.</a:t>
                </a:r>
              </a:p>
              <a:p>
                <a:pPr marL="457200" indent="-457200" algn="just">
                  <a:buFont typeface="+mj-lt"/>
                  <a:buAutoNum type="alphaLcPeriod" startAt="4"/>
                </a:pPr>
                <a:r>
                  <a:rPr lang="es-ES" dirty="0"/>
                  <a:t>Dibuje en un diagrama de fasores las cuatro corrientes y el voltaje del generador.</a:t>
                </a:r>
                <a:endParaRPr lang="es-UY" b="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393104" cy="3658431"/>
              </a:xfrm>
              <a:blipFill>
                <a:blip r:embed="rId2"/>
                <a:stretch>
                  <a:fillRect l="-1130" t="-167" r="-124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Imagen 6">
            <a:extLst>
              <a:ext uri="{FF2B5EF4-FFF2-40B4-BE49-F238E27FC236}">
                <a16:creationId xmlns:a16="http://schemas.microsoft.com/office/drawing/2014/main" id="{4476E08A-D51B-ED1F-168B-703B2083D8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7" t="2886" r="12804" b="686"/>
          <a:stretch/>
        </p:blipFill>
        <p:spPr>
          <a:xfrm>
            <a:off x="7301158" y="2361608"/>
            <a:ext cx="3753696" cy="2966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0AE0B00-854C-7430-7A5B-2E23ACA780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1815" y="2499137"/>
            <a:ext cx="4552381" cy="2691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0887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CC1222B-6125-CBE2-5C4C-D9BADD9E45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439" y="2499137"/>
            <a:ext cx="4756845" cy="2691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0AE0B00-854C-7430-7A5B-2E23ACA780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1815" y="2499137"/>
            <a:ext cx="4552381" cy="2691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0551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AE0B00-854C-7430-7A5B-2E23ACA780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815" y="2499137"/>
            <a:ext cx="4552381" cy="269161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33263B14-D05B-09D2-AF59-E25ABE5185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80" y="2015732"/>
                <a:ext cx="5339838" cy="3450613"/>
              </a:xfrm>
            </p:spPr>
            <p:txBody>
              <a:bodyPr>
                <a:noAutofit/>
              </a:bodyPr>
              <a:lstStyle/>
              <a:p>
                <a:pPr marL="457200" indent="-457200">
                  <a:buFont typeface="+mj-lt"/>
                  <a:buAutoNum type="alphaLcPeriod" startAt="5"/>
                </a:pPr>
                <a:r>
                  <a:rPr lang="es-ES" dirty="0"/>
                  <a:t>Encuentre el valor de la inductancia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𝜔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𝐶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𝜑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fun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Marcador de contenido 3">
                <a:extLst>
                  <a:ext uri="{FF2B5EF4-FFF2-40B4-BE49-F238E27FC236}">
                    <a16:creationId xmlns:a16="http://schemas.microsoft.com/office/drawing/2014/main" id="{33263B14-D05B-09D2-AF59-E25ABE5185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80" y="2015732"/>
                <a:ext cx="5339838" cy="3450613"/>
              </a:xfrm>
              <a:blipFill>
                <a:blip r:embed="rId3"/>
                <a:stretch>
                  <a:fillRect l="-1142" t="-177" b="-47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53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450613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s-ES" dirty="0"/>
                  <a:t>Considere el circuito de la figura, en el que un resistor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=100 Ω</m:t>
                    </m:r>
                  </m:oMath>
                </a14:m>
                <a:r>
                  <a:rPr lang="es-ES" dirty="0"/>
                  <a:t> y un inductor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=730 </m:t>
                    </m:r>
                    <m:r>
                      <a:rPr lang="es-ES" i="1" dirty="0" err="1">
                        <a:latin typeface="Cambria Math" panose="02040503050406030204" pitchFamily="18" charset="0"/>
                      </a:rPr>
                      <m:t>𝑚𝐻</m:t>
                    </m:r>
                  </m:oMath>
                </a14:m>
                <a:r>
                  <a:rPr lang="es-ES" dirty="0"/>
                  <a:t> son conectados en serie con una fuente de voltaje cuyo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𝑟𝑚𝑠</m:t>
                        </m:r>
                      </m:sub>
                    </m:sSub>
                    <m:r>
                      <a:rPr lang="es-ES" i="1" dirty="0" smtClean="0">
                        <a:latin typeface="Cambria Math" panose="02040503050406030204" pitchFamily="18" charset="0"/>
                      </a:rPr>
                      <m:t>=220 </m:t>
                    </m:r>
                    <m:r>
                      <a:rPr lang="es-ES" i="1" dirty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s-ES" dirty="0"/>
                  <a:t> y frecuencia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=50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buFont typeface="+mj-lt"/>
                  <a:buAutoNum type="alphaLcPeriod"/>
                </a:pPr>
                <a:r>
                  <a:rPr lang="es-ES" dirty="0"/>
                  <a:t>Represente en un diagrama de fasores las impedancias de la resistencia y de la inductancia. Dibuje también la impedancia equivalente.</a:t>
                </a:r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450613"/>
              </a:xfrm>
              <a:blipFill>
                <a:blip r:embed="rId2"/>
                <a:stretch>
                  <a:fillRect l="-1129" t="-177" r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207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ctr"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𝑒𝑞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=314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𝑟𝑎𝑑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𝑒𝑞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=250 </m:t>
                      </m:r>
                      <m:r>
                        <a:rPr lang="es-ES" i="1" dirty="0"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𝐴𝑟𝑐𝑡𝑎𝑛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=66,4°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751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892B4854-C873-0305-6CBD-EBAE7F6918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6645" y="2706709"/>
            <a:ext cx="3371850" cy="2276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279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t">
                <a:noAutofit/>
              </a:bodyPr>
              <a:lstStyle/>
              <a:p>
                <a:pPr marL="457200" indent="-457200" algn="just">
                  <a:buFont typeface="+mj-lt"/>
                  <a:buAutoNum type="alphaLcPeriod" startAt="2"/>
                </a:pPr>
                <a:r>
                  <a:rPr lang="es-ES" dirty="0"/>
                  <a:t>Calcule el módulo de la corriente y el desfasaje respecto a la fuente. Calcule el factor de potencia.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𝐹𝑃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=0,4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=310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𝑟𝑚𝑠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𝑒𝑞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=0,88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=1,24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 l="-1129" t="-167" r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09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t">
                <a:noAutofit/>
              </a:bodyPr>
              <a:lstStyle/>
              <a:p>
                <a:pPr marL="457200" indent="-457200" algn="just">
                  <a:buFont typeface="+mj-lt"/>
                  <a:buAutoNum type="alphaLcPeriod" startAt="3"/>
                </a:pPr>
                <a:r>
                  <a:rPr lang="es-ES" dirty="0"/>
                  <a:t>Dibuje el diagrama fasorial del circuito incluyendo los fasores del potencial de la fuente, de la corriente, del potencial a través de la bobina y del potencial a través de la resistencia.</a:t>
                </a:r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=285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=124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 l="-1129" t="-167" r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1362A2B-A70B-AC3D-55F8-86C5E8C1CB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6236" y="3844947"/>
            <a:ext cx="2717325" cy="2143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26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t">
                <a:noAutofit/>
              </a:bodyPr>
              <a:lstStyle/>
              <a:p>
                <a:pPr marL="457200" indent="-457200" algn="just">
                  <a:buFont typeface="+mj-lt"/>
                  <a:buAutoNum type="alphaLcPeriod" startAt="4"/>
                </a:pPr>
                <a:r>
                  <a:rPr lang="es-ES" dirty="0"/>
                  <a:t>Calcule la potencia media disipada por la resistencia.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𝑃𝑜𝑡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𝐹𝑃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=77,4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s-ES" dirty="0"/>
                  <a:t>El único elemento que disipa energía es la resistencia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𝑃𝑜𝑡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𝑟𝑚𝑠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=77,4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 l="-1129" t="-167" r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149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t">
                <a:noAutofit/>
              </a:bodyPr>
              <a:lstStyle/>
              <a:p>
                <a:pPr marL="457200" indent="-457200" algn="just">
                  <a:buFont typeface="+mj-lt"/>
                  <a:buAutoNum type="alphaLcPeriod" startAt="5"/>
                </a:pPr>
                <a:r>
                  <a:rPr lang="es-ES" dirty="0"/>
                  <a:t>Para aumentar la eficiencia de conversión de energía del circuito se corrige su factor de potencia conectando un capacitor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 entre los puntos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dirty="0"/>
                  <a:t>, de forma de que este queda en paralelo con la resistencia y el inductor. Calcule el valor de la capacidad del capacitor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s-ES" dirty="0"/>
                  <a:t> necesario para que le factor de potencia sea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.</a:t>
                </a:r>
              </a:p>
              <a:p>
                <a:pPr marL="0" indent="0" algn="just">
                  <a:buNone/>
                </a:pPr>
                <a:r>
                  <a:rPr lang="es-ES" dirty="0"/>
                  <a:t>Por nodos sabemos que: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𝑅𝐿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 l="-1129" t="-167" r="-1242" b="-3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67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38EBE-7077-3554-5609-446349EE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</p:spPr>
            <p:txBody>
              <a:bodyPr anchor="t">
                <a:noAutofit/>
              </a:bodyPr>
              <a:lstStyle/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=1,14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=11,7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s-ES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  <a:p>
                <a:pPr marL="0" indent="0" algn="just">
                  <a:buNone/>
                </a:pPr>
                <a:endParaRPr lang="es-ES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27971E3-C7B5-5498-DDEE-A14ED0E93B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2"/>
                <a:ext cx="5401982" cy="3658431"/>
              </a:xfrm>
              <a:blipFill>
                <a:blip r:embed="rId2"/>
                <a:stretch>
                  <a:fillRect b="-4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:a16="http://schemas.microsoft.com/office/drawing/2014/main" id="{55BBE933-7FC8-F3CD-0C5D-EF12E1912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998" y="2223550"/>
            <a:ext cx="3758856" cy="34506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A899939-9E4A-DCAC-405B-F85D7DA4E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3807" y="2223550"/>
            <a:ext cx="3057525" cy="2028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047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594</Words>
  <Application>Microsoft Office PowerPoint</Application>
  <PresentationFormat>Panorámica</PresentationFormat>
  <Paragraphs>73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Cambria Math</vt:lpstr>
      <vt:lpstr>Gill Sans MT</vt:lpstr>
      <vt:lpstr>Galería</vt:lpstr>
      <vt:lpstr>Clase  XiV – EjemploS CA </vt:lpstr>
      <vt:lpstr>Ejemplo 1</vt:lpstr>
      <vt:lpstr>Ejemplo 1</vt:lpstr>
      <vt:lpstr>Ejemplo 1</vt:lpstr>
      <vt:lpstr>Ejemplo 1</vt:lpstr>
      <vt:lpstr>Ejemplo 1</vt:lpstr>
      <vt:lpstr>Ejemplo 1</vt:lpstr>
      <vt:lpstr>Ejemplo 1</vt:lpstr>
      <vt:lpstr>Ejemplo 1</vt:lpstr>
      <vt:lpstr>Ejemplo 2</vt:lpstr>
      <vt:lpstr>Ejemplo 2</vt:lpstr>
      <vt:lpstr>Ejemplo 2</vt:lpstr>
      <vt:lpstr>Ejemplo 2</vt:lpstr>
      <vt:lpstr>Ejemplo 2</vt:lpstr>
      <vt:lpstr>Ejemplo 2</vt:lpstr>
      <vt:lpstr>Ejemplo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215</cp:revision>
  <dcterms:created xsi:type="dcterms:W3CDTF">2020-08-26T17:45:42Z</dcterms:created>
  <dcterms:modified xsi:type="dcterms:W3CDTF">2023-06-14T18:51:06Z</dcterms:modified>
</cp:coreProperties>
</file>