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embeddedFontLst>
    <p:embeddedFont>
      <p:font typeface="Cambria Math" panose="02040503050406030204" pitchFamily="18" charset="0"/>
      <p:regular r:id="rId19"/>
    </p:embeddedFont>
    <p:embeddedFont>
      <p:font typeface="Gill Sans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wE/zsvPk3YNfLRiqnR7J8jexc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7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lt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20" name="Google Shape;20;p27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35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89" name="Google Shape;89;p35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5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35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5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" name="Google Shape;93;p35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4" name="Google Shape;94;p35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5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97" name="Google Shape;97;p35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6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3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04" name="Google Shape;104;p3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7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7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3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11" name="Google Shape;111;p37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36" name="Google Shape;36;p2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6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43" name="Google Shape;43;p26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9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9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50" name="Google Shape;50;p29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58" name="Google Shape;58;p3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1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68" name="Google Shape;68;p3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74" name="Google Shape;74;p3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4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86" name="Google Shape;86;p34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6464"/>
            </a:gs>
            <a:gs pos="100000">
              <a:srgbClr val="3E3E3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454545">
                  <a:alpha val="0"/>
                </a:srgbClr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25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2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2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2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2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3" name="Google Shape;13;p25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" name="Google Shape;23;p24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29" name="Google Shape;29;p24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lang="es-US" sz="4800" dirty="0"/>
              <a:t>CLASE  XVII – CIRCUITOS CA</a:t>
            </a:r>
            <a:br>
              <a:rPr lang="es-US" sz="4800" dirty="0"/>
            </a:br>
            <a:endParaRPr sz="4800" dirty="0"/>
          </a:p>
        </p:txBody>
      </p:sp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US" sz="2000"/>
              <a:t>FÍSICA 2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EJEMPLO</a:t>
            </a:r>
            <a:endParaRPr/>
          </a:p>
        </p:txBody>
      </p:sp>
      <p:sp>
        <p:nvSpPr>
          <p:cNvPr id="195" name="Google Shape;195;p10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15884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464" r="-175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96" name="Google Shape;196;p10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97" name="Google Shape;197;p10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99" name="Google Shape;19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7257" y="2836712"/>
            <a:ext cx="4613872" cy="179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EJEMPLO</a:t>
            </a:r>
            <a:endParaRPr/>
          </a:p>
        </p:txBody>
      </p:sp>
      <p:sp>
        <p:nvSpPr>
          <p:cNvPr id="205" name="Google Shape;205;p11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15884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465" r="-87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206" name="Google Shape;206;p11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207" name="Google Shape;207;p11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209" name="Google Shape;20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7257" y="2836712"/>
            <a:ext cx="4613872" cy="179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EJEMPLO</a:t>
            </a:r>
            <a:endParaRPr/>
          </a:p>
        </p:txBody>
      </p:sp>
      <p:sp>
        <p:nvSpPr>
          <p:cNvPr id="215" name="Google Shape;215;p12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630597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216" name="Google Shape;216;p12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217" name="Google Shape;217;p12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8" name="Google Shape;218;p12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219" name="Google Shape;219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7257" y="2836712"/>
            <a:ext cx="4613872" cy="179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EJEMPLO</a:t>
            </a:r>
            <a:endParaRPr/>
          </a:p>
        </p:txBody>
      </p:sp>
      <p:sp>
        <p:nvSpPr>
          <p:cNvPr id="225" name="Google Shape;225;p13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630597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226" name="Google Shape;226;p13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227" name="Google Shape;227;p13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229" name="Google Shape;22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7257" y="2836712"/>
            <a:ext cx="4613872" cy="179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POTENCIA DISIPADA</a:t>
            </a:r>
            <a:endParaRPr/>
          </a:p>
        </p:txBody>
      </p:sp>
      <p:sp>
        <p:nvSpPr>
          <p:cNvPr id="235" name="Google Shape;235;p1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633" t="-17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EJERCICIO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D7A9762E-F971-5A9D-1951-6C1D130103B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51579" y="2015732"/>
                <a:ext cx="6391522" cy="3450613"/>
              </a:xfrm>
            </p:spPr>
            <p:txBody>
              <a:bodyPr/>
              <a:lstStyle/>
              <a:p>
                <a:pPr marL="114300" indent="0" algn="just">
                  <a:buNone/>
                </a:pPr>
                <a:r>
                  <a:rPr lang="es-UY" dirty="0"/>
                  <a:t>Una bobina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88,3 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𝑚𝐻</m:t>
                    </m:r>
                  </m:oMath>
                </a14:m>
                <a:r>
                  <a:rPr lang="en-US" dirty="0"/>
                  <a:t> de </a:t>
                </a:r>
                <a:r>
                  <a:rPr lang="en-US" dirty="0" err="1"/>
                  <a:t>inductancia</a:t>
                </a:r>
                <a:r>
                  <a:rPr lang="en-US" dirty="0"/>
                  <a:t> y </a:t>
                </a:r>
                <a:r>
                  <a:rPr lang="en-US" dirty="0" err="1"/>
                  <a:t>resistencia</a:t>
                </a:r>
                <a:r>
                  <a:rPr lang="en-US" dirty="0"/>
                  <a:t> </a:t>
                </a:r>
                <a:r>
                  <a:rPr lang="en-US" dirty="0" err="1"/>
                  <a:t>desconocida</a:t>
                </a:r>
                <a:r>
                  <a:rPr lang="en-US" dirty="0"/>
                  <a:t> se </a:t>
                </a:r>
                <a:r>
                  <a:rPr lang="en-US" dirty="0" err="1"/>
                  <a:t>conecta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serie</a:t>
                </a:r>
                <a:r>
                  <a:rPr lang="en-US" dirty="0"/>
                  <a:t> con un capacitor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937 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𝑛𝐹</m:t>
                    </m:r>
                  </m:oMath>
                </a14:m>
                <a:r>
                  <a:rPr lang="en-US" dirty="0"/>
                  <a:t> de </a:t>
                </a:r>
                <a:r>
                  <a:rPr lang="en-US" dirty="0" err="1"/>
                  <a:t>capacitancia</a:t>
                </a:r>
                <a:r>
                  <a:rPr lang="en-US" dirty="0"/>
                  <a:t>. </a:t>
                </a:r>
                <a:r>
                  <a:rPr lang="en-US" dirty="0" err="1"/>
                  <a:t>Ahora</a:t>
                </a:r>
                <a:r>
                  <a:rPr lang="en-US" dirty="0"/>
                  <a:t> se </a:t>
                </a:r>
                <a:r>
                  <a:rPr lang="en-US" dirty="0" err="1"/>
                  <a:t>conecta</a:t>
                </a:r>
                <a:r>
                  <a:rPr lang="en-US" dirty="0"/>
                  <a:t>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fuente</a:t>
                </a:r>
                <a:r>
                  <a:rPr lang="en-US" dirty="0"/>
                  <a:t>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949 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r>
                  <a:rPr lang="en-US" dirty="0"/>
                  <a:t> y se </a:t>
                </a:r>
                <a:r>
                  <a:rPr lang="en-US" dirty="0" err="1"/>
                  <a:t>constata</a:t>
                </a:r>
                <a:r>
                  <a:rPr lang="en-US" dirty="0"/>
                  <a:t> que </a:t>
                </a:r>
                <a:r>
                  <a:rPr lang="en-US" dirty="0" err="1"/>
                  <a:t>el</a:t>
                </a:r>
                <a:r>
                  <a:rPr lang="en-US" dirty="0"/>
                  <a:t> </a:t>
                </a:r>
                <a:r>
                  <a:rPr lang="en-US" dirty="0" err="1"/>
                  <a:t>ángulo</a:t>
                </a:r>
                <a:r>
                  <a:rPr lang="en-US" dirty="0"/>
                  <a:t> de </a:t>
                </a:r>
                <a:r>
                  <a:rPr lang="en-US" dirty="0" err="1"/>
                  <a:t>desfasaje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entre la </a:t>
                </a:r>
                <a:r>
                  <a:rPr lang="en-US" dirty="0" err="1"/>
                  <a:t>corriente</a:t>
                </a:r>
                <a:r>
                  <a:rPr lang="en-US" dirty="0"/>
                  <a:t> y </a:t>
                </a:r>
                <a:r>
                  <a:rPr lang="en-US" dirty="0" err="1"/>
                  <a:t>voltaje</a:t>
                </a:r>
                <a:r>
                  <a:rPr lang="en-US" dirty="0"/>
                  <a:t> de la </a:t>
                </a:r>
                <a:r>
                  <a:rPr lang="en-US" dirty="0" err="1"/>
                  <a:t>fuente</a:t>
                </a:r>
                <a:r>
                  <a:rPr lang="en-US" dirty="0"/>
                  <a:t> es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75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114300" indent="0" algn="just">
                  <a:buNone/>
                </a:pPr>
                <a:r>
                  <a:rPr lang="en-US" dirty="0"/>
                  <a:t>¿</a:t>
                </a:r>
                <a:r>
                  <a:rPr lang="en-US" dirty="0" err="1"/>
                  <a:t>Cuál</a:t>
                </a:r>
                <a:r>
                  <a:rPr lang="en-US" dirty="0"/>
                  <a:t> es </a:t>
                </a:r>
                <a:r>
                  <a:rPr lang="en-US" dirty="0" err="1"/>
                  <a:t>el</a:t>
                </a:r>
                <a:r>
                  <a:rPr lang="en-US" dirty="0"/>
                  <a:t> valor de la </a:t>
                </a:r>
                <a:r>
                  <a:rPr lang="en-US" dirty="0" err="1"/>
                  <a:t>resistencia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de la </a:t>
                </a:r>
                <a:r>
                  <a:rPr lang="en-US" dirty="0" err="1"/>
                  <a:t>bobina</a:t>
                </a:r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3" name="Marcador de texto 2">
                <a:extLst>
                  <a:ext uri="{FF2B5EF4-FFF2-40B4-BE49-F238E27FC236}">
                    <a16:creationId xmlns:a16="http://schemas.microsoft.com/office/drawing/2014/main" id="{D7A9762E-F971-5A9D-1951-6C1D130103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79" y="2015732"/>
                <a:ext cx="6391522" cy="3450613"/>
              </a:xfrm>
              <a:blipFill>
                <a:blip r:embed="rId3"/>
                <a:stretch>
                  <a:fillRect r="-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14202606-A872-F168-7CF1-DC2A60F3DB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501" y="2015732"/>
            <a:ext cx="2507920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CIRCUITO DE CA</a:t>
            </a:r>
            <a:endParaRPr/>
          </a:p>
        </p:txBody>
      </p:sp>
      <p:sp>
        <p:nvSpPr>
          <p:cNvPr id="123" name="Google Shape;123;p2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5435733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20" t="-882" r="-1455" b="-812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24" name="Google Shape;124;p2"/>
          <p:cNvGrpSpPr/>
          <p:nvPr/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25" name="Google Shape;125;p2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27" name="Google Shape;127;p2"/>
          <p:cNvPicPr preferRelativeResize="0"/>
          <p:nvPr/>
        </p:nvPicPr>
        <p:blipFill rotWithShape="1">
          <a:blip r:embed="rId4">
            <a:alphaModFix/>
          </a:blip>
          <a:srcRect l="3252" r="4" b="4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IMPEDANCIA R</a:t>
            </a:r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15884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465" t="-882" b="-105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34" name="Google Shape;134;p3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35" name="Google Shape;135;p3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37" name="Google Shape;13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7257" y="2836712"/>
            <a:ext cx="4613872" cy="179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IMPEDANCIA C</a:t>
            </a:r>
            <a:endParaRPr/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15884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465" t="-176" b="-1271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44" name="Google Shape;144;p4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45" name="Google Shape;145;p4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47" name="Google Shape;147;p4" descr="Diagrama, Gráfico de cajas y bigotes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7257" y="2836712"/>
            <a:ext cx="4613872" cy="179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IMPEDANCIA C</a:t>
            </a:r>
            <a:endParaRPr/>
          </a:p>
        </p:txBody>
      </p:sp>
      <p:sp>
        <p:nvSpPr>
          <p:cNvPr id="153" name="Google Shape;153;p5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15884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46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54" name="Google Shape;154;p5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55" name="Google Shape;155;p5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57" name="Google Shape;157;p5" descr="Diagrama, Gráfico de cajas y bigotes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7257" y="2836712"/>
            <a:ext cx="4613872" cy="179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IMPEDANCIA L</a:t>
            </a:r>
            <a:endParaRPr/>
          </a:p>
        </p:txBody>
      </p:sp>
      <p:sp>
        <p:nvSpPr>
          <p:cNvPr id="163" name="Google Shape;163;p6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15884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464" t="-176" r="-1758" b="-1625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64" name="Google Shape;164;p6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65" name="Google Shape;165;p6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67" name="Google Shape;16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33596" y="2766439"/>
            <a:ext cx="4701111" cy="194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IMPEDANCIA L</a:t>
            </a:r>
            <a:endParaRPr/>
          </a:p>
        </p:txBody>
      </p:sp>
      <p:sp>
        <p:nvSpPr>
          <p:cNvPr id="173" name="Google Shape;173;p7"/>
          <p:cNvSpPr txBox="1">
            <a:spLocks noGrp="1"/>
          </p:cNvSpPr>
          <p:nvPr>
            <p:ph type="body" idx="1"/>
          </p:nvPr>
        </p:nvSpPr>
        <p:spPr>
          <a:xfrm>
            <a:off x="1451579" y="2015734"/>
            <a:ext cx="4534470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4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74" name="Google Shape;174;p7"/>
          <p:cNvGrpSpPr/>
          <p:nvPr/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75" name="Google Shape;175;p7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1905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w="762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77" name="Google Shape;17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33596" y="2766439"/>
            <a:ext cx="4701111" cy="194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VALORES RMS</a:t>
            </a:r>
            <a:endParaRPr/>
          </a:p>
        </p:txBody>
      </p:sp>
      <p:sp>
        <p:nvSpPr>
          <p:cNvPr id="183" name="Google Shape;183;p8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570" t="-176" r="-63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VALORES RMS</a:t>
            </a:r>
            <a:endParaRPr/>
          </a:p>
        </p:txBody>
      </p:sp>
      <p:sp>
        <p:nvSpPr>
          <p:cNvPr id="189" name="Google Shape;189;p9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536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111</Words>
  <Application>Microsoft Office PowerPoint</Application>
  <PresentationFormat>Panorámica</PresentationFormat>
  <Paragraphs>31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Gill Sans</vt:lpstr>
      <vt:lpstr>Arial</vt:lpstr>
      <vt:lpstr>Cambria Math</vt:lpstr>
      <vt:lpstr>Galería</vt:lpstr>
      <vt:lpstr>Galería</vt:lpstr>
      <vt:lpstr>CLASE  XVII – CIRCUITOS CA </vt:lpstr>
      <vt:lpstr>CIRCUITO DE CA</vt:lpstr>
      <vt:lpstr>IMPEDANCIA R</vt:lpstr>
      <vt:lpstr>IMPEDANCIA C</vt:lpstr>
      <vt:lpstr>IMPEDANCIA C</vt:lpstr>
      <vt:lpstr>IMPEDANCIA L</vt:lpstr>
      <vt:lpstr>IMPEDANCIA L</vt:lpstr>
      <vt:lpstr>VALORES RMS</vt:lpstr>
      <vt:lpstr>VALORES RMS</vt:lpstr>
      <vt:lpstr>EJEMPLO</vt:lpstr>
      <vt:lpstr>EJEMPLO</vt:lpstr>
      <vt:lpstr>EJEMPLO</vt:lpstr>
      <vt:lpstr>EJEMPLO</vt:lpstr>
      <vt:lpstr>POTENCIA DISIPADA</vt:lpstr>
      <vt:lpstr>EJERCICIO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 XVII – CIRCUITOS CA </dc:title>
  <dc:creator>Telmo Canabarro</dc:creator>
  <cp:lastModifiedBy>Telmo Canabarro</cp:lastModifiedBy>
  <cp:revision>2</cp:revision>
  <dcterms:created xsi:type="dcterms:W3CDTF">2020-08-26T17:45:42Z</dcterms:created>
  <dcterms:modified xsi:type="dcterms:W3CDTF">2023-06-02T19:06:54Z</dcterms:modified>
</cp:coreProperties>
</file>