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lmo Canabarro" initials="TC" lastIdx="1" clrIdx="0">
    <p:extLst>
      <p:ext uri="{19B8F6BF-5375-455C-9EA6-DF929625EA0E}">
        <p15:presenceInfo xmlns:p15="http://schemas.microsoft.com/office/powerpoint/2012/main" userId="a39cc4eaf59323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38" autoAdjust="0"/>
    <p:restoredTop sz="94660"/>
  </p:normalViewPr>
  <p:slideViewPr>
    <p:cSldViewPr snapToGrid="0">
      <p:cViewPr varScale="1">
        <p:scale>
          <a:sx n="86" d="100"/>
          <a:sy n="86" d="100"/>
        </p:scale>
        <p:origin x="2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2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9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3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37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90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73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2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6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66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0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02-Jun-23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2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0014E-824A-4E0D-92AE-90D88738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1079" y="1055688"/>
            <a:ext cx="9066625" cy="3204134"/>
          </a:xfrm>
        </p:spPr>
        <p:txBody>
          <a:bodyPr anchor="b">
            <a:normAutofit/>
          </a:bodyPr>
          <a:lstStyle/>
          <a:p>
            <a:r>
              <a:rPr lang="es-US" sz="4800" dirty="0"/>
              <a:t>Clase  </a:t>
            </a:r>
            <a:r>
              <a:rPr lang="es-US" sz="4800" dirty="0" err="1"/>
              <a:t>XVi</a:t>
            </a:r>
            <a:r>
              <a:rPr lang="es-US" sz="4800" dirty="0"/>
              <a:t> – </a:t>
            </a:r>
            <a:r>
              <a:rPr lang="es-US" sz="4800" dirty="0" err="1"/>
              <a:t>int</a:t>
            </a:r>
            <a:r>
              <a:rPr lang="es-US" sz="4800" dirty="0"/>
              <a:t>. complejos</a:t>
            </a:r>
            <a:br>
              <a:rPr lang="es-US" sz="4800" dirty="0"/>
            </a:br>
            <a:endParaRPr lang="en-US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DA16B0-68BE-45AF-ACEA-B67BB4691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080" y="3655751"/>
            <a:ext cx="4023359" cy="1208141"/>
          </a:xfrm>
        </p:spPr>
        <p:txBody>
          <a:bodyPr>
            <a:normAutofit/>
          </a:bodyPr>
          <a:lstStyle/>
          <a:p>
            <a:r>
              <a:rPr lang="es-US" sz="2000" dirty="0"/>
              <a:t>Física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4996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4A06C-03AF-409E-8728-CCD655D2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8DDE839-C6C6-4ADE-8900-ED33327558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buNone/>
                </a:pPr>
                <a:r>
                  <a:rPr lang="es-US" dirty="0"/>
                  <a:t>Sea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S" i="1" dirty="0" smtClean="0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s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s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8DDE839-C6C6-4ADE-8900-ED33327558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60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1D876-00B6-4098-A2B8-3E483C11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A5519FC-A62F-4E9B-A129-B8FF80DB46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𝑅𝑒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S" i="1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sSub>
                                        <m:sSubPr>
                                          <m:ctrlP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𝐼𝑚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.</m:t>
                                      </m:r>
                                      <m:sSub>
                                        <m:sSubPr>
                                          <m:ctrlPr>
                                            <a:rPr lang="es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sSub>
                                    <m:sSubPr>
                                      <m:ctrlP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s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A5519FC-A62F-4E9B-A129-B8FF80DB46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07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7BC81-8B2C-4CDE-B9E2-F348B104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338D23A-C0EC-4F88-8415-D516AB1A1C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).</m:t>
                          </m:r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U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US" b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338D23A-C0EC-4F88-8415-D516AB1A1C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97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BFFAF-F382-47F9-BB08-335B14BA7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A6D4A8F-EE80-45D9-B86C-E4E864C2D5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s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s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s-US" b="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A6D4A8F-EE80-45D9-B86C-E4E864C2D5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98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EA9CB-50E1-4B4A-A67C-B4DE1807A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Circuito de 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12A52A-C004-4CC6-8927-AAAF3174B3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5435733" cy="345061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s-US" dirty="0"/>
                  <a:t>Alimentemos un circuito con una fuente de voltaje sinusoidal de la forma: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s-US" dirty="0"/>
                  <a:t>Es decir, podemos considerar el voltaje de la fuente como la parte real del siguiente número complejo: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i="1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s-US" dirty="0"/>
                  <a:t>La corriente tendrá la forma: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S" i="1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i="1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d>
                                <m:dPr>
                                  <m:ctrlPr>
                                    <a:rPr lang="es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S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12A52A-C004-4CC6-8927-AAAF3174B3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5435733" cy="3450613"/>
              </a:xfrm>
              <a:blipFill>
                <a:blip r:embed="rId2"/>
                <a:stretch>
                  <a:fillRect l="-1121" t="-883" r="-1457" b="-8127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FEB7DF70-0A31-4A61-9C8B-3333776A1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90413" y="2012810"/>
            <a:ext cx="3668069" cy="345353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7926867-8D58-4875-8B76-E87E5BE82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9F6663C-0F32-4FB9-B549-C2757F49F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Imagen 6">
            <a:extLst>
              <a:ext uri="{FF2B5EF4-FFF2-40B4-BE49-F238E27FC236}">
                <a16:creationId xmlns:a16="http://schemas.microsoft.com/office/drawing/2014/main" id="{8A614B13-B897-4E53-AA88-1556ACE9FC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53" r="4" b="4"/>
          <a:stretch/>
        </p:blipFill>
        <p:spPr>
          <a:xfrm>
            <a:off x="7554139" y="2174242"/>
            <a:ext cx="3336989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66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6D1C4-C47E-4B78-885C-C907E75D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 err="1"/>
              <a:t>Impedancia</a:t>
            </a:r>
            <a:r>
              <a:rPr lang="en-US" dirty="0"/>
              <a:t> R</a:t>
            </a:r>
            <a:endParaRPr lang="es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AF07DA2-ABDE-462F-AC76-76FCFDC81C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s-US" dirty="0"/>
                  <a:t>Si el elemento conectado a la fuente es una resistencia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s-US" dirty="0"/>
                  <a:t>, se debe cumplir la Ley de Ohm.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s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S" i="1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s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func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s-US" dirty="0"/>
                  <a:t>Definimos la impedancia asociada a la resistencia como: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s-US" sz="1700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s-US" sz="170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AF07DA2-ABDE-462F-AC76-76FCFDC81C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  <a:blipFill>
                <a:blip r:embed="rId2"/>
                <a:stretch>
                  <a:fillRect l="-1466" t="-883" b="-1060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9">
            <a:extLst>
              <a:ext uri="{FF2B5EF4-FFF2-40B4-BE49-F238E27FC236}">
                <a16:creationId xmlns:a16="http://schemas.microsoft.com/office/drawing/2014/main" id="{F7C65FA4-631C-444F-89AA-F891363CC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3C58CC-6818-48FD-9CE0-B43BF88B7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1B2694E9-2175-4647-803A-3AD63554C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CC506469-2F4D-4898-BDDD-A19E19CBE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257" y="2836712"/>
            <a:ext cx="4613872" cy="179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0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F6431-2D7E-4AE3-B63B-BB417A3E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Impedancia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D17E53C-8E74-4AAA-B093-8F2241FC3D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US" dirty="0"/>
                  <a:t>Si ahora el elemento es un capacitor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s-US" dirty="0"/>
                  <a:t>, tenemos que: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𝑑𝑞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sup>
                      </m:sSup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𝐴𝑟𝑔</m:t>
                      </m:r>
                      <m:d>
                        <m:d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D17E53C-8E74-4AAA-B093-8F2241FC3D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  <a:blipFill>
                <a:blip r:embed="rId2"/>
                <a:stretch>
                  <a:fillRect l="-1466" t="-177" b="-12721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F7C65FA4-631C-444F-89AA-F891363CC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3C58CC-6818-48FD-9CE0-B43BF88B7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2694E9-2175-4647-803A-3AD63554C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n 4" descr="Diagrama, Gráfico de cajas y bigotes&#10;&#10;Descripción generada automáticamente">
            <a:extLst>
              <a:ext uri="{FF2B5EF4-FFF2-40B4-BE49-F238E27FC236}">
                <a16:creationId xmlns:a16="http://schemas.microsoft.com/office/drawing/2014/main" id="{1E096956-50DE-4D5B-AE0E-B9FCAA6D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257" y="2836712"/>
            <a:ext cx="4613872" cy="179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F6431-2D7E-4AE3-B63B-BB417A3E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Impedancia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D17E53C-8E74-4AAA-B093-8F2241FC3D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</p:spPr>
            <p:txBody>
              <a:bodyPr anchor="ctr">
                <a:noAutofit/>
              </a:bodyPr>
              <a:lstStyle/>
              <a:p>
                <a:pPr marL="0" indent="0">
                  <a:buNone/>
                </a:pPr>
                <a:r>
                  <a:rPr lang="es-US" dirty="0"/>
                  <a:t>Definimos la impedancia del capacitor como: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 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BD17E53C-8E74-4AAA-B093-8F2241FC3D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58849" cy="3450613"/>
              </a:xfrm>
              <a:blipFill>
                <a:blip r:embed="rId2"/>
                <a:stretch>
                  <a:fillRect l="-1466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F7C65FA4-631C-444F-89AA-F891363CC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3C58CC-6818-48FD-9CE0-B43BF88B7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2694E9-2175-4647-803A-3AD63554C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Imagen 4" descr="Diagrama, Gráfico de cajas y bigotes&#10;&#10;Descripción generada automáticamente">
            <a:extLst>
              <a:ext uri="{FF2B5EF4-FFF2-40B4-BE49-F238E27FC236}">
                <a16:creationId xmlns:a16="http://schemas.microsoft.com/office/drawing/2014/main" id="{1E096956-50DE-4D5B-AE0E-B9FCAA6D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257" y="2836712"/>
            <a:ext cx="4613872" cy="179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0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A7BAE-EA0F-4352-AAB3-8537D3EE4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Ejercicio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2AC6473-41EE-40C9-B49E-9D1AA006C9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ES" dirty="0"/>
                  <a:t>El circuito de la figura consta de una batería de corriente continua que suministra un voltaje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s-ES" dirty="0"/>
                  <a:t>con un interruptor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ES" dirty="0"/>
                  <a:t>, dos resistencias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s-ES" dirty="0"/>
                  <a:t>, un condensador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s-ES" dirty="0"/>
                  <a:t> y una inductancia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s-ES" dirty="0"/>
                  <a:t>. 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s-ES" dirty="0"/>
                  <a:t>Calcular la intensidad de la corriente suministrada por la batería en el instante inicial luego que se cierra el interruptor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ES" dirty="0"/>
                  <a:t>. </a:t>
                </a:r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2AC6473-41EE-40C9-B49E-9D1AA006C9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 b="-40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3ADB0153-8A37-41AE-B892-3DBFF5EE4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1" y="2810957"/>
            <a:ext cx="4960443" cy="18601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528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A7BAE-EA0F-4352-AAB3-8537D3EE4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Ejercicio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2AC6473-41EE-40C9-B49E-9D1AA006C9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>
                <a:noAutofit/>
              </a:bodyPr>
              <a:lstStyle/>
              <a:p>
                <a:pPr marL="457200" indent="-457200" algn="just">
                  <a:buFont typeface="+mj-lt"/>
                  <a:buAutoNum type="alphaLcParenR" startAt="2"/>
                </a:pPr>
                <a:r>
                  <a:rPr lang="es-ES" dirty="0"/>
                  <a:t>Calcular la intensidad de la corriente suministrada por la batería cuando el circuito ya está en régimen, en la condición anterior. </a:t>
                </a:r>
              </a:p>
              <a:p>
                <a:pPr marL="457200" indent="-457200" algn="just">
                  <a:buFont typeface="+mj-lt"/>
                  <a:buAutoNum type="alphaLcParenR" startAt="2"/>
                </a:pPr>
                <a:r>
                  <a:rPr lang="es-ES" dirty="0"/>
                  <a:t>Luego de estar en régimen se abre el interruptor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ES" dirty="0"/>
                  <a:t>, calcule inmediatamente después la intensidad de la corriente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s-ES" dirty="0"/>
                  <a:t> por la inductancia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2AC6473-41EE-40C9-B49E-9D1AA006C9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t="-177" r="-1611" b="-146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3ADB0153-8A37-41AE-B892-3DBFF5EE4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1" y="2810957"/>
            <a:ext cx="4960443" cy="18601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04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5BEF1-1A63-48BE-901F-6D432B7F1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Resolución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6E8F0BD-E695-4054-8952-F7EB800310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𝑖𝑅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𝐿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6E8F0BD-E695-4054-8952-F7EB800310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816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54B64-AC13-42A9-B808-D8AB0FDD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Resolución Parte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26F0FC-DE60-419A-9F17-62B1262734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buNone/>
                </a:pPr>
                <a:r>
                  <a:rPr lang="es-US" dirty="0"/>
                  <a:t>En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S" i="1" dirty="0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s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US" dirty="0"/>
              </a:p>
              <a:p>
                <a:r>
                  <a:rPr lang="es-US" dirty="0"/>
                  <a:t>El capacitor se comporta como un cable</a:t>
                </a:r>
              </a:p>
              <a:p>
                <a:r>
                  <a:rPr lang="es-US" dirty="0"/>
                  <a:t>El inductor se comporta como un interruptor abierto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26F0FC-DE60-419A-9F17-62B1262734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88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54B64-AC13-42A9-B808-D8AB0FDD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Resolución Parte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26F0FC-DE60-419A-9F17-62B1262734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buNone/>
                </a:pPr>
                <a:r>
                  <a:rPr lang="es-US" dirty="0"/>
                  <a:t>En </a:t>
                </a:r>
                <a14:m>
                  <m:oMath xmlns:m="http://schemas.openxmlformats.org/officeDocument/2006/math">
                    <m:r>
                      <a:rPr lang="es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S" i="1" dirty="0" smtClean="0">
                        <a:latin typeface="Cambria Math" panose="02040503050406030204" pitchFamily="18" charset="0"/>
                      </a:rPr>
                      <m:t>=∞ </m:t>
                    </m:r>
                    <m:r>
                      <a:rPr lang="es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US" dirty="0"/>
              </a:p>
              <a:p>
                <a:r>
                  <a:rPr lang="es-US" dirty="0"/>
                  <a:t>El inductor se comporta como un cable</a:t>
                </a:r>
              </a:p>
              <a:p>
                <a:r>
                  <a:rPr lang="es-US" dirty="0"/>
                  <a:t>El capacitor se comporta como un interruptor abierto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𝑖𝑅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26F0FC-DE60-419A-9F17-62B1262734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80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C12B4-B28C-4347-880C-77C96BD5E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 marL="0" indent="0">
                  <a:buNone/>
                </a:pPr>
                <a:r>
                  <a:rPr lang="en-US" dirty="0"/>
                  <a:t>Un </a:t>
                </a:r>
                <a:r>
                  <a:rPr lang="en-US" dirty="0" err="1"/>
                  <a:t>número</a:t>
                </a:r>
                <a:r>
                  <a:rPr lang="en-US" dirty="0"/>
                  <a:t> </a:t>
                </a:r>
                <a:r>
                  <a:rPr lang="en-US" dirty="0" err="1"/>
                  <a:t>complejo</a:t>
                </a:r>
                <a:r>
                  <a:rPr lang="en-US" dirty="0"/>
                  <a:t> se </a:t>
                </a:r>
                <a:r>
                  <a:rPr lang="en-US" dirty="0" err="1"/>
                  <a:t>puede</a:t>
                </a:r>
                <a:r>
                  <a:rPr lang="en-US" dirty="0"/>
                  <a:t> </a:t>
                </a:r>
                <a:r>
                  <a:rPr lang="en-US" dirty="0" err="1"/>
                  <a:t>escribir</a:t>
                </a:r>
                <a:r>
                  <a:rPr lang="en-US" dirty="0"/>
                  <a:t> </a:t>
                </a:r>
                <a:r>
                  <a:rPr lang="en-US" dirty="0" err="1"/>
                  <a:t>como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s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∈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se </a:t>
                </a:r>
                <a:r>
                  <a:rPr lang="en-US" dirty="0" err="1"/>
                  <a:t>denomina</a:t>
                </a:r>
                <a:r>
                  <a:rPr lang="en-US" dirty="0"/>
                  <a:t> </a:t>
                </a:r>
                <a:r>
                  <a:rPr lang="en-US" dirty="0" err="1"/>
                  <a:t>parte</a:t>
                </a:r>
                <a:r>
                  <a:rPr lang="en-US" dirty="0"/>
                  <a:t> real 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∈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se </a:t>
                </a:r>
                <a:r>
                  <a:rPr lang="en-US" dirty="0" err="1"/>
                  <a:t>denomina</a:t>
                </a:r>
                <a:r>
                  <a:rPr lang="en-US" dirty="0"/>
                  <a:t> </a:t>
                </a:r>
                <a:r>
                  <a:rPr lang="en-US" dirty="0" err="1"/>
                  <a:t>parte</a:t>
                </a:r>
                <a:r>
                  <a:rPr lang="en-US" dirty="0"/>
                  <a:t> </a:t>
                </a:r>
                <a:r>
                  <a:rPr lang="en-US" dirty="0" err="1"/>
                  <a:t>imaginaria</a:t>
                </a:r>
                <a:r>
                  <a:rPr lang="en-US" dirty="0"/>
                  <a:t> 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𝐼𝑚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cumple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−1</m:t>
                    </m:r>
                  </m:oMath>
                </a14:m>
                <a:r>
                  <a:rPr lang="en-US" dirty="0"/>
                  <a:t>.</a:t>
                </a:r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624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C12B4-B28C-4347-880C-77C96BD5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 anchor="ctr"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𝑖𝑏</m:t>
                      </m:r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s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s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s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:r>
                  <a:rPr lang="es-US" dirty="0"/>
                  <a:t>Notación de Euler: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s-US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9A2B15F5-95A1-4447-9C33-00CF306DC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768" y="2015734"/>
            <a:ext cx="4213729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165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C12B4-B28C-4347-880C-77C96BD5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US" dirty="0"/>
              <a:t>Repaso de 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</p:spPr>
            <p:txBody>
              <a:bodyPr anchor="ctr"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US" dirty="0"/>
              </a:p>
              <a:p>
                <a:pPr marL="0" indent="0">
                  <a:buNone/>
                </a:pPr>
                <a:r>
                  <a:rPr lang="es-US" dirty="0"/>
                  <a:t>El vector z está describiendo un MCU con velocidad angular </a:t>
                </a:r>
                <a14:m>
                  <m:oMath xmlns:m="http://schemas.openxmlformats.org/officeDocument/2006/math">
                    <m:r>
                      <a:rPr lang="es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US" dirty="0"/>
                  <a:t>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45D97-1980-479B-8ADF-83ABF5480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015734"/>
                <a:ext cx="4162555" cy="3450613"/>
              </a:xfrm>
              <a:blipFill>
                <a:blip r:embed="rId2"/>
                <a:stretch>
                  <a:fillRect l="-1464" r="-293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9A2B15F5-95A1-4447-9C33-00CF306DC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768" y="2015734"/>
            <a:ext cx="4213729" cy="3450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426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</TotalTime>
  <Words>644</Words>
  <Application>Microsoft Office PowerPoint</Application>
  <PresentationFormat>Panorámica</PresentationFormat>
  <Paragraphs>91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Gill Sans MT</vt:lpstr>
      <vt:lpstr>Galería</vt:lpstr>
      <vt:lpstr>Clase  XVi – int. complejos </vt:lpstr>
      <vt:lpstr>Ejercicio</vt:lpstr>
      <vt:lpstr>Ejercicio</vt:lpstr>
      <vt:lpstr>Resolución</vt:lpstr>
      <vt:lpstr>Resolución Parte a</vt:lpstr>
      <vt:lpstr>Resolución Parte B</vt:lpstr>
      <vt:lpstr>Repaso de números complejos</vt:lpstr>
      <vt:lpstr>Repaso de números complejos</vt:lpstr>
      <vt:lpstr>Repaso de números complejos</vt:lpstr>
      <vt:lpstr>Repaso de números complejos</vt:lpstr>
      <vt:lpstr>Repaso de números complejos</vt:lpstr>
      <vt:lpstr>Repaso de números complejos</vt:lpstr>
      <vt:lpstr>Repaso de números complejos</vt:lpstr>
      <vt:lpstr>Circuito de CA</vt:lpstr>
      <vt:lpstr>Impedancia R</vt:lpstr>
      <vt:lpstr>Impedancia C</vt:lpstr>
      <vt:lpstr>Impedancia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Práctico 1 – Hidrostática </dc:title>
  <dc:creator>Telmo Canabarro</dc:creator>
  <cp:lastModifiedBy>Telmo Canabarro</cp:lastModifiedBy>
  <cp:revision>213</cp:revision>
  <dcterms:created xsi:type="dcterms:W3CDTF">2020-08-26T17:45:42Z</dcterms:created>
  <dcterms:modified xsi:type="dcterms:W3CDTF">2023-06-02T18:43:44Z</dcterms:modified>
</cp:coreProperties>
</file>