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02-Jun-23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</a:t>
            </a:r>
            <a:r>
              <a:rPr lang="es-US" sz="4800" dirty="0" err="1"/>
              <a:t>XVi</a:t>
            </a:r>
            <a:r>
              <a:rPr lang="es-US" sz="4800" dirty="0"/>
              <a:t> – </a:t>
            </a:r>
            <a:r>
              <a:rPr lang="es-US" sz="4800" dirty="0" err="1"/>
              <a:t>int</a:t>
            </a:r>
            <a:r>
              <a:rPr lang="es-US" sz="4800" dirty="0"/>
              <a:t>. complejos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4A06C-03AF-409E-8728-CCD655D2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Repaso de 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8DDE839-C6C6-4ADE-8900-ED33327558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Sea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S" i="1" dirty="0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8DDE839-C6C6-4ADE-8900-ED33327558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60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1D876-00B6-4098-A2B8-3E483C11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Repaso de 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A5519FC-A62F-4E9B-A129-B8FF80DB46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𝑅𝑒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𝐼𝑚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sSub>
                                        <m:sSubPr>
                                          <m:ctrlP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A5519FC-A62F-4E9B-A129-B8FF80DB46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0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7BC81-8B2C-4CDE-B9E2-F348B104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Repaso de 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338D23A-C0EC-4F88-8415-D516AB1A1C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).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rad>
                    </m:oMath>
                  </m:oMathPara>
                </a14:m>
                <a:endParaRPr lang="en-US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338D23A-C0EC-4F88-8415-D516AB1A1C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97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BFFAF-F382-47F9-BB08-335B14BA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Repaso de 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A6D4A8F-EE80-45D9-B86C-E4E864C2D5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s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s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A6D4A8F-EE80-45D9-B86C-E4E864C2D5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98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EA9CB-50E1-4B4A-A67C-B4DE1807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Circuito de 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12A52A-C004-4CC6-8927-AAAF3174B3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s-US" dirty="0"/>
                  <a:t>Alimentemos un circuito con una fuente de voltaje sinusoidal de la forma: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s-US" dirty="0"/>
                  <a:t>Es decir, podemos considerar el voltaje de la fuente como la parte real del siguiente número complejo: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s-US" dirty="0"/>
                  <a:t>La corriente tendrá la forma: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C12A52A-C004-4CC6-8927-AAAF3174B3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t="-883" r="-1457" b="-812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8A614B13-B897-4E53-AA88-1556ACE9FC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53" r="4" b="4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6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6D1C4-C47E-4B78-885C-C907E75D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 err="1"/>
              <a:t>Impedancia</a:t>
            </a:r>
            <a:r>
              <a:rPr lang="en-US" dirty="0"/>
              <a:t> R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AF07DA2-ABDE-462F-AC76-76FCFDC81C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s-US" dirty="0"/>
                  <a:t>Si el elemento conectado a la fuente es una resistencia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US" dirty="0"/>
                  <a:t>, se debe cumplir la Ley de Ohm.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s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s-US" dirty="0"/>
                  <a:t>Definimos la impedancia asociada a la resistencia como: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s-US" sz="1700" dirty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s-US" sz="17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AF07DA2-ABDE-462F-AC76-76FCFDC81C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t="-883" b="-1060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CC506469-2F4D-4898-BDDD-A19E19CBE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257" y="2836712"/>
            <a:ext cx="4613872" cy="17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F6431-2D7E-4AE3-B63B-BB417A3E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Impedancia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D17E53C-8E74-4AAA-B093-8F2241FC3D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Si ahora el elemento es un capacitor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US" dirty="0"/>
                  <a:t>, tenemos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𝐴𝑟𝑔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D17E53C-8E74-4AAA-B093-8F2241FC3D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t="-177" b="-1272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, Gráfico de cajas y bigotes&#10;&#10;Descripción generada automáticamente">
            <a:extLst>
              <a:ext uri="{FF2B5EF4-FFF2-40B4-BE49-F238E27FC236}">
                <a16:creationId xmlns:a16="http://schemas.microsoft.com/office/drawing/2014/main" id="{1E096956-50DE-4D5B-AE0E-B9FCAA6D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257" y="2836712"/>
            <a:ext cx="4613872" cy="17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0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F6431-2D7E-4AE3-B63B-BB417A3E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Impedancia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D17E53C-8E74-4AAA-B093-8F2241FC3D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Definimos la impedancia del capacitor como: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D17E53C-8E74-4AAA-B093-8F2241FC3D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, Gráfico de cajas y bigotes&#10;&#10;Descripción generada automáticamente">
            <a:extLst>
              <a:ext uri="{FF2B5EF4-FFF2-40B4-BE49-F238E27FC236}">
                <a16:creationId xmlns:a16="http://schemas.microsoft.com/office/drawing/2014/main" id="{1E096956-50DE-4D5B-AE0E-B9FCAA6D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257" y="2836712"/>
            <a:ext cx="4613872" cy="17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0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A7BAE-EA0F-4352-AAB3-8537D3EE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Ejercicio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AC6473-41EE-40C9-B49E-9D1AA006C9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El circuito de la figura consta de una batería de corriente continua que suministra un voltaje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ES" dirty="0"/>
                  <a:t>con un interruptor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ES" dirty="0"/>
                  <a:t>, dos resistencias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, un condensador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 y una inductancia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. 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Calcular la intensidad de la corriente suministrada por la batería en el instante inicial luego que se cierra el interruptor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ES" dirty="0"/>
                  <a:t>.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AC6473-41EE-40C9-B49E-9D1AA006C9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t="-177" r="-1611" b="-40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3ADB0153-8A37-41AE-B892-3DBFF5EE4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2810957"/>
            <a:ext cx="4960443" cy="18601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528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A7BAE-EA0F-4352-AAB3-8537D3EE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Ejercicio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AC6473-41EE-40C9-B49E-9D1AA006C9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457200" indent="-457200" algn="just">
                  <a:buFont typeface="+mj-lt"/>
                  <a:buAutoNum type="alphaLcParenR" startAt="2"/>
                </a:pPr>
                <a:r>
                  <a:rPr lang="es-ES" dirty="0"/>
                  <a:t>Calcular la intensidad de la corriente suministrada por la batería cuando el circuito ya está en régimen, en la condición anterior. </a:t>
                </a:r>
              </a:p>
              <a:p>
                <a:pPr marL="457200" indent="-457200" algn="just">
                  <a:buFont typeface="+mj-lt"/>
                  <a:buAutoNum type="alphaLcParenR" startAt="2"/>
                </a:pPr>
                <a:r>
                  <a:rPr lang="es-ES" dirty="0"/>
                  <a:t>Luego de estar en régimen se abre el interruptor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ES" dirty="0"/>
                  <a:t>, calcule inmediatamente después la intensidad de la corriente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ES" dirty="0"/>
                  <a:t> por la inductancia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AC6473-41EE-40C9-B49E-9D1AA006C9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t="-177" r="-1611" b="-146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3ADB0153-8A37-41AE-B892-3DBFF5EE4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2810957"/>
            <a:ext cx="4960443" cy="18601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04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5BEF1-1A63-48BE-901F-6D432B7F1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Resolución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6E8F0BD-E695-4054-8952-F7EB800310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6E8F0BD-E695-4054-8952-F7EB800310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816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54B64-AC13-42A9-B808-D8AB0FDD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Resolución Parte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426F0FC-DE60-419A-9F17-62B1262734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En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US" dirty="0"/>
              </a:p>
              <a:p>
                <a:r>
                  <a:rPr lang="es-US" dirty="0"/>
                  <a:t>El capacitor se comporta como un cable</a:t>
                </a:r>
              </a:p>
              <a:p>
                <a:r>
                  <a:rPr lang="es-US" dirty="0"/>
                  <a:t>El inductor se comporta como un interruptor abierto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𝑖𝑅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426F0FC-DE60-419A-9F17-62B1262734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88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54B64-AC13-42A9-B808-D8AB0FDD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Resolución Parte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426F0FC-DE60-419A-9F17-62B1262734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En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=∞ </m:t>
                    </m:r>
                    <m:r>
                      <a:rPr lang="es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US" dirty="0"/>
              </a:p>
              <a:p>
                <a:r>
                  <a:rPr lang="es-US" dirty="0"/>
                  <a:t>El inductor se comporta como un cable</a:t>
                </a:r>
              </a:p>
              <a:p>
                <a:r>
                  <a:rPr lang="es-US" dirty="0"/>
                  <a:t>El capacitor se comporta como un interruptor abierto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𝑖𝑅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426F0FC-DE60-419A-9F17-62B1262734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80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C12B4-B28C-4347-880C-77C96BD5E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Repaso de 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45D97-1980-479B-8ADF-83ABF5480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n-US" dirty="0"/>
                  <a:t>Un </a:t>
                </a:r>
                <a:r>
                  <a:rPr lang="en-US" dirty="0" err="1"/>
                  <a:t>número</a:t>
                </a:r>
                <a:r>
                  <a:rPr lang="en-US" dirty="0"/>
                  <a:t> </a:t>
                </a:r>
                <a:r>
                  <a:rPr lang="en-US" dirty="0" err="1"/>
                  <a:t>complejo</a:t>
                </a:r>
                <a:r>
                  <a:rPr lang="en-US" dirty="0"/>
                  <a:t> se </a:t>
                </a:r>
                <a:r>
                  <a:rPr lang="en-US" dirty="0" err="1"/>
                  <a:t>puede</a:t>
                </a:r>
                <a:r>
                  <a:rPr lang="en-US" dirty="0"/>
                  <a:t> </a:t>
                </a:r>
                <a:r>
                  <a:rPr lang="en-US" dirty="0" err="1"/>
                  <a:t>escribir</a:t>
                </a:r>
                <a:r>
                  <a:rPr lang="en-US" dirty="0"/>
                  <a:t> </a:t>
                </a:r>
                <a:r>
                  <a:rPr lang="en-US" dirty="0" err="1"/>
                  <a:t>como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s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∈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se </a:t>
                </a:r>
                <a:r>
                  <a:rPr lang="en-US" dirty="0" err="1"/>
                  <a:t>denomina</a:t>
                </a:r>
                <a:r>
                  <a:rPr lang="en-US" dirty="0"/>
                  <a:t> </a:t>
                </a:r>
                <a:r>
                  <a:rPr lang="en-US" dirty="0" err="1"/>
                  <a:t>parte</a:t>
                </a:r>
                <a:r>
                  <a:rPr lang="en-US" dirty="0"/>
                  <a:t> real 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∈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se </a:t>
                </a:r>
                <a:r>
                  <a:rPr lang="en-US" dirty="0" err="1"/>
                  <a:t>denomina</a:t>
                </a:r>
                <a:r>
                  <a:rPr lang="en-US" dirty="0"/>
                  <a:t> </a:t>
                </a:r>
                <a:r>
                  <a:rPr lang="en-US" dirty="0" err="1"/>
                  <a:t>parte</a:t>
                </a:r>
                <a:r>
                  <a:rPr lang="en-US" dirty="0"/>
                  <a:t> </a:t>
                </a:r>
                <a:r>
                  <a:rPr lang="en-US" dirty="0" err="1"/>
                  <a:t>imaginaria</a:t>
                </a:r>
                <a:r>
                  <a:rPr lang="en-US" dirty="0"/>
                  <a:t> 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𝐼𝑚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cumple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−1</m:t>
                    </m:r>
                  </m:oMath>
                </a14:m>
                <a:r>
                  <a:rPr lang="en-US" dirty="0"/>
                  <a:t>.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45D97-1980-479B-8ADF-83ABF5480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2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C12B4-B28C-4347-880C-77C96BD5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Repaso de 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45D97-1980-479B-8ADF-83ABF5480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𝑖𝑏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Notación de Euler: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45D97-1980-479B-8ADF-83ABF5480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9A2B15F5-95A1-4447-9C33-00CF306DC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768" y="2015734"/>
            <a:ext cx="4213729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165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C12B4-B28C-4347-880C-77C96BD5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Repaso de 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45D97-1980-479B-8ADF-83ABF5480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El vector z está describiendo un MCU con velocidad angular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US" dirty="0"/>
                  <a:t>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E245D97-1980-479B-8ADF-83ABF5480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r="-29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9A2B15F5-95A1-4447-9C33-00CF306DC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768" y="2015734"/>
            <a:ext cx="4213729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42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</TotalTime>
  <Words>644</Words>
  <Application>Microsoft Office PowerPoint</Application>
  <PresentationFormat>Panorámica</PresentationFormat>
  <Paragraphs>91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Gill Sans MT</vt:lpstr>
      <vt:lpstr>Galería</vt:lpstr>
      <vt:lpstr>Clase  XVi – int. complejos </vt:lpstr>
      <vt:lpstr>Ejercicio</vt:lpstr>
      <vt:lpstr>Ejercicio</vt:lpstr>
      <vt:lpstr>Resolución</vt:lpstr>
      <vt:lpstr>Resolución Parte a</vt:lpstr>
      <vt:lpstr>Resolución Parte B</vt:lpstr>
      <vt:lpstr>Repaso de números complejos</vt:lpstr>
      <vt:lpstr>Repaso de números complejos</vt:lpstr>
      <vt:lpstr>Repaso de números complejos</vt:lpstr>
      <vt:lpstr>Repaso de números complejos</vt:lpstr>
      <vt:lpstr>Repaso de números complejos</vt:lpstr>
      <vt:lpstr>Repaso de números complejos</vt:lpstr>
      <vt:lpstr>Repaso de números complejos</vt:lpstr>
      <vt:lpstr>Circuito de CA</vt:lpstr>
      <vt:lpstr>Impedancia R</vt:lpstr>
      <vt:lpstr>Impedancia C</vt:lpstr>
      <vt:lpstr>Impedancia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213</cp:revision>
  <dcterms:created xsi:type="dcterms:W3CDTF">2020-08-26T17:45:42Z</dcterms:created>
  <dcterms:modified xsi:type="dcterms:W3CDTF">2023-06-02T18:43:44Z</dcterms:modified>
</cp:coreProperties>
</file>