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24-May-23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XIV: </a:t>
            </a:r>
            <a:br>
              <a:rPr lang="es-US" sz="4800" dirty="0"/>
            </a:br>
            <a:r>
              <a:rPr lang="es-US" sz="4800" dirty="0"/>
              <a:t>Ley de Ampere-Maxwell</a:t>
            </a:r>
            <a:br>
              <a:rPr lang="es-US" sz="4800" dirty="0"/>
            </a:br>
            <a:r>
              <a:rPr lang="es-US" sz="4800" dirty="0"/>
              <a:t>Ley de Faraday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DAC77-3959-4B8E-A6E6-415AC3B90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BA95498-1A30-497B-8566-F6C429676C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6003015" cy="3450613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US" dirty="0"/>
                  <a:t>Una espira circular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s-US" dirty="0"/>
                  <a:t> de radio se encuentra inmersa en un campo magnético perpendicular al plano de la misma, cuyo módulo varía con el tiempo </a:t>
                </a:r>
                <a:br>
                  <a:rPr lang="es-US" dirty="0"/>
                </a:b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0015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US" dirty="0"/>
                  <a:t>, siendo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US" dirty="0"/>
                  <a:t> el tiempo en segundos.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US" dirty="0"/>
                  <a:t>Indique el sentido de circulación de la corriente inducida.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US" dirty="0"/>
                  <a:t>Realice un gráfico del módulo del campo magnético en función del tiempo.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US" dirty="0"/>
                  <a:t>Determine la fem inducida en la espira.</a:t>
                </a:r>
                <a:endParaRPr lang="es-US" sz="19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BA95498-1A30-497B-8566-F6C429676C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6003015" cy="3450613"/>
              </a:xfrm>
              <a:blipFill>
                <a:blip r:embed="rId2"/>
                <a:stretch>
                  <a:fillRect l="-1015" t="-1060" r="-111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9">
            <a:extLst>
              <a:ext uri="{FF2B5EF4-FFF2-40B4-BE49-F238E27FC236}">
                <a16:creationId xmlns:a16="http://schemas.microsoft.com/office/drawing/2014/main" id="{C0D013F3-C7D4-40E3-AE33-3E52BA22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EF747737-21BF-4249-AC9C-C13AC8C47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26391855-80FC-45EE-B963-16F048B54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Imagen que contiene Forma&#10;&#10;Descripción generada automáticamente">
            <a:extLst>
              <a:ext uri="{FF2B5EF4-FFF2-40B4-BE49-F238E27FC236}">
                <a16:creationId xmlns:a16="http://schemas.microsoft.com/office/drawing/2014/main" id="{4D838F43-AC93-4D11-959C-D49E3F372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756" y="2374686"/>
            <a:ext cx="2762372" cy="272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9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5B3B6-E92B-45CB-B3FD-251D21A86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D08BA04-7545-4415-9E8D-46F47D00A1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Una varilla de largo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s-US" dirty="0"/>
                  <a:t> gira con velocidad angular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US" dirty="0"/>
                  <a:t> constante alrededor de un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s-US" dirty="0"/>
                  <a:t> en una zona donde existe un campo magnético uniforme y entrante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US" dirty="0"/>
                  <a:t>, tal como indica la figura. </a:t>
                </a:r>
              </a:p>
              <a:p>
                <a:pPr marL="0" indent="0" algn="just">
                  <a:buNone/>
                </a:pPr>
                <a:r>
                  <a:rPr lang="es-US" dirty="0"/>
                  <a:t>Demuestre que la fem inducida en el circuito está dada por: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D08BA04-7545-4415-9E8D-46F47D00A1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  <a:blipFill>
                <a:blip r:embed="rId2"/>
                <a:stretch>
                  <a:fillRect l="-1085" t="-177" r="-119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3DC32DE5-3058-4CB0-BF8F-B20DC41740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39" y="2684061"/>
            <a:ext cx="3500715" cy="2113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923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09DC9E-E739-4690-8892-43BA222A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844C850-1687-499B-83EA-DF7ED52E5C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6195784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Una espira conductora cuadrada de lado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S" dirty="0"/>
                  <a:t> se encuentra a una distancia </a:t>
                </a:r>
                <a14:m>
                  <m:oMath xmlns:m="http://schemas.openxmlformats.org/officeDocument/2006/math"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s-US" dirty="0"/>
                  <a:t> de un conductor recto y largo por el cual circula una corriente que varía con el tiempo de la forma: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s-UY" b="0" i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Y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s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US" dirty="0"/>
              </a:p>
              <a:p>
                <a:pPr marL="457200" indent="-457200">
                  <a:buFont typeface="+mj-lt"/>
                  <a:buAutoNum type="alphaLcPeriod"/>
                </a:pPr>
                <a:r>
                  <a:rPr lang="es-US" dirty="0"/>
                  <a:t>Calcule la fem inducida en la espira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s-US" dirty="0"/>
                  <a:t>Si la espira está construida de un material de resistividad uniforme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s-US" dirty="0"/>
                  <a:t> y sección transversal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S" dirty="0"/>
                  <a:t>, calcule la corriente que circula en la espira. </a:t>
                </a:r>
              </a:p>
              <a:p>
                <a:pPr marL="0" indent="0">
                  <a:buNone/>
                </a:pPr>
                <a:r>
                  <a:rPr lang="es-US" dirty="0"/>
                  <a:t>Para pensar: ¿qué pasa con el flujo del campo generado por la corriente que circula en la espira?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844C850-1687-499B-83EA-DF7ED52E5C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6195784" cy="3450613"/>
              </a:xfrm>
              <a:blipFill>
                <a:blip r:embed="rId2"/>
                <a:stretch>
                  <a:fillRect l="-984" t="-177" r="-1083" b="-22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E8524E16-9B8B-422C-AC40-C63AD1B770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13" y="2015734"/>
            <a:ext cx="2666383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48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3D568-25A6-4453-8572-CC55BE47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Ley de Ampere - Generalización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6508C804-C46D-4977-83C2-182307F18A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dirty="0"/>
                  <a:t>Según la Ley de Ampere, la </a:t>
                </a:r>
                <a:r>
                  <a:rPr lang="en-US" dirty="0" err="1"/>
                  <a:t>circulación</a:t>
                </a:r>
                <a:r>
                  <a:rPr lang="en-US" dirty="0"/>
                  <a:t> de campo </a:t>
                </a:r>
                <a:r>
                  <a:rPr lang="en-US" dirty="0" err="1"/>
                  <a:t>magnético</a:t>
                </a:r>
                <a:r>
                  <a:rPr lang="en-US" dirty="0"/>
                  <a:t> a lo largo de una </a:t>
                </a:r>
                <a:r>
                  <a:rPr lang="en-US" dirty="0" err="1"/>
                  <a:t>curva</a:t>
                </a:r>
                <a:r>
                  <a:rPr lang="en-US" dirty="0"/>
                  <a:t> </a:t>
                </a:r>
                <a:r>
                  <a:rPr lang="en-US" dirty="0" err="1"/>
                  <a:t>cerrada</a:t>
                </a:r>
                <a:r>
                  <a:rPr lang="en-US" dirty="0"/>
                  <a:t> </a:t>
                </a:r>
                <a:r>
                  <a:rPr lang="en-US" dirty="0" err="1"/>
                  <a:t>está</a:t>
                </a:r>
                <a:r>
                  <a:rPr lang="en-US" dirty="0"/>
                  <a:t> dada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siendo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la </a:t>
                </a:r>
                <a:r>
                  <a:rPr lang="en-US" dirty="0" err="1"/>
                  <a:t>intensidad</a:t>
                </a:r>
                <a:r>
                  <a:rPr lang="en-US" dirty="0"/>
                  <a:t> de </a:t>
                </a:r>
                <a:r>
                  <a:rPr lang="en-US" dirty="0" err="1"/>
                  <a:t>corriente</a:t>
                </a:r>
                <a:r>
                  <a:rPr lang="en-US" dirty="0"/>
                  <a:t> </a:t>
                </a:r>
                <a:r>
                  <a:rPr lang="en-US" dirty="0" err="1"/>
                  <a:t>neta</a:t>
                </a:r>
                <a:r>
                  <a:rPr lang="en-US" dirty="0"/>
                  <a:t> que </a:t>
                </a:r>
                <a:r>
                  <a:rPr lang="en-US" dirty="0" err="1"/>
                  <a:t>atraviesa</a:t>
                </a:r>
                <a:r>
                  <a:rPr lang="en-US" dirty="0"/>
                  <a:t> </a:t>
                </a:r>
                <a:r>
                  <a:rPr lang="en-US" dirty="0" err="1"/>
                  <a:t>cualquier</a:t>
                </a:r>
                <a:r>
                  <a:rPr lang="en-US" dirty="0"/>
                  <a:t> </a:t>
                </a:r>
                <a:r>
                  <a:rPr lang="en-US" dirty="0" err="1"/>
                  <a:t>superficie</a:t>
                </a:r>
                <a:r>
                  <a:rPr lang="en-US" dirty="0"/>
                  <a:t> </a:t>
                </a:r>
                <a:r>
                  <a:rPr lang="en-US" dirty="0" err="1"/>
                  <a:t>delimitada</a:t>
                </a:r>
                <a:r>
                  <a:rPr lang="en-US" dirty="0"/>
                  <a:t> por </a:t>
                </a:r>
                <a:r>
                  <a:rPr lang="en-US" dirty="0" err="1"/>
                  <a:t>dicha</a:t>
                </a:r>
                <a:r>
                  <a:rPr lang="en-US" dirty="0"/>
                  <a:t> </a:t>
                </a:r>
                <a:r>
                  <a:rPr lang="en-US" dirty="0" err="1"/>
                  <a:t>curva</a:t>
                </a:r>
                <a:r>
                  <a:rPr lang="en-US" dirty="0"/>
                  <a:t>.</a:t>
                </a:r>
              </a:p>
              <a:p>
                <a:pPr marL="0" indent="0" algn="just">
                  <a:buNone/>
                </a:pPr>
                <a:r>
                  <a:rPr lang="en-US" dirty="0"/>
                  <a:t>Si </a:t>
                </a:r>
                <a:r>
                  <a:rPr lang="en-US" dirty="0" err="1"/>
                  <a:t>consideramos</a:t>
                </a:r>
                <a:r>
                  <a:rPr lang="en-US" dirty="0"/>
                  <a:t> las superficies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vemos</a:t>
                </a:r>
                <a:r>
                  <a:rPr lang="en-US" dirty="0"/>
                  <a:t> que la </a:t>
                </a:r>
                <a:r>
                  <a:rPr lang="en-US" dirty="0" err="1"/>
                  <a:t>corriente</a:t>
                </a:r>
                <a:r>
                  <a:rPr lang="en-US" dirty="0"/>
                  <a:t> que </a:t>
                </a:r>
                <a:r>
                  <a:rPr lang="en-US" dirty="0" err="1"/>
                  <a:t>atraviesa</a:t>
                </a:r>
                <a:r>
                  <a:rPr lang="en-US" dirty="0"/>
                  <a:t> </a:t>
                </a:r>
                <a:r>
                  <a:rPr lang="en-US" dirty="0" err="1"/>
                  <a:t>cada</a:t>
                </a:r>
                <a:r>
                  <a:rPr lang="en-US" dirty="0"/>
                  <a:t> una de </a:t>
                </a:r>
                <a:r>
                  <a:rPr lang="en-US" dirty="0" err="1"/>
                  <a:t>estas</a:t>
                </a:r>
                <a:r>
                  <a:rPr lang="en-US" dirty="0"/>
                  <a:t> es </a:t>
                </a:r>
                <a:r>
                  <a:rPr lang="en-US" dirty="0" err="1"/>
                  <a:t>diferente</a:t>
                </a:r>
                <a:r>
                  <a:rPr lang="en-US" dirty="0"/>
                  <a:t>, lo que </a:t>
                </a:r>
                <a:r>
                  <a:rPr lang="en-US" dirty="0" err="1"/>
                  <a:t>llevaría</a:t>
                </a:r>
                <a:r>
                  <a:rPr lang="en-US" dirty="0"/>
                  <a:t> a </a:t>
                </a:r>
                <a:r>
                  <a:rPr lang="en-US" dirty="0" err="1"/>
                  <a:t>valores</a:t>
                </a:r>
                <a:r>
                  <a:rPr lang="en-US" dirty="0"/>
                  <a:t> de </a:t>
                </a:r>
                <a:r>
                  <a:rPr lang="en-US" dirty="0" err="1"/>
                  <a:t>circulación</a:t>
                </a:r>
                <a:r>
                  <a:rPr lang="en-US" dirty="0"/>
                  <a:t> </a:t>
                </a:r>
                <a:r>
                  <a:rPr lang="en-US" dirty="0" err="1"/>
                  <a:t>distintos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6508C804-C46D-4977-83C2-182307F18A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t="-177" r="-1121" b="-40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Group 72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orriente de desplazamiento en un condensador plano GIA">
            <a:extLst>
              <a:ext uri="{FF2B5EF4-FFF2-40B4-BE49-F238E27FC236}">
                <a16:creationId xmlns:a16="http://schemas.microsoft.com/office/drawing/2014/main" id="{4B2A74B1-514F-4112-8F90-5E652D35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r="1" b="1"/>
          <a:stretch/>
        </p:blipFill>
        <p:spPr bwMode="auto">
          <a:xfrm>
            <a:off x="7554139" y="2174242"/>
            <a:ext cx="3336989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16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3D568-25A6-4453-8572-CC55BE47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Ley de Ampere - Generalización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6508C804-C46D-4977-83C2-182307F18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435733" cy="34506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La </a:t>
            </a:r>
            <a:r>
              <a:rPr lang="en-US" dirty="0" err="1"/>
              <a:t>corriente</a:t>
            </a:r>
            <a:r>
              <a:rPr lang="en-US" dirty="0"/>
              <a:t> que </a:t>
            </a:r>
            <a:r>
              <a:rPr lang="en-US" dirty="0" err="1"/>
              <a:t>circula</a:t>
            </a:r>
            <a:r>
              <a:rPr lang="en-US" dirty="0"/>
              <a:t> por </a:t>
            </a:r>
            <a:r>
              <a:rPr lang="en-US" dirty="0" err="1"/>
              <a:t>el</a:t>
            </a:r>
            <a:r>
              <a:rPr lang="en-US" dirty="0"/>
              <a:t> conductor se </a:t>
            </a:r>
            <a:r>
              <a:rPr lang="en-US" dirty="0" err="1"/>
              <a:t>corta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placa</a:t>
            </a:r>
            <a:r>
              <a:rPr lang="en-US" dirty="0"/>
              <a:t> del capacitor y continua por </a:t>
            </a:r>
            <a:r>
              <a:rPr lang="en-US" dirty="0" err="1"/>
              <a:t>el</a:t>
            </a:r>
            <a:r>
              <a:rPr lang="en-US" dirty="0"/>
              <a:t> conductor </a:t>
            </a:r>
            <a:r>
              <a:rPr lang="en-US" dirty="0" err="1"/>
              <a:t>desde</a:t>
            </a:r>
            <a:r>
              <a:rPr lang="en-US" dirty="0"/>
              <a:t> la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placa</a:t>
            </a:r>
            <a:r>
              <a:rPr lang="en-US" dirty="0"/>
              <a:t>. Pero, ¿es </a:t>
            </a:r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discontinua</a:t>
            </a:r>
            <a:r>
              <a:rPr lang="en-US" dirty="0"/>
              <a:t> la </a:t>
            </a:r>
            <a:r>
              <a:rPr lang="en-US" dirty="0" err="1"/>
              <a:t>corriente</a:t>
            </a:r>
            <a:r>
              <a:rPr lang="en-US" dirty="0"/>
              <a:t> o </a:t>
            </a:r>
            <a:r>
              <a:rPr lang="en-US" dirty="0" err="1"/>
              <a:t>fluye</a:t>
            </a:r>
            <a:r>
              <a:rPr lang="en-US" dirty="0"/>
              <a:t> de </a:t>
            </a:r>
            <a:r>
              <a:rPr lang="en-US" dirty="0" err="1"/>
              <a:t>alguna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dentro del capacitor?</a:t>
            </a:r>
          </a:p>
          <a:p>
            <a:pPr marL="0" indent="0" algn="just">
              <a:buNone/>
            </a:pPr>
            <a:r>
              <a:rPr lang="en-US" dirty="0"/>
              <a:t>Entre las </a:t>
            </a:r>
            <a:r>
              <a:rPr lang="en-US" dirty="0" err="1"/>
              <a:t>placas</a:t>
            </a:r>
            <a:r>
              <a:rPr lang="en-US" dirty="0"/>
              <a:t> del capacitor </a:t>
            </a:r>
            <a:r>
              <a:rPr lang="en-US" dirty="0" err="1"/>
              <a:t>existe</a:t>
            </a:r>
            <a:r>
              <a:rPr lang="en-US" dirty="0"/>
              <a:t> un campo </a:t>
            </a:r>
            <a:r>
              <a:rPr lang="en-US" dirty="0" err="1"/>
              <a:t>eléctrico</a:t>
            </a:r>
            <a:r>
              <a:rPr lang="en-US" dirty="0"/>
              <a:t>. </a:t>
            </a:r>
            <a:r>
              <a:rPr lang="en-US" dirty="0" err="1"/>
              <a:t>Mientras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capacitor se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cargando</a:t>
            </a:r>
            <a:r>
              <a:rPr lang="en-US" dirty="0"/>
              <a:t>, </a:t>
            </a:r>
            <a:r>
              <a:rPr lang="en-US" dirty="0" err="1"/>
              <a:t>aumenta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campo </a:t>
            </a:r>
            <a:r>
              <a:rPr lang="en-US" dirty="0" err="1"/>
              <a:t>eléctrico</a:t>
            </a:r>
            <a:r>
              <a:rPr lang="en-US" dirty="0"/>
              <a:t> entre sus </a:t>
            </a:r>
            <a:r>
              <a:rPr lang="en-US" dirty="0" err="1"/>
              <a:t>placas</a:t>
            </a:r>
            <a:r>
              <a:rPr lang="en-US" dirty="0"/>
              <a:t>. </a:t>
            </a:r>
            <a:r>
              <a:rPr lang="en-US" dirty="0" err="1"/>
              <a:t>Cuando</a:t>
            </a:r>
            <a:r>
              <a:rPr lang="en-US" dirty="0"/>
              <a:t> se carga </a:t>
            </a:r>
            <a:r>
              <a:rPr lang="en-US" dirty="0" err="1"/>
              <a:t>completamente</a:t>
            </a:r>
            <a:r>
              <a:rPr lang="en-US" dirty="0"/>
              <a:t>, la </a:t>
            </a:r>
            <a:r>
              <a:rPr lang="en-US" dirty="0" err="1"/>
              <a:t>corriente</a:t>
            </a:r>
            <a:r>
              <a:rPr lang="en-US" dirty="0"/>
              <a:t> es </a:t>
            </a:r>
            <a:r>
              <a:rPr lang="en-US" dirty="0" err="1"/>
              <a:t>nula</a:t>
            </a:r>
            <a:r>
              <a:rPr lang="en-US" dirty="0"/>
              <a:t> y </a:t>
            </a:r>
            <a:r>
              <a:rPr lang="en-US" dirty="0" err="1"/>
              <a:t>desaparece</a:t>
            </a:r>
            <a:r>
              <a:rPr lang="en-US" dirty="0"/>
              <a:t> la </a:t>
            </a:r>
            <a:r>
              <a:rPr lang="en-US" dirty="0" err="1"/>
              <a:t>contradicción</a:t>
            </a:r>
            <a:r>
              <a:rPr lang="en-US" dirty="0"/>
              <a:t>.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orriente de desplazamiento en un condensador plano GIA">
            <a:extLst>
              <a:ext uri="{FF2B5EF4-FFF2-40B4-BE49-F238E27FC236}">
                <a16:creationId xmlns:a16="http://schemas.microsoft.com/office/drawing/2014/main" id="{4B2A74B1-514F-4112-8F90-5E652D35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r="1" b="1"/>
          <a:stretch/>
        </p:blipFill>
        <p:spPr bwMode="auto">
          <a:xfrm>
            <a:off x="7554139" y="2174242"/>
            <a:ext cx="3336989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7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3D568-25A6-4453-8572-CC55BE47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Ley de Ampere - Generalización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6508C804-C46D-4977-83C2-182307F18A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dirty="0"/>
                  <a:t>Si </a:t>
                </a:r>
                <a:r>
                  <a:rPr lang="en-US" dirty="0" err="1"/>
                  <a:t>aplicamos</a:t>
                </a:r>
                <a:r>
                  <a:rPr lang="en-US" dirty="0"/>
                  <a:t> Gauss a una de las </a:t>
                </a:r>
                <a:r>
                  <a:rPr lang="en-US" dirty="0" err="1"/>
                  <a:t>placas</a:t>
                </a:r>
                <a:r>
                  <a:rPr lang="en-US" dirty="0"/>
                  <a:t> del conductor </a:t>
                </a:r>
                <a:r>
                  <a:rPr lang="en-US" dirty="0" err="1"/>
                  <a:t>vemos</a:t>
                </a:r>
                <a:r>
                  <a:rPr lang="en-US" dirty="0"/>
                  <a:t> </a:t>
                </a:r>
                <a:r>
                  <a:rPr lang="en-US" dirty="0" err="1"/>
                  <a:t>ue</a:t>
                </a:r>
                <a:r>
                  <a:rPr lang="en-US" dirty="0"/>
                  <a:t> </a:t>
                </a:r>
                <a:r>
                  <a:rPr lang="en-US" dirty="0" err="1"/>
                  <a:t>el</a:t>
                </a:r>
                <a:r>
                  <a:rPr lang="en-US" dirty="0"/>
                  <a:t> </a:t>
                </a:r>
                <a:r>
                  <a:rPr lang="en-US" dirty="0" err="1"/>
                  <a:t>flujo</a:t>
                </a:r>
                <a:r>
                  <a:rPr lang="en-US" dirty="0"/>
                  <a:t> de campo </a:t>
                </a:r>
                <a:r>
                  <a:rPr lang="en-US" dirty="0" err="1"/>
                  <a:t>eléctrico</a:t>
                </a:r>
                <a:r>
                  <a:rPr lang="en-US" dirty="0"/>
                  <a:t> </a:t>
                </a:r>
                <a:r>
                  <a:rPr lang="en-US" dirty="0" err="1"/>
                  <a:t>neto</a:t>
                </a:r>
                <a:r>
                  <a:rPr lang="en-US" dirty="0"/>
                  <a:t> a </a:t>
                </a:r>
                <a:r>
                  <a:rPr lang="en-US" dirty="0" err="1"/>
                  <a:t>través</a:t>
                </a:r>
                <a:r>
                  <a:rPr lang="en-US" dirty="0"/>
                  <a:t> de una </a:t>
                </a:r>
                <a:r>
                  <a:rPr lang="en-US" dirty="0" err="1"/>
                  <a:t>superficie</a:t>
                </a:r>
                <a:r>
                  <a:rPr lang="en-US" dirty="0"/>
                  <a:t> que </a:t>
                </a:r>
                <a:r>
                  <a:rPr lang="en-US" dirty="0" err="1"/>
                  <a:t>encierre</a:t>
                </a:r>
                <a:r>
                  <a:rPr lang="en-US" dirty="0"/>
                  <a:t> una </a:t>
                </a:r>
                <a:r>
                  <a:rPr lang="en-US" dirty="0" err="1"/>
                  <a:t>placa</a:t>
                </a:r>
                <a:r>
                  <a:rPr lang="en-US" dirty="0"/>
                  <a:t> vale: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:r>
                  <a:rPr lang="es-US" dirty="0"/>
                  <a:t>La carga en la placa del capacitor aumenta a razón: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6508C804-C46D-4977-83C2-182307F18A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t="-177" r="-112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Group 72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orriente de desplazamiento en un condensador plano GIA">
            <a:extLst>
              <a:ext uri="{FF2B5EF4-FFF2-40B4-BE49-F238E27FC236}">
                <a16:creationId xmlns:a16="http://schemas.microsoft.com/office/drawing/2014/main" id="{4B2A74B1-514F-4112-8F90-5E652D35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r="1" b="1"/>
          <a:stretch/>
        </p:blipFill>
        <p:spPr bwMode="auto">
          <a:xfrm>
            <a:off x="7554139" y="2174242"/>
            <a:ext cx="3336989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78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3D568-25A6-4453-8572-CC55BE47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Ley de Ampere - Generalización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6508C804-C46D-4977-83C2-182307F18A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Por lo que Podemos </a:t>
                </a:r>
                <a:r>
                  <a:rPr lang="en-US" dirty="0" err="1"/>
                  <a:t>expresar</a:t>
                </a:r>
                <a:r>
                  <a:rPr lang="en-US" dirty="0"/>
                  <a:t> la </a:t>
                </a:r>
                <a:r>
                  <a:rPr lang="en-US" dirty="0" err="1"/>
                  <a:t>intensidad</a:t>
                </a:r>
                <a:r>
                  <a:rPr lang="en-US" dirty="0"/>
                  <a:t> de la </a:t>
                </a:r>
                <a:r>
                  <a:rPr lang="en-US" dirty="0" err="1"/>
                  <a:t>siguiente</a:t>
                </a:r>
                <a:r>
                  <a:rPr lang="en-US" dirty="0"/>
                  <a:t> forma: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Llamada </a:t>
                </a:r>
                <a:r>
                  <a:rPr lang="en-US" dirty="0" err="1"/>
                  <a:t>corriente</a:t>
                </a:r>
                <a:r>
                  <a:rPr lang="en-US" dirty="0"/>
                  <a:t> de </a:t>
                </a:r>
                <a:r>
                  <a:rPr lang="en-US" dirty="0" err="1"/>
                  <a:t>desplazamiento</a:t>
                </a:r>
                <a:r>
                  <a:rPr lang="en-US" dirty="0"/>
                  <a:t> por Maxwell y </a:t>
                </a:r>
                <a:r>
                  <a:rPr lang="en-US" dirty="0" err="1"/>
                  <a:t>así</a:t>
                </a:r>
                <a:r>
                  <a:rPr lang="en-US" dirty="0"/>
                  <a:t> formula la Ley de Ampere-Maxwell: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𝐶𝑖𝑟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6508C804-C46D-4977-83C2-182307F18A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r="-112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Group 72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orriente de desplazamiento en un condensador plano GIA">
            <a:extLst>
              <a:ext uri="{FF2B5EF4-FFF2-40B4-BE49-F238E27FC236}">
                <a16:creationId xmlns:a16="http://schemas.microsoft.com/office/drawing/2014/main" id="{4B2A74B1-514F-4112-8F90-5E652D35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r="1" b="1"/>
          <a:stretch/>
        </p:blipFill>
        <p:spPr bwMode="auto">
          <a:xfrm>
            <a:off x="7554139" y="2174242"/>
            <a:ext cx="3336989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47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09DC9E-E739-4690-8892-43BA222A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844C850-1687-499B-83EA-DF7ED52E5C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6195784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Una espira conductora cuadrada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25 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s-US" dirty="0"/>
                  <a:t> de masa y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s-US" dirty="0"/>
                  <a:t> de lado se encuentra 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s-US" dirty="0"/>
                  <a:t> de un conductor recto y largo cuya intensidad de corriente es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S" dirty="0"/>
                  <a:t>. Si la intensidad de corriente en la espira es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15 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S" dirty="0"/>
                  <a:t>: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s-US" dirty="0"/>
                  <a:t>Determine la fuerza magnética sobre los lados de la espira paralelos al conductor recto y largo.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s-US" dirty="0"/>
                  <a:t>Determine la aceleración de la espira.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844C850-1687-499B-83EA-DF7ED52E5C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6195784" cy="3450613"/>
              </a:xfrm>
              <a:blipFill>
                <a:blip r:embed="rId2"/>
                <a:stretch>
                  <a:fillRect l="-984" t="-177" r="-108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E8524E16-9B8B-422C-AC40-C63AD1B770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13" y="2015734"/>
            <a:ext cx="2666383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560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43805-03E3-48D7-9D89-16A464C1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Ley de Faraday-Lenz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1BBF54A-3623-4357-88CE-9A35E72B8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34506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/>
              <a:t>Imaginemos</a:t>
            </a:r>
            <a:r>
              <a:rPr lang="en-US" dirty="0"/>
              <a:t> una </a:t>
            </a:r>
            <a:r>
              <a:rPr lang="en-US" dirty="0" err="1"/>
              <a:t>espira</a:t>
            </a:r>
            <a:r>
              <a:rPr lang="en-US" dirty="0"/>
              <a:t> </a:t>
            </a:r>
            <a:r>
              <a:rPr lang="en-US" dirty="0" err="1"/>
              <a:t>conductora</a:t>
            </a:r>
            <a:r>
              <a:rPr lang="en-US" dirty="0"/>
              <a:t> y un </a:t>
            </a:r>
            <a:r>
              <a:rPr lang="en-US" dirty="0" err="1"/>
              <a:t>imán</a:t>
            </a:r>
            <a:r>
              <a:rPr lang="en-US" dirty="0"/>
              <a:t> </a:t>
            </a:r>
            <a:r>
              <a:rPr lang="en-US" dirty="0" err="1"/>
              <a:t>colocado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cercanía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muestra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dibujo</a:t>
            </a:r>
            <a:r>
              <a:rPr lang="en-US" dirty="0"/>
              <a:t>.  Al </a:t>
            </a:r>
            <a:r>
              <a:rPr lang="en-US" dirty="0" err="1"/>
              <a:t>acercar</a:t>
            </a:r>
            <a:r>
              <a:rPr lang="en-US" dirty="0"/>
              <a:t> o </a:t>
            </a:r>
            <a:r>
              <a:rPr lang="en-US" dirty="0" err="1"/>
              <a:t>alejar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imán</a:t>
            </a:r>
            <a:r>
              <a:rPr lang="en-US" dirty="0"/>
              <a:t> de la </a:t>
            </a:r>
            <a:r>
              <a:rPr lang="en-US" dirty="0" err="1"/>
              <a:t>espira</a:t>
            </a:r>
            <a:r>
              <a:rPr lang="en-US" dirty="0"/>
              <a:t> </a:t>
            </a:r>
            <a:r>
              <a:rPr lang="en-US" dirty="0" err="1"/>
              <a:t>aparece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ella</a:t>
            </a:r>
            <a:r>
              <a:rPr lang="en-US" dirty="0"/>
              <a:t> una </a:t>
            </a:r>
            <a:r>
              <a:rPr lang="en-US" dirty="0" err="1"/>
              <a:t>corriente</a:t>
            </a:r>
            <a:r>
              <a:rPr lang="en-US" dirty="0"/>
              <a:t> </a:t>
            </a:r>
            <a:r>
              <a:rPr lang="en-US" dirty="0" err="1"/>
              <a:t>eléctrica</a:t>
            </a:r>
            <a:r>
              <a:rPr lang="en-US" dirty="0"/>
              <a:t> que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evidenciarse</a:t>
            </a:r>
            <a:r>
              <a:rPr lang="en-US" dirty="0"/>
              <a:t> </a:t>
            </a:r>
            <a:r>
              <a:rPr lang="en-US" dirty="0" err="1"/>
              <a:t>conectando</a:t>
            </a:r>
            <a:r>
              <a:rPr lang="en-US" dirty="0"/>
              <a:t> un </a:t>
            </a:r>
            <a:r>
              <a:rPr lang="en-US" dirty="0" err="1"/>
              <a:t>amperímetro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La </a:t>
            </a:r>
            <a:r>
              <a:rPr lang="en-US" dirty="0" err="1"/>
              <a:t>corriente</a:t>
            </a:r>
            <a:r>
              <a:rPr lang="en-US" dirty="0"/>
              <a:t> que se induce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espira</a:t>
            </a:r>
            <a:r>
              <a:rPr lang="en-US" dirty="0"/>
              <a:t> indica la </a:t>
            </a:r>
            <a:r>
              <a:rPr lang="en-US" dirty="0" err="1"/>
              <a:t>presencia</a:t>
            </a:r>
            <a:r>
              <a:rPr lang="en-US" dirty="0"/>
              <a:t> de un campo </a:t>
            </a:r>
            <a:r>
              <a:rPr lang="en-US" dirty="0" err="1"/>
              <a:t>eléctrico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zona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ubicada</a:t>
            </a:r>
            <a:r>
              <a:rPr lang="en-US" dirty="0"/>
              <a:t>. Ese campo </a:t>
            </a:r>
            <a:r>
              <a:rPr lang="en-US" dirty="0" err="1"/>
              <a:t>eléctrico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allá</a:t>
            </a:r>
            <a:r>
              <a:rPr lang="en-US" dirty="0"/>
              <a:t> de la </a:t>
            </a:r>
            <a:r>
              <a:rPr lang="en-US" dirty="0" err="1"/>
              <a:t>presencia</a:t>
            </a:r>
            <a:r>
              <a:rPr lang="en-US" dirty="0"/>
              <a:t> de la </a:t>
            </a:r>
            <a:r>
              <a:rPr lang="en-US" dirty="0" err="1"/>
              <a:t>espira</a:t>
            </a:r>
            <a:r>
              <a:rPr lang="en-US" dirty="0"/>
              <a:t>, es </a:t>
            </a:r>
            <a:r>
              <a:rPr lang="en-US" dirty="0" err="1"/>
              <a:t>decir</a:t>
            </a:r>
            <a:r>
              <a:rPr lang="en-US" dirty="0"/>
              <a:t>, la </a:t>
            </a:r>
            <a:r>
              <a:rPr lang="en-US" dirty="0" err="1"/>
              <a:t>espira</a:t>
            </a:r>
            <a:r>
              <a:rPr lang="en-US" dirty="0"/>
              <a:t> </a:t>
            </a:r>
            <a:r>
              <a:rPr lang="en-US" dirty="0" err="1"/>
              <a:t>actúa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testigo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0D013F3-C7D4-40E3-AE33-3E52BA22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F747737-21BF-4249-AC9C-C13AC8C47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6391855-80FC-45EE-B963-16F048B54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id="{929A1A3F-1392-45B3-A817-9D0A6FE39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756" y="2961015"/>
            <a:ext cx="2762372" cy="155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3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43805-03E3-48D7-9D89-16A464C1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457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Ley de Faraday-Lenz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F1BBF54A-3623-4357-88CE-9A35E72B87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6003015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n-US" dirty="0"/>
                  <a:t>Se </a:t>
                </a:r>
                <a:r>
                  <a:rPr lang="en-US" dirty="0" err="1"/>
                  <a:t>observa</a:t>
                </a:r>
                <a:r>
                  <a:rPr lang="en-US" dirty="0"/>
                  <a:t> que a mayor </a:t>
                </a:r>
                <a:r>
                  <a:rPr lang="en-US" dirty="0" err="1"/>
                  <a:t>velocidad</a:t>
                </a:r>
                <a:r>
                  <a:rPr lang="en-US" dirty="0"/>
                  <a:t> mayor es la </a:t>
                </a:r>
                <a:r>
                  <a:rPr lang="en-US" dirty="0" err="1"/>
                  <a:t>corriente</a:t>
                </a:r>
                <a:r>
                  <a:rPr lang="en-US" dirty="0"/>
                  <a:t> </a:t>
                </a:r>
                <a:r>
                  <a:rPr lang="en-US" dirty="0" err="1"/>
                  <a:t>inducida</a:t>
                </a:r>
                <a:r>
                  <a:rPr lang="en-US" dirty="0"/>
                  <a:t>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𝐶𝑖𝑟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F1BBF54A-3623-4357-88CE-9A35E72B87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6003015" cy="3450613"/>
              </a:xfrm>
              <a:blipFill>
                <a:blip r:embed="rId2"/>
                <a:stretch>
                  <a:fillRect l="-1015" r="-111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C0D013F3-C7D4-40E3-AE33-3E52BA22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F747737-21BF-4249-AC9C-C13AC8C47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6391855-80FC-45EE-B963-16F048B54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id="{929A1A3F-1392-45B3-A817-9D0A6FE39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756" y="2961015"/>
            <a:ext cx="2762372" cy="155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4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EE29A-7E7C-4AB0-A917-84D7A5949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La regla de </a:t>
            </a:r>
            <a:r>
              <a:rPr lang="es-US" dirty="0" err="1"/>
              <a:t>lenz</a:t>
            </a: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5BB0A685-18F2-4EFA-8E49-D268C5B99C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6003015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dirty="0"/>
                  <a:t>El campo </a:t>
                </a:r>
                <a:r>
                  <a:rPr lang="en-US" dirty="0" err="1"/>
                  <a:t>magnético</a:t>
                </a:r>
                <a:r>
                  <a:rPr lang="en-US" dirty="0"/>
                  <a:t> </a:t>
                </a:r>
                <a:r>
                  <a:rPr lang="en-US" dirty="0" err="1"/>
                  <a:t>generado</a:t>
                </a:r>
                <a:r>
                  <a:rPr lang="en-US" dirty="0"/>
                  <a:t> por la </a:t>
                </a:r>
                <a:r>
                  <a:rPr lang="en-US" dirty="0" err="1"/>
                  <a:t>corriente</a:t>
                </a:r>
                <a:r>
                  <a:rPr lang="en-US" dirty="0"/>
                  <a:t> </a:t>
                </a:r>
                <a:r>
                  <a:rPr lang="en-US" dirty="0" err="1"/>
                  <a:t>inducida</a:t>
                </a:r>
                <a:r>
                  <a:rPr lang="en-US" dirty="0"/>
                  <a:t> </a:t>
                </a:r>
                <a:r>
                  <a:rPr lang="en-US" dirty="0" err="1"/>
                  <a:t>tiene</a:t>
                </a:r>
                <a:r>
                  <a:rPr lang="en-US" dirty="0"/>
                  <a:t> un </a:t>
                </a:r>
                <a:r>
                  <a:rPr lang="en-US" dirty="0" err="1"/>
                  <a:t>sentido</a:t>
                </a:r>
                <a:r>
                  <a:rPr lang="en-US" dirty="0"/>
                  <a:t> </a:t>
                </a:r>
                <a:r>
                  <a:rPr lang="en-US" dirty="0" err="1"/>
                  <a:t>tal</a:t>
                </a:r>
                <a:r>
                  <a:rPr lang="en-US" dirty="0"/>
                  <a:t> que se </a:t>
                </a:r>
                <a:r>
                  <a:rPr lang="en-US" dirty="0" err="1"/>
                  <a:t>opone</a:t>
                </a:r>
                <a:r>
                  <a:rPr lang="en-US" dirty="0"/>
                  <a:t> a la </a:t>
                </a:r>
                <a:r>
                  <a:rPr lang="en-US" dirty="0" err="1"/>
                  <a:t>variación</a:t>
                </a:r>
                <a:r>
                  <a:rPr lang="en-US" dirty="0"/>
                  <a:t> de </a:t>
                </a:r>
                <a:r>
                  <a:rPr lang="en-US" dirty="0" err="1"/>
                  <a:t>flujo</a:t>
                </a:r>
                <a:r>
                  <a:rPr lang="en-US" dirty="0"/>
                  <a:t> de campo </a:t>
                </a:r>
                <a:r>
                  <a:rPr lang="en-US" dirty="0" err="1"/>
                  <a:t>magnético</a:t>
                </a:r>
                <a:r>
                  <a:rPr lang="en-US" dirty="0"/>
                  <a:t> </a:t>
                </a:r>
                <a:r>
                  <a:rPr lang="en-US" dirty="0" err="1"/>
                  <a:t>causante</a:t>
                </a:r>
                <a:r>
                  <a:rPr lang="en-US" dirty="0"/>
                  <a:t> de </a:t>
                </a:r>
                <a:r>
                  <a:rPr lang="en-US" dirty="0" err="1"/>
                  <a:t>dicha</a:t>
                </a:r>
                <a:r>
                  <a:rPr lang="en-US" dirty="0"/>
                  <a:t> </a:t>
                </a:r>
                <a:r>
                  <a:rPr lang="en-US" dirty="0" err="1"/>
                  <a:t>corriente</a:t>
                </a:r>
                <a:r>
                  <a:rPr lang="en-US" dirty="0"/>
                  <a:t>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𝐶𝑖𝑟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Es </a:t>
                </a:r>
                <a:r>
                  <a:rPr lang="en-US" dirty="0" err="1"/>
                  <a:t>otra</a:t>
                </a:r>
                <a:r>
                  <a:rPr lang="en-US" dirty="0"/>
                  <a:t> forma de </a:t>
                </a:r>
                <a:r>
                  <a:rPr lang="en-US" dirty="0" err="1"/>
                  <a:t>ver</a:t>
                </a:r>
                <a:r>
                  <a:rPr lang="en-US" dirty="0"/>
                  <a:t> la </a:t>
                </a:r>
                <a:r>
                  <a:rPr lang="en-US" dirty="0" err="1"/>
                  <a:t>conservación</a:t>
                </a:r>
                <a:r>
                  <a:rPr lang="en-US" dirty="0"/>
                  <a:t> de la </a:t>
                </a:r>
                <a:r>
                  <a:rPr lang="en-US" dirty="0" err="1"/>
                  <a:t>energía</a:t>
                </a:r>
                <a:r>
                  <a:rPr lang="en-US" dirty="0"/>
                  <a:t>.</a:t>
                </a:r>
              </a:p>
              <a:p>
                <a:pPr marL="0" indent="0" algn="just">
                  <a:buNone/>
                </a:pPr>
                <a:r>
                  <a:rPr lang="en-US" dirty="0"/>
                  <a:t>Una </a:t>
                </a:r>
                <a:r>
                  <a:rPr lang="en-US" dirty="0" err="1"/>
                  <a:t>aplicación</a:t>
                </a:r>
                <a:r>
                  <a:rPr lang="en-US" dirty="0"/>
                  <a:t> </a:t>
                </a:r>
                <a:r>
                  <a:rPr lang="en-US" dirty="0" err="1"/>
                  <a:t>tecnológica</a:t>
                </a:r>
                <a:r>
                  <a:rPr lang="en-US" dirty="0"/>
                  <a:t> de </a:t>
                </a:r>
                <a:r>
                  <a:rPr lang="en-US" dirty="0" err="1"/>
                  <a:t>esto</a:t>
                </a:r>
                <a:r>
                  <a:rPr lang="en-US" dirty="0"/>
                  <a:t> son los </a:t>
                </a:r>
                <a:r>
                  <a:rPr lang="en-US" dirty="0" err="1"/>
                  <a:t>frenos</a:t>
                </a:r>
                <a:r>
                  <a:rPr lang="en-US" dirty="0"/>
                  <a:t> </a:t>
                </a:r>
                <a:r>
                  <a:rPr lang="en-US" dirty="0" err="1"/>
                  <a:t>magnéticos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5BB0A685-18F2-4EFA-8E49-D268C5B99C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6003015" cy="3450613"/>
              </a:xfrm>
              <a:blipFill>
                <a:blip r:embed="rId2"/>
                <a:stretch>
                  <a:fillRect l="-1015" r="-111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C0D013F3-C7D4-40E3-AE33-3E52BA22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F747737-21BF-4249-AC9C-C13AC8C47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6391855-80FC-45EE-B963-16F048B54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id="{2C3E3D1B-410B-4965-9CAC-A396D22085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372" y="2174242"/>
            <a:ext cx="2753140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6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724</Words>
  <Application>Microsoft Office PowerPoint</Application>
  <PresentationFormat>Panorámica</PresentationFormat>
  <Paragraphs>49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Gill Sans MT</vt:lpstr>
      <vt:lpstr>Galería</vt:lpstr>
      <vt:lpstr>Clase  XIV:  Ley de Ampere-Maxwell Ley de Faraday </vt:lpstr>
      <vt:lpstr>Ley de Ampere - Generalización</vt:lpstr>
      <vt:lpstr>Ley de Ampere - Generalización</vt:lpstr>
      <vt:lpstr>Ley de Ampere - Generalización</vt:lpstr>
      <vt:lpstr>Ley de Ampere - Generalización</vt:lpstr>
      <vt:lpstr>Ejemplo 1</vt:lpstr>
      <vt:lpstr>Ley de Faraday-Lenz</vt:lpstr>
      <vt:lpstr>Ley de Faraday-Lenz</vt:lpstr>
      <vt:lpstr>La regla de lenz</vt:lpstr>
      <vt:lpstr>Ejemplo 2</vt:lpstr>
      <vt:lpstr>Ejemplo 3</vt:lpstr>
      <vt:lpstr>Ejemplo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190</cp:revision>
  <dcterms:created xsi:type="dcterms:W3CDTF">2020-08-26T17:45:42Z</dcterms:created>
  <dcterms:modified xsi:type="dcterms:W3CDTF">2023-05-24T19:32:13Z</dcterms:modified>
</cp:coreProperties>
</file>