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63" r:id="rId4"/>
    <p:sldId id="264" r:id="rId5"/>
    <p:sldId id="265" r:id="rId6"/>
    <p:sldId id="268" r:id="rId7"/>
    <p:sldId id="266" r:id="rId8"/>
    <p:sldId id="269" r:id="rId9"/>
    <p:sldId id="270" r:id="rId10"/>
    <p:sldId id="271" r:id="rId11"/>
    <p:sldId id="267" r:id="rId12"/>
  </p:sldIdLst>
  <p:sldSz cx="12192000" cy="6858000"/>
  <p:notesSz cx="6858000" cy="9144000"/>
  <p:embeddedFontLst>
    <p:embeddedFont>
      <p:font typeface="Cambria Math" panose="02040503050406030204" pitchFamily="18" charset="0"/>
      <p:regular r:id="rId14"/>
    </p:embeddedFont>
    <p:embeddedFont>
      <p:font typeface="Gill Sans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4w5v67ebS3pFViLIUoTigl4t8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476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lt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20" name="Google Shape;20;p11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9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89" name="Google Shape;89;p19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9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97" name="Google Shape;97;p19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04" name="Google Shape;104;p20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11" name="Google Shape;111;p21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36" name="Google Shape;36;p1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43" name="Google Shape;43;p10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50" name="Google Shape;50;p13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58" name="Google Shape;58;p14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68" name="Google Shape;68;p1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74" name="Google Shape;74;p1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86" name="Google Shape;86;p18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46464"/>
            </a:gs>
            <a:gs pos="100000">
              <a:srgbClr val="3E3E3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454545">
                  <a:alpha val="0"/>
                </a:srgbClr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9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9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3" name="Google Shape;13;p9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" name="Google Shape;23;p8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29" name="Google Shape;29;p8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lang="es-US" sz="4800" dirty="0"/>
              <a:t>CLASE  XIII – CAMPO MAGNÉTICO</a:t>
            </a:r>
            <a:br>
              <a:rPr lang="es-US" sz="4800" dirty="0"/>
            </a:br>
            <a:endParaRPr sz="4800" dirty="0"/>
          </a:p>
        </p:txBody>
      </p:sp>
      <p:sp>
        <p:nvSpPr>
          <p:cNvPr id="117" name="Google Shape;117;p1"/>
          <p:cNvSpPr txBox="1"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US" sz="2000"/>
              <a:t>FÍSICA 2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8E064-DF13-403A-4008-D5C3EDF6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EJERCICIO: SUPERPOSICIÓN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210F70B8-7CFC-0B00-DDB9-063A16F5922C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79" y="2015732"/>
                <a:ext cx="6778021" cy="3450613"/>
              </a:xfrm>
            </p:spPr>
            <p:txBody>
              <a:bodyPr>
                <a:noAutofit/>
              </a:bodyPr>
              <a:lstStyle/>
              <a:p>
                <a:pPr marL="114300" indent="0" algn="just">
                  <a:buNone/>
                </a:pPr>
                <a:r>
                  <a:rPr lang="es-UY" dirty="0"/>
                  <a:t>Dado un conductor con la forma mostrada en la figura que transporta una corriente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s-UY" dirty="0"/>
                  <a:t>, determinemos el campo magnético que genera en el punto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s-UY" dirty="0"/>
              </a:p>
              <a:p>
                <a:pPr marL="114300" indent="0" algn="just">
                  <a:buNone/>
                </a:pPr>
                <a:r>
                  <a:rPr lang="en-US" dirty="0"/>
                  <a:t>Si </a:t>
                </a:r>
                <a:r>
                  <a:rPr lang="en-US" dirty="0" err="1"/>
                  <a:t>llamamos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al </a:t>
                </a:r>
                <a:r>
                  <a:rPr lang="en-US" dirty="0" err="1"/>
                  <a:t>tramo</a:t>
                </a:r>
                <a:r>
                  <a:rPr lang="en-US" dirty="0"/>
                  <a:t> vertical,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al </a:t>
                </a:r>
                <a:r>
                  <a:rPr lang="en-US" dirty="0" err="1"/>
                  <a:t>tramo</a:t>
                </a:r>
                <a:r>
                  <a:rPr lang="en-US" dirty="0"/>
                  <a:t> diagonal 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/>
                  <a:t> al </a:t>
                </a:r>
                <a:r>
                  <a:rPr lang="en-US" dirty="0" err="1"/>
                  <a:t>trampo</a:t>
                </a:r>
                <a:r>
                  <a:rPr lang="en-US" dirty="0"/>
                  <a:t> </a:t>
                </a:r>
                <a:r>
                  <a:rPr lang="en-US" dirty="0" err="1"/>
                  <a:t>curvo</a:t>
                </a:r>
                <a:r>
                  <a:rPr lang="en-US" dirty="0"/>
                  <a:t>, </a:t>
                </a:r>
                <a:r>
                  <a:rPr lang="en-US" dirty="0" err="1"/>
                  <a:t>el</a:t>
                </a:r>
                <a:r>
                  <a:rPr lang="en-US" dirty="0"/>
                  <a:t> campo total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será</a:t>
                </a:r>
                <a:r>
                  <a:rPr lang="en-US" dirty="0"/>
                  <a:t> la </a:t>
                </a:r>
                <a:r>
                  <a:rPr lang="en-US" dirty="0" err="1"/>
                  <a:t>suma</a:t>
                </a:r>
                <a:r>
                  <a:rPr lang="en-US" dirty="0"/>
                  <a:t> vectorial de </a:t>
                </a:r>
                <a:r>
                  <a:rPr lang="en-US" dirty="0" err="1"/>
                  <a:t>los</a:t>
                </a:r>
                <a:r>
                  <a:rPr lang="en-US" dirty="0"/>
                  <a:t> campos que genera </a:t>
                </a:r>
                <a:r>
                  <a:rPr lang="en-US" dirty="0" err="1"/>
                  <a:t>cada</a:t>
                </a:r>
                <a:r>
                  <a:rPr lang="en-US" dirty="0"/>
                  <a:t> uno de </a:t>
                </a:r>
                <a:r>
                  <a:rPr lang="en-US" dirty="0" err="1"/>
                  <a:t>los</a:t>
                </a:r>
                <a:r>
                  <a:rPr lang="en-US" dirty="0"/>
                  <a:t> </a:t>
                </a:r>
                <a:r>
                  <a:rPr lang="en-US" dirty="0" err="1"/>
                  <a:t>tramos</a:t>
                </a:r>
                <a:r>
                  <a:rPr lang="en-US" dirty="0"/>
                  <a:t>.</a:t>
                </a:r>
              </a:p>
              <a:p>
                <a:pPr marL="114300" indent="0" algn="just">
                  <a:buNone/>
                </a:pPr>
                <a:r>
                  <a:rPr lang="en-US" dirty="0"/>
                  <a:t>Los </a:t>
                </a:r>
                <a:r>
                  <a:rPr lang="en-US" dirty="0" err="1"/>
                  <a:t>tramos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son </a:t>
                </a:r>
                <a:r>
                  <a:rPr lang="en-US" dirty="0" err="1"/>
                  <a:t>segmentos</a:t>
                </a:r>
                <a:r>
                  <a:rPr lang="en-US" dirty="0"/>
                  <a:t> de recta, </a:t>
                </a:r>
                <a:r>
                  <a:rPr lang="en-US" dirty="0" err="1"/>
                  <a:t>podemos</a:t>
                </a:r>
                <a:r>
                  <a:rPr lang="en-US" dirty="0"/>
                  <a:t> </a:t>
                </a:r>
                <a:r>
                  <a:rPr lang="en-US" dirty="0" err="1"/>
                  <a:t>aplicar</a:t>
                </a:r>
                <a:r>
                  <a:rPr lang="en-US" dirty="0"/>
                  <a:t> la </a:t>
                </a:r>
                <a:r>
                  <a:rPr lang="en-US" dirty="0" err="1"/>
                  <a:t>expresión</a:t>
                </a:r>
                <a:r>
                  <a:rPr lang="en-US" dirty="0"/>
                  <a:t> anterior y un </a:t>
                </a:r>
                <a:r>
                  <a:rPr lang="en-US" dirty="0" err="1"/>
                  <a:t>razonamiento</a:t>
                </a:r>
                <a:r>
                  <a:rPr lang="en-US" dirty="0"/>
                  <a:t> </a:t>
                </a:r>
                <a:r>
                  <a:rPr lang="en-US" dirty="0" err="1"/>
                  <a:t>análogo</a:t>
                </a:r>
                <a:r>
                  <a:rPr lang="en-US" dirty="0"/>
                  <a:t> al del </a:t>
                </a:r>
                <a:r>
                  <a:rPr lang="en-US" dirty="0" err="1"/>
                  <a:t>anillo</a:t>
                </a:r>
                <a:r>
                  <a:rPr lang="en-US" dirty="0"/>
                  <a:t> para </a:t>
                </a:r>
                <a:r>
                  <a:rPr lang="en-US" dirty="0" err="1"/>
                  <a:t>el</a:t>
                </a:r>
                <a:r>
                  <a:rPr lang="en-US" dirty="0"/>
                  <a:t> </a:t>
                </a:r>
                <a:r>
                  <a:rPr lang="en-US" dirty="0" err="1"/>
                  <a:t>tramo</a:t>
                </a:r>
                <a:r>
                  <a:rPr lang="en-US" dirty="0"/>
                  <a:t> </a:t>
                </a:r>
                <a:r>
                  <a:rPr lang="en-US" dirty="0" err="1"/>
                  <a:t>curvo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210F70B8-7CFC-0B00-DDB9-063A16F59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79" y="2015732"/>
                <a:ext cx="6778021" cy="3450613"/>
              </a:xfrm>
              <a:blipFill>
                <a:blip r:embed="rId2"/>
                <a:stretch>
                  <a:fillRect r="-989" b="-11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9F81A166-0195-3C3F-2ECB-16BB251C7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904" y="2015732"/>
            <a:ext cx="2647950" cy="3514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210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 dirty="0"/>
              <a:t>LEY DE AMEPRE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Google Shape;130;p3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just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SzPts val="2000"/>
                  <a:buNone/>
                </a:pPr>
                <a:r>
                  <a:rPr lang="es-UY" dirty="0"/>
                  <a:t>Recordemos:</a:t>
                </a:r>
              </a:p>
              <a:p>
                <a:pPr marL="342900" algn="just">
                  <a:buSzPts val="2000"/>
                </a:pPr>
                <a:r>
                  <a:rPr lang="es-UY" dirty="0"/>
                  <a:t>Ley de Ampere</a:t>
                </a:r>
              </a:p>
              <a:p>
                <a:pPr marL="0" lvl="0" indent="0" algn="just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𝐶𝑖𝑟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  <a:p>
                <a:pPr marL="342900" algn="just">
                  <a:buSzPts val="2000"/>
                </a:pPr>
                <a:r>
                  <a:rPr lang="es-UY" dirty="0"/>
                  <a:t>Definición de circulación</a:t>
                </a:r>
              </a:p>
              <a:p>
                <a:pPr marL="0" lvl="0" indent="0" algn="just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𝐶𝑖𝑟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UY" dirty="0"/>
              </a:p>
              <a:p>
                <a:pPr marL="0" lvl="0" indent="0" algn="just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SzPts val="2000"/>
                  <a:buNone/>
                </a:pPr>
                <a:r>
                  <a:rPr lang="es-UY" dirty="0"/>
                  <a:t>La Ley de Ampere es aplicable en casos que presentan simetría.</a:t>
                </a:r>
              </a:p>
              <a:p>
                <a:pPr marL="0" lvl="0" indent="0" algn="just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SzPts val="2000"/>
                  <a:buNone/>
                </a:pPr>
                <a:endParaRPr dirty="0"/>
              </a:p>
            </p:txBody>
          </p:sp>
        </mc:Choice>
        <mc:Fallback>
          <p:sp>
            <p:nvSpPr>
              <p:cNvPr id="130" name="Google Shape;130;p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3"/>
                <a:stretch>
                  <a:fillRect l="-635" b="-8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88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A5619-D4D1-70E1-8714-0ED098D5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LEY DE BIOT-SAVART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B946AED7-15FC-652E-2141-15CCB1B641B7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79" y="2015733"/>
                <a:ext cx="9603275" cy="1532674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es-UY" dirty="0"/>
                  <a:t>La contribución de un elemento infinitesimal de longitud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𝑑𝑙</m:t>
                        </m:r>
                      </m:e>
                    </m:acc>
                  </m:oMath>
                </a14:m>
                <a:r>
                  <a:rPr lang="en-US" dirty="0"/>
                  <a:t> del </a:t>
                </a:r>
                <a:r>
                  <a:rPr lang="en-US" dirty="0" err="1"/>
                  <a:t>circuito</a:t>
                </a:r>
                <a:r>
                  <a:rPr lang="en-US" dirty="0"/>
                  <a:t> </a:t>
                </a:r>
                <a:r>
                  <a:rPr lang="en-US" dirty="0" err="1"/>
                  <a:t>recorrido</a:t>
                </a:r>
                <a:r>
                  <a:rPr lang="en-US" dirty="0"/>
                  <a:t> </a:t>
                </a:r>
                <a:r>
                  <a:rPr lang="en-US" dirty="0" err="1"/>
                  <a:t>por</a:t>
                </a:r>
                <a:r>
                  <a:rPr lang="en-US" dirty="0"/>
                  <a:t>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corriente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al campo </a:t>
                </a:r>
                <a:r>
                  <a:rPr lang="en-US" dirty="0" err="1"/>
                  <a:t>magnético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el</a:t>
                </a:r>
                <a:r>
                  <a:rPr lang="en-US" dirty="0"/>
                  <a:t> punto </a:t>
                </a:r>
                <a:r>
                  <a:rPr lang="en-US" dirty="0" err="1"/>
                  <a:t>situado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la </a:t>
                </a:r>
                <a:r>
                  <a:rPr lang="en-US" dirty="0" err="1"/>
                  <a:t>posición</a:t>
                </a:r>
                <a:r>
                  <a:rPr lang="en-US" dirty="0"/>
                  <a:t> que </a:t>
                </a:r>
                <a:r>
                  <a:rPr lang="en-US" dirty="0" err="1"/>
                  <a:t>apunta</a:t>
                </a:r>
                <a:r>
                  <a:rPr lang="en-US" dirty="0"/>
                  <a:t> </a:t>
                </a:r>
                <a:r>
                  <a:rPr lang="en-US" dirty="0" err="1"/>
                  <a:t>el</a:t>
                </a:r>
                <a:r>
                  <a:rPr lang="en-US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/>
                  <a:t> a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distancia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respecto de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𝑑𝑙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quien</a:t>
                </a:r>
                <a:r>
                  <a:rPr lang="en-US" dirty="0"/>
                  <a:t> </a:t>
                </a:r>
                <a:r>
                  <a:rPr lang="en-US" dirty="0" err="1"/>
                  <a:t>apunta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la </a:t>
                </a:r>
                <a:r>
                  <a:rPr lang="en-US" dirty="0" err="1"/>
                  <a:t>dirección</a:t>
                </a:r>
                <a:r>
                  <a:rPr lang="en-US" dirty="0"/>
                  <a:t> de la </a:t>
                </a:r>
                <a:r>
                  <a:rPr lang="en-US" dirty="0" err="1"/>
                  <a:t>corriente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B946AED7-15FC-652E-2141-15CCB1B641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79" y="2015733"/>
                <a:ext cx="9603275" cy="1532674"/>
              </a:xfrm>
              <a:blipFill>
                <a:blip r:embed="rId2"/>
                <a:stretch>
                  <a:fillRect r="-698" b="-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4" name="Picture 10" descr="12.2: The Biot-Savart Law - Physics LibreTexts">
            <a:extLst>
              <a:ext uri="{FF2B5EF4-FFF2-40B4-BE49-F238E27FC236}">
                <a16:creationId xmlns:a16="http://schemas.microsoft.com/office/drawing/2014/main" id="{82A8AFD5-277F-9AC5-70F2-1BD37CC0A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43" y="3582624"/>
            <a:ext cx="4650911" cy="22992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Marcador de texto 2">
                <a:extLst>
                  <a:ext uri="{FF2B5EF4-FFF2-40B4-BE49-F238E27FC236}">
                    <a16:creationId xmlns:a16="http://schemas.microsoft.com/office/drawing/2014/main" id="{AFC9CE4E-B1A1-E0EA-23D6-6F586CCB8E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16736" y="4242028"/>
                <a:ext cx="4336480" cy="9804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1pPr>
                <a:lvl2pPr marL="914400" marR="0" lvl="1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2pPr>
                <a:lvl3pPr marL="1371600" marR="0" lvl="2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3pPr>
                <a:lvl4pPr marL="1828800" marR="0" lvl="3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4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4pPr>
                <a:lvl5pPr marL="2286000" marR="0" lvl="4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5pPr>
                <a:lvl6pPr marL="2743200" marR="0" lvl="5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6pPr>
                <a:lvl7pPr marL="3200400" marR="0" lvl="6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7pPr>
                <a:lvl8pPr marL="3657600" marR="0" lvl="7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8pPr>
                <a:lvl9pPr marL="4114800" marR="0" lvl="8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9pPr>
              </a:lstStyle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𝑑𝐵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Marcador de texto 2">
                <a:extLst>
                  <a:ext uri="{FF2B5EF4-FFF2-40B4-BE49-F238E27FC236}">
                    <a16:creationId xmlns:a16="http://schemas.microsoft.com/office/drawing/2014/main" id="{AFC9CE4E-B1A1-E0EA-23D6-6F586CCB8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736" y="4242028"/>
                <a:ext cx="4336480" cy="9804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407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862BA6B-54A5-55E2-8B44-4CB1F864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EJEMPLO</a:t>
            </a:r>
            <a:r>
              <a:rPr lang="es-UY" dirty="0"/>
              <a:t>: ANILLO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79" y="2015732"/>
                <a:ext cx="5703365" cy="3450613"/>
              </a:xfrm>
            </p:spPr>
            <p:txBody>
              <a:bodyPr>
                <a:noAutofit/>
              </a:bodyPr>
              <a:lstStyle/>
              <a:p>
                <a:pPr marL="114300" indent="0">
                  <a:buNone/>
                </a:pPr>
                <a:r>
                  <a:rPr lang="es-UY" dirty="0"/>
                  <a:t>Consideremos un anillo de radio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UY" dirty="0"/>
                  <a:t> por el cual circula una corriente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114300" indent="0">
                  <a:buNone/>
                </a:pPr>
                <a:r>
                  <a:rPr lang="en-US" dirty="0" err="1"/>
                  <a:t>Cada</a:t>
                </a:r>
                <a:r>
                  <a:rPr lang="en-US" dirty="0"/>
                  <a:t> </a:t>
                </a:r>
                <a:r>
                  <a:rPr lang="en-US" dirty="0" err="1"/>
                  <a:t>elemento</a:t>
                </a:r>
                <a:r>
                  <a:rPr lang="en-US" dirty="0"/>
                  <a:t> de </a:t>
                </a:r>
                <a:r>
                  <a:rPr lang="en-US" dirty="0" err="1"/>
                  <a:t>corriente</a:t>
                </a:r>
                <a:r>
                  <a:rPr lang="en-US" dirty="0"/>
                  <a:t> </a:t>
                </a:r>
                <a:r>
                  <a:rPr lang="en-US" dirty="0" err="1"/>
                  <a:t>aporta</a:t>
                </a:r>
                <a:r>
                  <a:rPr lang="en-US" dirty="0"/>
                  <a:t> al campo </a:t>
                </a:r>
                <a:r>
                  <a:rPr lang="en-US" dirty="0" err="1"/>
                  <a:t>magnético</a:t>
                </a:r>
                <a:r>
                  <a:rPr lang="en-US" dirty="0"/>
                  <a:t> </a:t>
                </a:r>
                <a:r>
                  <a:rPr lang="en-US" dirty="0" err="1"/>
                  <a:t>según</a:t>
                </a:r>
                <a:r>
                  <a:rPr lang="en-US" dirty="0"/>
                  <a:t> la Ley de </a:t>
                </a:r>
                <a:r>
                  <a:rPr lang="en-US" dirty="0" err="1"/>
                  <a:t>Biot</a:t>
                </a:r>
                <a:r>
                  <a:rPr lang="en-US" dirty="0"/>
                  <a:t>-Savart: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𝑑𝐵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114300" indent="0">
                  <a:buNone/>
                </a:pPr>
                <a:r>
                  <a:rPr lang="en-US" dirty="0"/>
                  <a:t>Por </a:t>
                </a:r>
                <a:r>
                  <a:rPr lang="en-US" dirty="0" err="1"/>
                  <a:t>simetría</a:t>
                </a:r>
                <a:r>
                  <a:rPr lang="en-US" dirty="0"/>
                  <a:t>: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79" y="2015732"/>
                <a:ext cx="5703365" cy="3450613"/>
              </a:xfrm>
              <a:blipFill>
                <a:blip r:embed="rId2"/>
                <a:stretch>
                  <a:fillRect b="-11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EL FÍSICO LOCO: Campo magnético creado por una espira circular">
            <a:extLst>
              <a:ext uri="{FF2B5EF4-FFF2-40B4-BE49-F238E27FC236}">
                <a16:creationId xmlns:a16="http://schemas.microsoft.com/office/drawing/2014/main" id="{B686F1D8-BBFC-BFA5-DEDE-2D47BFC33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470" y="2457617"/>
            <a:ext cx="4418384" cy="31707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14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862BA6B-54A5-55E2-8B44-4CB1F864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EJEMPLO</a:t>
            </a:r>
            <a:r>
              <a:rPr lang="es-UY" dirty="0"/>
              <a:t>: ANILLO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79" y="2317663"/>
                <a:ext cx="5703365" cy="3450613"/>
              </a:xfrm>
            </p:spPr>
            <p:txBody>
              <a:bodyPr>
                <a:no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𝑑𝐵</m:t>
                          </m:r>
                        </m:e>
                      </m:func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79" y="2317663"/>
                <a:ext cx="5703365" cy="34506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EL FÍSICO LOCO: Campo magnético creado por una espira circular">
            <a:extLst>
              <a:ext uri="{FF2B5EF4-FFF2-40B4-BE49-F238E27FC236}">
                <a16:creationId xmlns:a16="http://schemas.microsoft.com/office/drawing/2014/main" id="{B686F1D8-BBFC-BFA5-DEDE-2D47BFC33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470" y="2457617"/>
            <a:ext cx="4418384" cy="31707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99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862BA6B-54A5-55E2-8B44-4CB1F864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EJEMPLO</a:t>
            </a:r>
            <a:r>
              <a:rPr lang="es-UY" dirty="0"/>
              <a:t>: CABLE FINITO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80" y="2015731"/>
                <a:ext cx="5448842" cy="3949471"/>
              </a:xfrm>
            </p:spPr>
            <p:txBody>
              <a:bodyPr/>
              <a:lstStyle/>
              <a:p>
                <a:pPr marL="114300" indent="0" algn="just">
                  <a:buNone/>
                </a:pPr>
                <a:r>
                  <a:rPr lang="en-US" dirty="0"/>
                  <a:t>Aplicando la Ley de Ampere </a:t>
                </a:r>
                <a:r>
                  <a:rPr lang="en-US" dirty="0" err="1"/>
                  <a:t>aprendimos</a:t>
                </a:r>
                <a:r>
                  <a:rPr lang="en-US" dirty="0"/>
                  <a:t> a </a:t>
                </a:r>
                <a:r>
                  <a:rPr lang="en-US" dirty="0" err="1"/>
                  <a:t>calcular</a:t>
                </a:r>
                <a:r>
                  <a:rPr lang="en-US" dirty="0"/>
                  <a:t> </a:t>
                </a:r>
                <a:r>
                  <a:rPr lang="en-US" dirty="0" err="1"/>
                  <a:t>el</a:t>
                </a:r>
                <a:r>
                  <a:rPr lang="en-US" dirty="0"/>
                  <a:t> campo </a:t>
                </a:r>
                <a:r>
                  <a:rPr lang="en-US" dirty="0" err="1"/>
                  <a:t>magn</a:t>
                </a:r>
                <a:r>
                  <a:rPr lang="es-UY" dirty="0"/>
                  <a:t>ético de un conductor recto e infinito pero no nos da herramientas para calcular el campo magnético generado por un segmento de conductor. </a:t>
                </a:r>
              </a:p>
              <a:p>
                <a:pPr marL="114300" indent="0" algn="just">
                  <a:buNone/>
                </a:pPr>
                <a:r>
                  <a:rPr lang="es-UY" dirty="0"/>
                  <a:t>Consideremos un cable de longitud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que </a:t>
                </a:r>
                <a:r>
                  <a:rPr lang="en-US" dirty="0" err="1"/>
                  <a:t>transporta</a:t>
                </a:r>
                <a:r>
                  <a:rPr lang="en-US" dirty="0"/>
                  <a:t>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corriente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. El </a:t>
                </a:r>
                <a:r>
                  <a:rPr lang="en-US" dirty="0" err="1"/>
                  <a:t>objetivo</a:t>
                </a:r>
                <a:r>
                  <a:rPr lang="en-US" dirty="0"/>
                  <a:t> es </a:t>
                </a:r>
                <a:r>
                  <a:rPr lang="en-US" dirty="0" err="1"/>
                  <a:t>determinar</a:t>
                </a:r>
                <a:r>
                  <a:rPr lang="en-US" dirty="0"/>
                  <a:t> </a:t>
                </a:r>
                <a:r>
                  <a:rPr lang="en-US" dirty="0" err="1"/>
                  <a:t>el</a:t>
                </a:r>
                <a:r>
                  <a:rPr lang="en-US" dirty="0"/>
                  <a:t> campo </a:t>
                </a:r>
                <a:r>
                  <a:rPr lang="en-US" dirty="0" err="1"/>
                  <a:t>magnético</a:t>
                </a:r>
                <a:r>
                  <a:rPr lang="en-US" dirty="0"/>
                  <a:t> que genera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el</a:t>
                </a:r>
                <a:r>
                  <a:rPr lang="en-US" dirty="0"/>
                  <a:t> punto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mostrado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la </a:t>
                </a:r>
                <a:r>
                  <a:rPr lang="en-US" dirty="0" err="1"/>
                  <a:t>figura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80" y="2015731"/>
                <a:ext cx="5448842" cy="3949471"/>
              </a:xfrm>
              <a:blipFill>
                <a:blip r:embed="rId2"/>
                <a:stretch>
                  <a:fillRect r="-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id="{4FE515D0-8032-66A2-A144-F21FF2B74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115" y="2015731"/>
            <a:ext cx="4050739" cy="3949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52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862BA6B-54A5-55E2-8B44-4CB1F864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EJEMPLO</a:t>
            </a:r>
            <a:r>
              <a:rPr lang="es-UY" dirty="0"/>
              <a:t>: CABLE FINITO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80" y="2015731"/>
                <a:ext cx="5448842" cy="3949471"/>
              </a:xfrm>
            </p:spPr>
            <p:txBody>
              <a:bodyPr anchor="ctr">
                <a:normAutofit/>
              </a:bodyPr>
              <a:lstStyle/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𝑑𝐵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4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̂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80" y="2015731"/>
                <a:ext cx="5448842" cy="3949471"/>
              </a:xfrm>
              <a:blipFill>
                <a:blip r:embed="rId2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id="{4FE515D0-8032-66A2-A144-F21FF2B74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115" y="2015731"/>
            <a:ext cx="4050739" cy="3949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66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862BA6B-54A5-55E2-8B44-4CB1F864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EJEMPLO</a:t>
            </a:r>
            <a:r>
              <a:rPr lang="es-UY" dirty="0"/>
              <a:t>: CABLE FINITO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80" y="2015731"/>
                <a:ext cx="5448842" cy="3949471"/>
              </a:xfrm>
            </p:spPr>
            <p:txBody>
              <a:bodyPr anchor="ctr">
                <a:normAutofit/>
              </a:bodyPr>
              <a:lstStyle/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4"/>
                                </m:rPr>
                                <a:rPr lang="es-UY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s-UY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̂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s-UY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̂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80" y="2015731"/>
                <a:ext cx="5448842" cy="39494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id="{4FE515D0-8032-66A2-A144-F21FF2B74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115" y="2015731"/>
            <a:ext cx="4050739" cy="3949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36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862BA6B-54A5-55E2-8B44-4CB1F864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EJEMPLO</a:t>
            </a:r>
            <a:r>
              <a:rPr lang="es-UY" dirty="0"/>
              <a:t>: CABLE FINITO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80" y="2015731"/>
                <a:ext cx="5448842" cy="3949471"/>
              </a:xfrm>
            </p:spPr>
            <p:txBody>
              <a:bodyPr anchor="ctr">
                <a:normAutofit/>
              </a:bodyPr>
              <a:lstStyle/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s-UY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̂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  <a:p>
                <a:pPr marL="114300" indent="0" algn="just">
                  <a:buNone/>
                </a:pPr>
                <a:endParaRPr lang="en-US" dirty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fun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F39246E3-6295-45AE-033B-F61F962725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80" y="2015731"/>
                <a:ext cx="5448842" cy="39494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id="{4FE515D0-8032-66A2-A144-F21FF2B74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115" y="2015731"/>
            <a:ext cx="4050739" cy="3949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0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385</Words>
  <Application>Microsoft Office PowerPoint</Application>
  <PresentationFormat>Panorámica</PresentationFormat>
  <Paragraphs>45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Gill Sans</vt:lpstr>
      <vt:lpstr>Galería</vt:lpstr>
      <vt:lpstr>Galería</vt:lpstr>
      <vt:lpstr>CLASE  XIII – CAMPO MAGNÉTICO </vt:lpstr>
      <vt:lpstr>LEY DE AMEPRE</vt:lpstr>
      <vt:lpstr>LEY DE BIOT-SAVART</vt:lpstr>
      <vt:lpstr>EJEMPLO: ANILLO</vt:lpstr>
      <vt:lpstr>EJEMPLO: ANILLO</vt:lpstr>
      <vt:lpstr>EJEMPLO: CABLE FINITO</vt:lpstr>
      <vt:lpstr>EJEMPLO: CABLE FINITO</vt:lpstr>
      <vt:lpstr>EJEMPLO: CABLE FINITO</vt:lpstr>
      <vt:lpstr>EJEMPLO: CABLE FINITO</vt:lpstr>
      <vt:lpstr>EJERCICIO: SUPERPOSICIÓN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 XII – CAMPO MAGNÉTICO </dc:title>
  <dc:creator>Telmo Canabarro</dc:creator>
  <cp:lastModifiedBy>Telmo Canabarro</cp:lastModifiedBy>
  <cp:revision>3</cp:revision>
  <dcterms:created xsi:type="dcterms:W3CDTF">2020-08-26T17:45:42Z</dcterms:created>
  <dcterms:modified xsi:type="dcterms:W3CDTF">2023-05-19T14:21:29Z</dcterms:modified>
</cp:coreProperties>
</file>