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50" r:id="rId2"/>
  </p:sldMasterIdLst>
  <p:notesMasterIdLst>
    <p:notesMasterId r:id="rId13"/>
  </p:notesMasterIdLst>
  <p:sldIdLst>
    <p:sldId id="256" r:id="rId3"/>
    <p:sldId id="263" r:id="rId4"/>
    <p:sldId id="258" r:id="rId5"/>
    <p:sldId id="259" r:id="rId6"/>
    <p:sldId id="260" r:id="rId7"/>
    <p:sldId id="261" r:id="rId8"/>
    <p:sldId id="265" r:id="rId9"/>
    <p:sldId id="264" r:id="rId10"/>
    <p:sldId id="262" r:id="rId11"/>
    <p:sldId id="266" r:id="rId12"/>
  </p:sldIdLst>
  <p:sldSz cx="12192000" cy="6858000"/>
  <p:notesSz cx="6858000" cy="9144000"/>
  <p:embeddedFontLst>
    <p:embeddedFont>
      <p:font typeface="Cambria Math" panose="02040503050406030204" pitchFamily="18" charset="0"/>
      <p:regular r:id="rId14"/>
    </p:embeddedFont>
    <p:embeddedFont>
      <p:font typeface="Gill Sans" panose="020B0604020202020204" charset="0"/>
      <p:regular r:id="rId15"/>
      <p:bold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" roundtripDataSignature="AMtx7mj4w5v67ebS3pFViLIUoTigl4t8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6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customschemas.google.com/relationships/presentationmetadata" Target="meta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3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font" Target="fonts/font2.fntdata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94762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92191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26179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1"/>
          <p:cNvSpPr txBox="1"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Gill Sans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1"/>
          <p:cNvSpPr txBox="1"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0" cap="none">
                <a:solidFill>
                  <a:schemeClr val="lt1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" name="Google Shape;17;p11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ftr" idx="11"/>
          </p:nvPr>
        </p:nvSpPr>
        <p:spPr>
          <a:xfrm>
            <a:off x="2416500" y="329307"/>
            <a:ext cx="49739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sldNum" idx="12"/>
          </p:nvPr>
        </p:nvSpPr>
        <p:spPr>
          <a:xfrm>
            <a:off x="1437664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‹Nº›</a:t>
            </a:fld>
            <a:endParaRPr/>
          </a:p>
        </p:txBody>
      </p:sp>
      <p:cxnSp>
        <p:nvCxnSpPr>
          <p:cNvPr id="20" name="Google Shape;20;p11"/>
          <p:cNvCxnSpPr/>
          <p:nvPr/>
        </p:nvCxnSpPr>
        <p:spPr>
          <a:xfrm>
            <a:off x="2417780" y="3528542"/>
            <a:ext cx="863707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oogle Shape;88;p19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89" name="Google Shape;89;p19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>
              <a:noFill/>
            </a:ln>
            <a:effectLst>
              <a:outerShdw blurRad="127000" dist="228600" dir="4740000" sx="98000" sy="98000" algn="tl" rotWithShape="0">
                <a:srgbClr val="000000">
                  <a:alpha val="33725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9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ap="flat" cmpd="sng">
              <a:solidFill>
                <a:srgbClr val="19191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>
            <a:spLocks noGrp="1"/>
          </p:cNvSpPr>
          <p:nvPr>
            <p:ph type="pic" idx="2"/>
          </p:nvPr>
        </p:nvSpPr>
        <p:spPr>
          <a:xfrm>
            <a:off x="8124389" y="1122542"/>
            <a:ext cx="2791171" cy="3866327"/>
          </a:xfrm>
          <a:prstGeom prst="rect">
            <a:avLst/>
          </a:prstGeom>
          <a:solidFill>
            <a:srgbClr val="D8D8D8"/>
          </a:solidFill>
          <a:ln>
            <a:noFill/>
          </a:ln>
        </p:spPr>
      </p:sp>
      <p:sp>
        <p:nvSpPr>
          <p:cNvPr id="93" name="Google Shape;93;p19"/>
          <p:cNvSpPr txBox="1">
            <a:spLocks noGrp="1"/>
          </p:cNvSpPr>
          <p:nvPr>
            <p:ph type="body" idx="1"/>
          </p:nvPr>
        </p:nvSpPr>
        <p:spPr>
          <a:xfrm>
            <a:off x="1450329" y="3145992"/>
            <a:ext cx="5524404" cy="2003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dt" idx="10"/>
          </p:nvPr>
        </p:nvSpPr>
        <p:spPr>
          <a:xfrm>
            <a:off x="1447382" y="5469856"/>
            <a:ext cx="5527351" cy="320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9"/>
          <p:cNvSpPr txBox="1">
            <a:spLocks noGrp="1"/>
          </p:cNvSpPr>
          <p:nvPr>
            <p:ph type="ftr" idx="11"/>
          </p:nvPr>
        </p:nvSpPr>
        <p:spPr>
          <a:xfrm>
            <a:off x="1447382" y="318640"/>
            <a:ext cx="5541004" cy="320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‹Nº›</a:t>
            </a:fld>
            <a:endParaRPr/>
          </a:p>
        </p:txBody>
      </p:sp>
      <p:cxnSp>
        <p:nvCxnSpPr>
          <p:cNvPr id="97" name="Google Shape;97;p19"/>
          <p:cNvCxnSpPr/>
          <p:nvPr/>
        </p:nvCxnSpPr>
        <p:spPr>
          <a:xfrm>
            <a:off x="1447382" y="3143605"/>
            <a:ext cx="5527351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0"/>
          <p:cNvSpPr txBox="1">
            <a:spLocks noGrp="1"/>
          </p:cNvSpPr>
          <p:nvPr>
            <p:ph type="body" idx="1"/>
          </p:nvPr>
        </p:nvSpPr>
        <p:spPr>
          <a:xfrm rot="5400000">
            <a:off x="4527910" y="-1060599"/>
            <a:ext cx="3450613" cy="9603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20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0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20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‹Nº›</a:t>
            </a:fld>
            <a:endParaRPr/>
          </a:p>
        </p:txBody>
      </p:sp>
      <p:cxnSp>
        <p:nvCxnSpPr>
          <p:cNvPr id="104" name="Google Shape;104;p20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>
            <a:spLocks noGrp="1"/>
          </p:cNvSpPr>
          <p:nvPr>
            <p:ph type="title"/>
          </p:nvPr>
        </p:nvSpPr>
        <p:spPr>
          <a:xfrm rot="5400000">
            <a:off x="7917038" y="2321047"/>
            <a:ext cx="4659889" cy="1615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1"/>
          <p:cNvSpPr txBox="1">
            <a:spLocks noGrp="1"/>
          </p:cNvSpPr>
          <p:nvPr>
            <p:ph type="body" idx="1"/>
          </p:nvPr>
        </p:nvSpPr>
        <p:spPr>
          <a:xfrm rot="5400000">
            <a:off x="3029143" y="-785498"/>
            <a:ext cx="4659889" cy="7828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21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1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1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‹Nº›</a:t>
            </a:fld>
            <a:endParaRPr/>
          </a:p>
        </p:txBody>
      </p:sp>
      <p:cxnSp>
        <p:nvCxnSpPr>
          <p:cNvPr id="111" name="Google Shape;111;p21"/>
          <p:cNvCxnSpPr/>
          <p:nvPr/>
        </p:nvCxnSpPr>
        <p:spPr>
          <a:xfrm>
            <a:off x="9439111" y="798973"/>
            <a:ext cx="0" cy="4659889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2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2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2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2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‹Nº›</a:t>
            </a:fld>
            <a:endParaRPr/>
          </a:p>
        </p:txBody>
      </p:sp>
      <p:cxnSp>
        <p:nvCxnSpPr>
          <p:cNvPr id="36" name="Google Shape;36;p12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Gill Sans"/>
              <a:buNone/>
              <a:defRPr sz="6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0" cap="none">
                <a:solidFill>
                  <a:schemeClr val="dk1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ftr" idx="11"/>
          </p:nvPr>
        </p:nvSpPr>
        <p:spPr>
          <a:xfrm>
            <a:off x="2416500" y="329307"/>
            <a:ext cx="49739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1437664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‹Nº›</a:t>
            </a:fld>
            <a:endParaRPr/>
          </a:p>
        </p:txBody>
      </p:sp>
      <p:cxnSp>
        <p:nvCxnSpPr>
          <p:cNvPr id="43" name="Google Shape;43;p10"/>
          <p:cNvCxnSpPr/>
          <p:nvPr/>
        </p:nvCxnSpPr>
        <p:spPr>
          <a:xfrm>
            <a:off x="2417780" y="3528542"/>
            <a:ext cx="863707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3"/>
          <p:cNvSpPr txBox="1"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13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‹Nº›</a:t>
            </a:fld>
            <a:endParaRPr/>
          </a:p>
        </p:txBody>
      </p:sp>
      <p:cxnSp>
        <p:nvCxnSpPr>
          <p:cNvPr id="50" name="Google Shape;50;p13"/>
          <p:cNvCxnSpPr/>
          <p:nvPr/>
        </p:nvCxnSpPr>
        <p:spPr>
          <a:xfrm>
            <a:off x="1454239" y="3804985"/>
            <a:ext cx="8630446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4"/>
          <p:cNvSpPr txBox="1"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body" idx="1"/>
          </p:nvPr>
        </p:nvSpPr>
        <p:spPr>
          <a:xfrm>
            <a:off x="1447331" y="2010878"/>
            <a:ext cx="4645152" cy="3448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14"/>
          <p:cNvSpPr txBox="1">
            <a:spLocks noGrp="1"/>
          </p:cNvSpPr>
          <p:nvPr>
            <p:ph type="body" idx="2"/>
          </p:nvPr>
        </p:nvSpPr>
        <p:spPr>
          <a:xfrm>
            <a:off x="6413771" y="2017343"/>
            <a:ext cx="4645152" cy="3441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‹Nº›</a:t>
            </a:fld>
            <a:endParaRPr/>
          </a:p>
        </p:txBody>
      </p:sp>
      <p:cxnSp>
        <p:nvCxnSpPr>
          <p:cNvPr id="58" name="Google Shape;58;p14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sz="2200" b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body" idx="2"/>
          </p:nvPr>
        </p:nvSpPr>
        <p:spPr>
          <a:xfrm>
            <a:off x="1447191" y="2824269"/>
            <a:ext cx="4645152" cy="2644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body" idx="3"/>
          </p:nvPr>
        </p:nvSpPr>
        <p:spPr>
          <a:xfrm>
            <a:off x="6412362" y="2023003"/>
            <a:ext cx="4645152" cy="802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sz="2200" b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4"/>
          </p:nvPr>
        </p:nvSpPr>
        <p:spPr>
          <a:xfrm>
            <a:off x="6412362" y="2821491"/>
            <a:ext cx="4645152" cy="2637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‹Nº›</a:t>
            </a:fld>
            <a:endParaRPr/>
          </a:p>
        </p:txBody>
      </p:sp>
      <p:cxnSp>
        <p:nvCxnSpPr>
          <p:cNvPr id="68" name="Google Shape;68;p15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‹Nº›</a:t>
            </a:fld>
            <a:endParaRPr/>
          </a:p>
        </p:txBody>
      </p:sp>
      <p:cxnSp>
        <p:nvCxnSpPr>
          <p:cNvPr id="74" name="Google Shape;74;p16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body" idx="1"/>
          </p:nvPr>
        </p:nvSpPr>
        <p:spPr>
          <a:xfrm>
            <a:off x="5043714" y="798974"/>
            <a:ext cx="6012470" cy="46588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body" idx="2"/>
          </p:nvPr>
        </p:nvSpPr>
        <p:spPr>
          <a:xfrm>
            <a:off x="1444671" y="3205491"/>
            <a:ext cx="3275013" cy="2248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‹Nº›</a:t>
            </a:fld>
            <a:endParaRPr/>
          </a:p>
        </p:txBody>
      </p:sp>
      <p:cxnSp>
        <p:nvCxnSpPr>
          <p:cNvPr id="86" name="Google Shape;86;p18"/>
          <p:cNvCxnSpPr/>
          <p:nvPr/>
        </p:nvCxnSpPr>
        <p:spPr>
          <a:xfrm>
            <a:off x="1448280" y="3205491"/>
            <a:ext cx="3269490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46464"/>
            </a:gs>
            <a:gs pos="100000">
              <a:srgbClr val="3E3E3E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>
            <a:gsLst>
              <a:gs pos="0">
                <a:srgbClr val="454545">
                  <a:alpha val="0"/>
                </a:srgbClr>
              </a:gs>
              <a:gs pos="100000">
                <a:schemeClr val="dk2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" name="Google Shape;7;p9"/>
          <p:cNvPicPr preferRelativeResize="0"/>
          <p:nvPr/>
        </p:nvPicPr>
        <p:blipFill rotWithShape="1">
          <a:blip r:embed="rId3">
            <a:alphaModFix/>
          </a:blip>
          <a:srcRect t="1538" b="-1538"/>
          <a:stretch/>
        </p:blipFill>
        <p:spPr>
          <a:xfrm>
            <a:off x="0" y="6126480"/>
            <a:ext cx="12192000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9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ill Sans"/>
              <a:buNone/>
              <a:defRPr sz="32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" name="Google Shape;9;p9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302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0" name="Google Shape;10;p9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‹Nº›</a:t>
            </a:fld>
            <a:endParaRPr/>
          </a:p>
        </p:txBody>
      </p:sp>
      <p:cxnSp>
        <p:nvCxnSpPr>
          <p:cNvPr id="13" name="Google Shape;13;p9"/>
          <p:cNvCxnSpPr/>
          <p:nvPr/>
        </p:nvCxnSpPr>
        <p:spPr>
          <a:xfrm>
            <a:off x="0" y="6128413"/>
            <a:ext cx="12192000" cy="0"/>
          </a:xfrm>
          <a:prstGeom prst="straightConnector1">
            <a:avLst/>
          </a:prstGeom>
          <a:noFill/>
          <a:ln w="12700" cap="flat" cmpd="sng">
            <a:solidFill>
              <a:srgbClr val="000001">
                <a:alpha val="2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chemeClr val="lt2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3" name="Google Shape;23;p8"/>
          <p:cNvPicPr preferRelativeResize="0"/>
          <p:nvPr/>
        </p:nvPicPr>
        <p:blipFill rotWithShape="1">
          <a:blip r:embed="rId13">
            <a:alphaModFix/>
          </a:blip>
          <a:srcRect t="1538" b="-1538"/>
          <a:stretch/>
        </p:blipFill>
        <p:spPr>
          <a:xfrm>
            <a:off x="0" y="6126480"/>
            <a:ext cx="12192000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8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 sz="3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302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 rtl="0">
              <a:spcBef>
                <a:spcPts val="0"/>
              </a:spcBef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‹Nº›</a:t>
            </a:fld>
            <a:endParaRPr/>
          </a:p>
        </p:txBody>
      </p:sp>
      <p:cxnSp>
        <p:nvCxnSpPr>
          <p:cNvPr id="29" name="Google Shape;29;p8"/>
          <p:cNvCxnSpPr/>
          <p:nvPr/>
        </p:nvCxnSpPr>
        <p:spPr>
          <a:xfrm>
            <a:off x="0" y="6128413"/>
            <a:ext cx="12192000" cy="0"/>
          </a:xfrm>
          <a:prstGeom prst="straightConnector1">
            <a:avLst/>
          </a:prstGeom>
          <a:noFill/>
          <a:ln w="12700" cap="flat" cmpd="sng">
            <a:solidFill>
              <a:srgbClr val="000001">
                <a:alpha val="2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"/>
          <p:cNvSpPr txBox="1">
            <a:spLocks noGrp="1"/>
          </p:cNvSpPr>
          <p:nvPr>
            <p:ph type="ctrTitle"/>
          </p:nvPr>
        </p:nvSpPr>
        <p:spPr>
          <a:xfrm>
            <a:off x="2421079" y="1055688"/>
            <a:ext cx="9066625" cy="3204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ill Sans"/>
              <a:buNone/>
            </a:pPr>
            <a:r>
              <a:rPr lang="es-US" sz="4800"/>
              <a:t>CLASE  XII – CAMPO MAGNÉTICO</a:t>
            </a:r>
            <a:br>
              <a:rPr lang="es-US" sz="4800"/>
            </a:br>
            <a:endParaRPr sz="4800"/>
          </a:p>
        </p:txBody>
      </p:sp>
      <p:sp>
        <p:nvSpPr>
          <p:cNvPr id="117" name="Google Shape;117;p1"/>
          <p:cNvSpPr txBox="1">
            <a:spLocks noGrp="1"/>
          </p:cNvSpPr>
          <p:nvPr>
            <p:ph type="subTitle" idx="1"/>
          </p:nvPr>
        </p:nvSpPr>
        <p:spPr>
          <a:xfrm>
            <a:off x="2421080" y="3655751"/>
            <a:ext cx="4023359" cy="1208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s-US" sz="2000"/>
              <a:t>FÍSICA 2</a:t>
            </a:r>
            <a:endParaRPr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7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s-US"/>
              <a:t>DEFINICIÓN DE 1 A</a:t>
            </a:r>
            <a:endParaRPr/>
          </a:p>
        </p:txBody>
      </p:sp>
      <p:pic>
        <p:nvPicPr>
          <p:cNvPr id="156" name="Google Shape;156;p7" descr="Ampere's Law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49629" y="2015732"/>
            <a:ext cx="3705225" cy="383857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Google Shape;130;p3">
                <a:extLst>
                  <a:ext uri="{FF2B5EF4-FFF2-40B4-BE49-F238E27FC236}">
                    <a16:creationId xmlns:a16="http://schemas.microsoft.com/office/drawing/2014/main" id="{1FBAAB1D-D603-0915-3945-561B42736F6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51579" y="1959171"/>
                <a:ext cx="5898050" cy="399856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L="457200" marR="0" lvl="0" indent="-342900" algn="l" rtl="0">
                  <a:lnSpc>
                    <a:spcPct val="120000"/>
                  </a:lnSpc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20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1pPr>
                <a:lvl2pPr marL="914400" marR="0" lvl="1" indent="-342900" algn="l" rtl="0">
                  <a:lnSpc>
                    <a:spcPct val="12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18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2pPr>
                <a:lvl3pPr marL="1371600" marR="0" lvl="2" indent="-342900" algn="l" rtl="0">
                  <a:lnSpc>
                    <a:spcPct val="12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3pPr>
                <a:lvl4pPr marL="1828800" marR="0" lvl="3" indent="-342900" algn="l" rtl="0">
                  <a:lnSpc>
                    <a:spcPct val="12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14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4pPr>
                <a:lvl5pPr marL="2286000" marR="0" lvl="4" indent="-342900" algn="l" rtl="0">
                  <a:lnSpc>
                    <a:spcPct val="12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12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5pPr>
                <a:lvl6pPr marL="2743200" marR="0" lvl="5" indent="-342900" algn="l" rtl="0">
                  <a:lnSpc>
                    <a:spcPct val="12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12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6pPr>
                <a:lvl7pPr marL="3200400" marR="0" lvl="6" indent="-342900" algn="l" rtl="0">
                  <a:lnSpc>
                    <a:spcPct val="12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12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7pPr>
                <a:lvl8pPr marL="3657600" marR="0" lvl="7" indent="-342900" algn="l" rtl="0">
                  <a:lnSpc>
                    <a:spcPct val="12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12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8pPr>
                <a:lvl9pPr marL="4114800" marR="0" lvl="8" indent="-342900" algn="l" rtl="0">
                  <a:lnSpc>
                    <a:spcPct val="12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12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9pPr>
              </a:lstStyle>
              <a:p>
                <a:pPr marL="0" indent="0" algn="just">
                  <a:spcBef>
                    <a:spcPts val="0"/>
                  </a:spcBef>
                  <a:buSzPts val="2000"/>
                  <a:buNone/>
                </a:pPr>
                <a:r>
                  <a:rPr lang="es-ES" dirty="0"/>
                  <a:t>Se define una corriente de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1 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s-ES" dirty="0"/>
                  <a:t> como la corriente que al circular por dos conductores, rectos e infinitos, separados una distancia de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1 </m:t>
                    </m:r>
                    <m:r>
                      <a:rPr lang="es-E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s-ES" dirty="0"/>
                  <a:t>, produce una fuerza por unidad de longitud de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−7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</m:oMath>
                </a14:m>
                <a:endParaRPr lang="es-ES" dirty="0"/>
              </a:p>
              <a:p>
                <a:pPr marL="0" indent="0" algn="just">
                  <a:spcBef>
                    <a:spcPts val="0"/>
                  </a:spcBef>
                  <a:buSzPts val="2000"/>
                  <a:buNone/>
                </a:pPr>
                <a:endParaRPr lang="es-ES" dirty="0"/>
              </a:p>
            </p:txBody>
          </p:sp>
        </mc:Choice>
        <mc:Fallback xmlns="">
          <p:sp>
            <p:nvSpPr>
              <p:cNvPr id="2" name="Google Shape;130;p3">
                <a:extLst>
                  <a:ext uri="{FF2B5EF4-FFF2-40B4-BE49-F238E27FC236}">
                    <a16:creationId xmlns:a16="http://schemas.microsoft.com/office/drawing/2014/main" id="{1FBAAB1D-D603-0915-3945-561B42736F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1579" y="1959171"/>
                <a:ext cx="5898050" cy="3998569"/>
              </a:xfrm>
              <a:prstGeom prst="rect">
                <a:avLst/>
              </a:prstGeom>
              <a:blipFill>
                <a:blip r:embed="rId4"/>
                <a:stretch>
                  <a:fillRect l="-1033" r="-113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9330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s-US"/>
              <a:t>EFECTO HALL</a:t>
            </a:r>
            <a:endParaRPr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0" name="Google Shape;130;p3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1451579" y="1853754"/>
                <a:ext cx="4230129" cy="34506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 algn="just" rtl="0">
                  <a:lnSpc>
                    <a:spcPct val="120000"/>
                  </a:lnSpc>
                  <a:spcBef>
                    <a:spcPts val="1000"/>
                  </a:spcBef>
                  <a:spcAft>
                    <a:spcPts val="0"/>
                  </a:spcAft>
                  <a:buSzPts val="2000"/>
                  <a:buNone/>
                </a:pPr>
                <a:r>
                  <a:rPr lang="es-UY" dirty="0"/>
                  <a:t>Por un conductor circula una corriente </a:t>
                </a:r>
                <a14:m>
                  <m:oMath xmlns:m="http://schemas.openxmlformats.org/officeDocument/2006/math">
                    <m:r>
                      <a:rPr lang="es-UY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s-UY" dirty="0"/>
                  <a:t> en la dirección mostrada en la figura.</a:t>
                </a:r>
              </a:p>
              <a:p>
                <a:pPr marL="0" lvl="0" indent="0" algn="just" rtl="0">
                  <a:lnSpc>
                    <a:spcPct val="120000"/>
                  </a:lnSpc>
                  <a:spcBef>
                    <a:spcPts val="1000"/>
                  </a:spcBef>
                  <a:spcAft>
                    <a:spcPts val="0"/>
                  </a:spcAft>
                  <a:buSzPts val="2000"/>
                  <a:buNone/>
                </a:pPr>
                <a:r>
                  <a:rPr lang="es-UY" dirty="0"/>
                  <a:t>El conductor se coloca en una región del espacio donde existe un campo magnético </a:t>
                </a:r>
                <a14:m>
                  <m:oMath xmlns:m="http://schemas.openxmlformats.org/officeDocument/2006/math">
                    <m:r>
                      <a:rPr lang="es-UY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s-UY" dirty="0"/>
                  <a:t> uniforme. </a:t>
                </a:r>
              </a:p>
              <a:p>
                <a:pPr marL="0" lvl="0" indent="0" algn="just" rtl="0">
                  <a:lnSpc>
                    <a:spcPct val="120000"/>
                  </a:lnSpc>
                  <a:spcBef>
                    <a:spcPts val="1000"/>
                  </a:spcBef>
                  <a:spcAft>
                    <a:spcPts val="0"/>
                  </a:spcAft>
                  <a:buSzPts val="2000"/>
                  <a:buNone/>
                </a:pPr>
                <a:r>
                  <a:rPr lang="es-UY" dirty="0"/>
                  <a:t>Si asumimos que la corriente es flujo de cargas positivas, por efecto de la fuerza magnética, habrá acumulación de cargas en una de las caras del conductor.</a:t>
                </a:r>
                <a:endParaRPr dirty="0"/>
              </a:p>
            </p:txBody>
          </p:sp>
        </mc:Choice>
        <mc:Fallback xmlns="">
          <p:sp>
            <p:nvSpPr>
              <p:cNvPr id="130" name="Google Shape;130;p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451579" y="1853754"/>
                <a:ext cx="4230129" cy="3450613"/>
              </a:xfrm>
              <a:prstGeom prst="rect">
                <a:avLst/>
              </a:prstGeom>
              <a:blipFill>
                <a:blip r:embed="rId3"/>
                <a:stretch>
                  <a:fillRect l="-1441" r="-1585" b="-2243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1" name="Google Shape;131;p3" descr="Cuál es la diferencia entre la detección de corriente y la detección de  posición del efecto Hall? - Electrónica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24953" y="2246780"/>
            <a:ext cx="5229901" cy="2988515"/>
          </a:xfrm>
          <a:prstGeom prst="rect">
            <a:avLst/>
          </a:prstGeom>
          <a:noFill/>
          <a:ln w="38100" cap="sq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2745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9688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s-US"/>
              <a:t>EFECTO HALL</a:t>
            </a:r>
            <a:endParaRPr/>
          </a:p>
        </p:txBody>
      </p:sp>
      <p:sp>
        <p:nvSpPr>
          <p:cNvPr id="130" name="Google Shape;130;p3"/>
          <p:cNvSpPr txBox="1">
            <a:spLocks noGrp="1"/>
          </p:cNvSpPr>
          <p:nvPr>
            <p:ph type="body" idx="1"/>
          </p:nvPr>
        </p:nvSpPr>
        <p:spPr>
          <a:xfrm>
            <a:off x="1451580" y="2015732"/>
            <a:ext cx="4230129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s-US" dirty="0"/>
              <a:t>Esto genera una diferencia de potencial entre los laterales del conductor que se puede medir. </a:t>
            </a:r>
            <a:endParaRPr dirty="0"/>
          </a:p>
          <a:p>
            <a:pPr marL="0" lvl="0" indent="0" algn="just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es-US" dirty="0"/>
              <a:t>El signo de esa diferencia de potencial es un indicador de cual es el signo de los portadores de carga.</a:t>
            </a:r>
            <a:endParaRPr dirty="0"/>
          </a:p>
        </p:txBody>
      </p:sp>
      <p:pic>
        <p:nvPicPr>
          <p:cNvPr id="131" name="Google Shape;131;p3" descr="Cuál es la diferencia entre la detección de corriente y la detección de  posición del efecto Hall? - Electrónic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24953" y="2246780"/>
            <a:ext cx="5229901" cy="2988515"/>
          </a:xfrm>
          <a:prstGeom prst="rect">
            <a:avLst/>
          </a:prstGeom>
          <a:noFill/>
          <a:ln w="38100" cap="sq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2745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4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s-US"/>
              <a:t>GENERACIÓN DE UN CAMPO MAGNÉTICO</a:t>
            </a:r>
            <a:endParaRPr/>
          </a:p>
        </p:txBody>
      </p:sp>
      <p:sp>
        <p:nvSpPr>
          <p:cNvPr id="137" name="Google Shape;137;p4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</a:pPr>
            <a:r>
              <a:rPr lang="es-US" dirty="0"/>
              <a:t>Una carga en movimiento genera un campo magnético. El problema es que el campo eléctrico que genera es (en general) de mayor valor y por lo tanto su interacción es la que predomina.</a:t>
            </a:r>
            <a:endParaRPr dirty="0"/>
          </a:p>
          <a:p>
            <a:pPr marL="0" lvl="0" indent="0" algn="just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r>
              <a:rPr lang="es-US" dirty="0"/>
              <a:t>Estudiaremos en general, el campo magnético que generan las cargas al moverse por un conductor.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5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s-US"/>
              <a:t>LEY DE AMPERE</a:t>
            </a:r>
            <a:endParaRPr/>
          </a:p>
        </p:txBody>
      </p:sp>
      <p:pic>
        <p:nvPicPr>
          <p:cNvPr id="144" name="Google Shape;144;p5" descr="Ley de Ampère - Wikipedia, la enciclopedia libr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95863" y="2015732"/>
            <a:ext cx="3558991" cy="3883942"/>
          </a:xfrm>
          <a:prstGeom prst="rect">
            <a:avLst/>
          </a:prstGeom>
          <a:noFill/>
          <a:ln w="38100" cap="sq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srgbClr val="000000">
                <a:alpha val="42745"/>
              </a:srgb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Google Shape;130;p3">
                <a:extLst>
                  <a:ext uri="{FF2B5EF4-FFF2-40B4-BE49-F238E27FC236}">
                    <a16:creationId xmlns:a16="http://schemas.microsoft.com/office/drawing/2014/main" id="{65110948-B8C5-5031-F800-918D09B136D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51430" y="2015732"/>
                <a:ext cx="5392430" cy="34506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L="457200" marR="0" lvl="0" indent="-342900" algn="l" rtl="0">
                  <a:lnSpc>
                    <a:spcPct val="120000"/>
                  </a:lnSpc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20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1pPr>
                <a:lvl2pPr marL="914400" marR="0" lvl="1" indent="-342900" algn="l" rtl="0">
                  <a:lnSpc>
                    <a:spcPct val="12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18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2pPr>
                <a:lvl3pPr marL="1371600" marR="0" lvl="2" indent="-342900" algn="l" rtl="0">
                  <a:lnSpc>
                    <a:spcPct val="12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3pPr>
                <a:lvl4pPr marL="1828800" marR="0" lvl="3" indent="-342900" algn="l" rtl="0">
                  <a:lnSpc>
                    <a:spcPct val="12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14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4pPr>
                <a:lvl5pPr marL="2286000" marR="0" lvl="4" indent="-342900" algn="l" rtl="0">
                  <a:lnSpc>
                    <a:spcPct val="12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12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5pPr>
                <a:lvl6pPr marL="2743200" marR="0" lvl="5" indent="-342900" algn="l" rtl="0">
                  <a:lnSpc>
                    <a:spcPct val="12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12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6pPr>
                <a:lvl7pPr marL="3200400" marR="0" lvl="6" indent="-342900" algn="l" rtl="0">
                  <a:lnSpc>
                    <a:spcPct val="12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12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7pPr>
                <a:lvl8pPr marL="3657600" marR="0" lvl="7" indent="-342900" algn="l" rtl="0">
                  <a:lnSpc>
                    <a:spcPct val="12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12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8pPr>
                <a:lvl9pPr marL="4114800" marR="0" lvl="8" indent="-342900" algn="l" rtl="0">
                  <a:lnSpc>
                    <a:spcPct val="12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12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9pPr>
              </a:lstStyle>
              <a:p>
                <a:pPr marL="0" indent="0" algn="just">
                  <a:spcBef>
                    <a:spcPts val="0"/>
                  </a:spcBef>
                  <a:buSzPts val="2000"/>
                  <a:buNone/>
                </a:pPr>
                <a:r>
                  <a:rPr lang="es-ES" dirty="0"/>
                  <a:t>La circulación de campo magnético a través de una curva cerrada vale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s-UY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s-UY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s-ES" dirty="0"/>
                  <a:t> siendo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s-E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r>
                          <a:rPr lang="es-UY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ES" dirty="0"/>
                  <a:t> la permitividad magnética del vacío.</a:t>
                </a:r>
              </a:p>
              <a:p>
                <a:pPr marL="0" indent="0" algn="just">
                  <a:spcBef>
                    <a:spcPts val="0"/>
                  </a:spcBef>
                  <a:buSzPts val="2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E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e>
                        <m:sup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−7</m:t>
                          </m:r>
                        </m:sup>
                      </m:sSup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𝑇𝑚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s-ES" dirty="0"/>
              </a:p>
              <a:p>
                <a:pPr marL="0" indent="0" algn="just">
                  <a:spcBef>
                    <a:spcPts val="0"/>
                  </a:spcBef>
                  <a:buSzPts val="2000"/>
                  <a:buNone/>
                </a:pPr>
                <a:r>
                  <a:rPr lang="es-ES" dirty="0"/>
                  <a:t>Por definición:</a:t>
                </a:r>
              </a:p>
              <a:p>
                <a:pPr marL="0" indent="0" algn="just">
                  <a:spcBef>
                    <a:spcPts val="0"/>
                  </a:spcBef>
                  <a:buSzPts val="2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𝐶𝑖𝑟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acc>
                            <m:accPr>
                              <m:chr m:val="⃗"/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𝑑𝑙</m:t>
                              </m:r>
                            </m:e>
                          </m:acc>
                        </m:e>
                      </m:nary>
                    </m:oMath>
                  </m:oMathPara>
                </a14:m>
                <a:endParaRPr lang="es-ES" dirty="0"/>
              </a:p>
              <a:p>
                <a:pPr marL="0" indent="0" algn="just">
                  <a:spcBef>
                    <a:spcPts val="0"/>
                  </a:spcBef>
                  <a:buSzPts val="2000"/>
                  <a:buNone/>
                </a:pPr>
                <a:r>
                  <a:rPr lang="es-ES" dirty="0"/>
                  <a:t>Por simetría en el cable recto e infinito:</a:t>
                </a:r>
              </a:p>
              <a:p>
                <a:pPr marL="0" indent="0" algn="just">
                  <a:spcBef>
                    <a:spcPts val="0"/>
                  </a:spcBef>
                  <a:buSzPts val="2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𝐶𝑖𝑟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.2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2" name="Google Shape;130;p3">
                <a:extLst>
                  <a:ext uri="{FF2B5EF4-FFF2-40B4-BE49-F238E27FC236}">
                    <a16:creationId xmlns:a16="http://schemas.microsoft.com/office/drawing/2014/main" id="{65110948-B8C5-5031-F800-918D09B136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1430" y="2015732"/>
                <a:ext cx="5392430" cy="3450613"/>
              </a:xfrm>
              <a:prstGeom prst="rect">
                <a:avLst/>
              </a:prstGeom>
              <a:blipFill>
                <a:blip r:embed="rId4"/>
                <a:stretch>
                  <a:fillRect l="-1130" r="-1130" b="-40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6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s-US"/>
              <a:t>LEY DE AMPERE PARA EL EJE DE UN SOLENOIDE</a:t>
            </a:r>
            <a:endParaRPr/>
          </a:p>
        </p:txBody>
      </p:sp>
      <p:pic>
        <p:nvPicPr>
          <p:cNvPr id="2050" name="Picture 2" descr="Fisica y algo más">
            <a:extLst>
              <a:ext uri="{FF2B5EF4-FFF2-40B4-BE49-F238E27FC236}">
                <a16:creationId xmlns:a16="http://schemas.microsoft.com/office/drawing/2014/main" id="{38F51770-47F9-A195-E952-C5F0AAC67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479" y="2166299"/>
            <a:ext cx="5286375" cy="35623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Google Shape;130;p3">
            <a:extLst>
              <a:ext uri="{FF2B5EF4-FFF2-40B4-BE49-F238E27FC236}">
                <a16:creationId xmlns:a16="http://schemas.microsoft.com/office/drawing/2014/main" id="{4EA156BF-7F1B-2912-9F1E-D8CFA93D8D6F}"/>
              </a:ext>
            </a:extLst>
          </p:cNvPr>
          <p:cNvSpPr txBox="1">
            <a:spLocks/>
          </p:cNvSpPr>
          <p:nvPr/>
        </p:nvSpPr>
        <p:spPr>
          <a:xfrm>
            <a:off x="1451579" y="2222167"/>
            <a:ext cx="4063250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indent="0" algn="just">
              <a:spcBef>
                <a:spcPts val="0"/>
              </a:spcBef>
              <a:buSzPts val="2000"/>
              <a:buNone/>
            </a:pPr>
            <a:r>
              <a:rPr lang="es-ES" dirty="0"/>
              <a:t>Consideremos un solenoide infinito. </a:t>
            </a:r>
          </a:p>
          <a:p>
            <a:pPr marL="0" indent="0" algn="just">
              <a:spcBef>
                <a:spcPts val="0"/>
              </a:spcBef>
              <a:buSzPts val="2000"/>
              <a:buNone/>
            </a:pPr>
            <a:endParaRPr lang="es-ES" dirty="0"/>
          </a:p>
          <a:p>
            <a:pPr marL="0" indent="0" algn="just">
              <a:spcBef>
                <a:spcPts val="0"/>
              </a:spcBef>
              <a:buSzPts val="2000"/>
              <a:buNone/>
            </a:pPr>
            <a:r>
              <a:rPr lang="es-ES" dirty="0"/>
              <a:t>Esta hipótesis será válida  siempre que la longitud del solenoide sea mucho mayor que su radio.</a:t>
            </a:r>
          </a:p>
          <a:p>
            <a:pPr marL="0" indent="0" algn="just">
              <a:spcBef>
                <a:spcPts val="0"/>
              </a:spcBef>
              <a:buSzPts val="2000"/>
              <a:buNone/>
            </a:pPr>
            <a:endParaRPr lang="es-ES" dirty="0"/>
          </a:p>
          <a:p>
            <a:pPr marL="0" indent="0" algn="just">
              <a:spcBef>
                <a:spcPts val="0"/>
              </a:spcBef>
              <a:buSzPts val="2000"/>
              <a:buNone/>
            </a:pPr>
            <a:r>
              <a:rPr lang="es-ES" dirty="0"/>
              <a:t>Apliquemos la Ley de Ampere en un rectángulo tal que uno de sus lados coincida con el eje del solenoide.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6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s-US"/>
              <a:t>LEY DE AMPERE PARA EL EJE DE UN SOLENOIDE</a:t>
            </a:r>
            <a:endParaRPr/>
          </a:p>
        </p:txBody>
      </p:sp>
      <p:pic>
        <p:nvPicPr>
          <p:cNvPr id="2050" name="Picture 2" descr="Fisica y algo más">
            <a:extLst>
              <a:ext uri="{FF2B5EF4-FFF2-40B4-BE49-F238E27FC236}">
                <a16:creationId xmlns:a16="http://schemas.microsoft.com/office/drawing/2014/main" id="{38F51770-47F9-A195-E952-C5F0AAC673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479" y="2166299"/>
            <a:ext cx="5286375" cy="35623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Google Shape;130;p3">
                <a:extLst>
                  <a:ext uri="{FF2B5EF4-FFF2-40B4-BE49-F238E27FC236}">
                    <a16:creationId xmlns:a16="http://schemas.microsoft.com/office/drawing/2014/main" id="{4EA156BF-7F1B-2912-9F1E-D8CFA93D8D6F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51579" y="1959171"/>
                <a:ext cx="4063250" cy="34506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L="457200" marR="0" lvl="0" indent="-342900" algn="l" rtl="0">
                  <a:lnSpc>
                    <a:spcPct val="120000"/>
                  </a:lnSpc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20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1pPr>
                <a:lvl2pPr marL="914400" marR="0" lvl="1" indent="-342900" algn="l" rtl="0">
                  <a:lnSpc>
                    <a:spcPct val="12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18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2pPr>
                <a:lvl3pPr marL="1371600" marR="0" lvl="2" indent="-342900" algn="l" rtl="0">
                  <a:lnSpc>
                    <a:spcPct val="12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3pPr>
                <a:lvl4pPr marL="1828800" marR="0" lvl="3" indent="-342900" algn="l" rtl="0">
                  <a:lnSpc>
                    <a:spcPct val="12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14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4pPr>
                <a:lvl5pPr marL="2286000" marR="0" lvl="4" indent="-342900" algn="l" rtl="0">
                  <a:lnSpc>
                    <a:spcPct val="12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12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5pPr>
                <a:lvl6pPr marL="2743200" marR="0" lvl="5" indent="-342900" algn="l" rtl="0">
                  <a:lnSpc>
                    <a:spcPct val="12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12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6pPr>
                <a:lvl7pPr marL="3200400" marR="0" lvl="6" indent="-342900" algn="l" rtl="0">
                  <a:lnSpc>
                    <a:spcPct val="12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12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7pPr>
                <a:lvl8pPr marL="3657600" marR="0" lvl="7" indent="-342900" algn="l" rtl="0">
                  <a:lnSpc>
                    <a:spcPct val="12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12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8pPr>
                <a:lvl9pPr marL="4114800" marR="0" lvl="8" indent="-342900" algn="l" rtl="0">
                  <a:lnSpc>
                    <a:spcPct val="12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12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9pPr>
              </a:lstStyle>
              <a:p>
                <a:pPr marL="0" indent="0" algn="just">
                  <a:spcBef>
                    <a:spcPts val="0"/>
                  </a:spcBef>
                  <a:buSzPts val="2000"/>
                  <a:buNone/>
                </a:pPr>
                <a:r>
                  <a:rPr lang="es-ES" dirty="0"/>
                  <a:t>Solo hay circulación de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s-ES" dirty="0"/>
                  <a:t> en el lado del rectángulo que está sobre el eje.</a:t>
                </a:r>
              </a:p>
              <a:p>
                <a:pPr marL="0" indent="0" algn="just">
                  <a:spcBef>
                    <a:spcPts val="0"/>
                  </a:spcBef>
                  <a:buSzPts val="2000"/>
                  <a:buNone/>
                </a:pPr>
                <a:endParaRPr lang="es-ES" dirty="0"/>
              </a:p>
              <a:p>
                <a:pPr marL="0" indent="0" algn="just">
                  <a:spcBef>
                    <a:spcPts val="0"/>
                  </a:spcBef>
                  <a:buSzPts val="2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dirty="0" smtClean="0">
                          <a:latin typeface="Cambria Math" panose="02040503050406030204" pitchFamily="18" charset="0"/>
                        </a:rPr>
                        <m:t>𝐶𝑖𝑟</m:t>
                      </m:r>
                      <m:sSub>
                        <m:sSubPr>
                          <m:ctrlPr>
                            <a:rPr lang="es-UY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dirty="0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s-UY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UY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dirty="0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s-UY" b="0" i="1" dirty="0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Y" b="0" i="1" dirty="0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s-ES" dirty="0"/>
              </a:p>
              <a:p>
                <a:pPr marL="0" indent="0" algn="just">
                  <a:spcBef>
                    <a:spcPts val="0"/>
                  </a:spcBef>
                  <a:buSzPts val="2000"/>
                  <a:buNone/>
                </a:pPr>
                <a:r>
                  <a:rPr lang="es-ES" dirty="0"/>
                  <a:t>Por Ampere:</a:t>
                </a:r>
              </a:p>
              <a:p>
                <a:pPr marL="0" indent="0" algn="just">
                  <a:spcBef>
                    <a:spcPts val="0"/>
                  </a:spcBef>
                  <a:buSzPts val="2000"/>
                  <a:buNone/>
                </a:pPr>
                <a:endParaRPr lang="es-ES" dirty="0"/>
              </a:p>
              <a:p>
                <a:pPr marL="0" indent="0" algn="just">
                  <a:spcBef>
                    <a:spcPts val="0"/>
                  </a:spcBef>
                  <a:buSzPts val="2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𝐶𝑖𝑟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𝑁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s-ES" dirty="0"/>
              </a:p>
              <a:p>
                <a:pPr marL="0" indent="0" algn="just">
                  <a:spcBef>
                    <a:spcPts val="0"/>
                  </a:spcBef>
                  <a:buSzPts val="2000"/>
                  <a:buNone/>
                </a:pPr>
                <a:endParaRPr lang="es-ES" dirty="0"/>
              </a:p>
              <a:p>
                <a:pPr marL="0" indent="0" algn="just">
                  <a:spcBef>
                    <a:spcPts val="0"/>
                  </a:spcBef>
                  <a:buSzPts val="2000"/>
                  <a:buNone/>
                </a:pPr>
                <a:r>
                  <a:rPr lang="es-ES" dirty="0"/>
                  <a:t>Por lo tanto:</a:t>
                </a:r>
              </a:p>
              <a:p>
                <a:pPr marL="0" indent="0" algn="just">
                  <a:spcBef>
                    <a:spcPts val="0"/>
                  </a:spcBef>
                  <a:buSzPts val="2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s-UY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𝑛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s-UY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2" name="Google Shape;130;p3">
                <a:extLst>
                  <a:ext uri="{FF2B5EF4-FFF2-40B4-BE49-F238E27FC236}">
                    <a16:creationId xmlns:a16="http://schemas.microsoft.com/office/drawing/2014/main" id="{4EA156BF-7F1B-2912-9F1E-D8CFA93D8D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1579" y="1959171"/>
                <a:ext cx="4063250" cy="3450613"/>
              </a:xfrm>
              <a:prstGeom prst="rect">
                <a:avLst/>
              </a:prstGeom>
              <a:blipFill>
                <a:blip r:embed="rId4"/>
                <a:stretch>
                  <a:fillRect l="-1499" r="-1499" b="-1678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470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9D2A68-3BC4-C839-48F7-D5AA69B59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Y" dirty="0"/>
              <a:t>Campo magnético en el eje de un solenoide no infinito</a:t>
            </a:r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E13A343-EDB7-100F-567D-BB07750074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641" y="2298263"/>
            <a:ext cx="6692718" cy="335781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95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7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es-US"/>
              <a:t>DEFINICIÓN DE 1 A</a:t>
            </a:r>
            <a:endParaRPr/>
          </a:p>
        </p:txBody>
      </p:sp>
      <p:pic>
        <p:nvPicPr>
          <p:cNvPr id="156" name="Google Shape;156;p7" descr="Ampere's Law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49629" y="2015732"/>
            <a:ext cx="3705225" cy="383857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Google Shape;130;p3">
                <a:extLst>
                  <a:ext uri="{FF2B5EF4-FFF2-40B4-BE49-F238E27FC236}">
                    <a16:creationId xmlns:a16="http://schemas.microsoft.com/office/drawing/2014/main" id="{1FBAAB1D-D603-0915-3945-561B42736F6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51579" y="1959171"/>
                <a:ext cx="5898050" cy="409431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L="457200" marR="0" lvl="0" indent="-342900" algn="l" rtl="0">
                  <a:lnSpc>
                    <a:spcPct val="120000"/>
                  </a:lnSpc>
                  <a:spcBef>
                    <a:spcPts val="10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20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1pPr>
                <a:lvl2pPr marL="914400" marR="0" lvl="1" indent="-342900" algn="l" rtl="0">
                  <a:lnSpc>
                    <a:spcPct val="12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18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2pPr>
                <a:lvl3pPr marL="1371600" marR="0" lvl="2" indent="-342900" algn="l" rtl="0">
                  <a:lnSpc>
                    <a:spcPct val="12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16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3pPr>
                <a:lvl4pPr marL="1828800" marR="0" lvl="3" indent="-342900" algn="l" rtl="0">
                  <a:lnSpc>
                    <a:spcPct val="12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14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4pPr>
                <a:lvl5pPr marL="2286000" marR="0" lvl="4" indent="-342900" algn="l" rtl="0">
                  <a:lnSpc>
                    <a:spcPct val="12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12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5pPr>
                <a:lvl6pPr marL="2743200" marR="0" lvl="5" indent="-342900" algn="l" rtl="0">
                  <a:lnSpc>
                    <a:spcPct val="12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12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6pPr>
                <a:lvl7pPr marL="3200400" marR="0" lvl="6" indent="-342900" algn="l" rtl="0">
                  <a:lnSpc>
                    <a:spcPct val="12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12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7pPr>
                <a:lvl8pPr marL="3657600" marR="0" lvl="7" indent="-342900" algn="l" rtl="0">
                  <a:lnSpc>
                    <a:spcPct val="12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12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8pPr>
                <a:lvl9pPr marL="4114800" marR="0" lvl="8" indent="-342900" algn="l" rtl="0">
                  <a:lnSpc>
                    <a:spcPct val="120000"/>
                  </a:lnSpc>
                  <a:spcBef>
                    <a:spcPts val="500"/>
                  </a:spcBef>
                  <a:spcAft>
                    <a:spcPts val="0"/>
                  </a:spcAft>
                  <a:buClr>
                    <a:schemeClr val="accent1"/>
                  </a:buClr>
                  <a:buSzPts val="1800"/>
                  <a:buFont typeface="Arial"/>
                  <a:buChar char="•"/>
                  <a:defRPr sz="1200" b="0" i="0" u="none" strike="noStrike" cap="none">
                    <a:solidFill>
                      <a:schemeClr val="dk1"/>
                    </a:solidFill>
                    <a:latin typeface="Gill Sans"/>
                    <a:ea typeface="Gill Sans"/>
                    <a:cs typeface="Gill Sans"/>
                    <a:sym typeface="Gill Sans"/>
                  </a:defRPr>
                </a:lvl9pPr>
              </a:lstStyle>
              <a:p>
                <a:pPr marL="0" indent="0" algn="just">
                  <a:spcBef>
                    <a:spcPts val="0"/>
                  </a:spcBef>
                  <a:buSzPts val="2000"/>
                  <a:buNone/>
                </a:pPr>
                <a:r>
                  <a:rPr lang="es-ES" dirty="0"/>
                  <a:t>Si se colocan dos conductores rectos, paralelos e infinitos separados una distancia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s-ES" dirty="0"/>
                  <a:t>, cuando circule a través de ellos una corriente </a:t>
                </a:r>
                <a14:m>
                  <m:oMath xmlns:m="http://schemas.openxmlformats.org/officeDocument/2006/math">
                    <m:r>
                      <a:rPr lang="es-ES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s-ES" dirty="0"/>
                  <a:t>, se ejercerán una fuerza.</a:t>
                </a:r>
              </a:p>
              <a:p>
                <a:pPr marL="0" indent="0" algn="just">
                  <a:spcBef>
                    <a:spcPts val="0"/>
                  </a:spcBef>
                  <a:buSzPts val="2000"/>
                  <a:buNone/>
                </a:pPr>
                <a:endParaRPr lang="es-ES" dirty="0"/>
              </a:p>
              <a:p>
                <a:pPr marL="0" indent="0" algn="just">
                  <a:spcBef>
                    <a:spcPts val="0"/>
                  </a:spcBef>
                  <a:buSzPts val="2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s-ES" dirty="0"/>
              </a:p>
              <a:p>
                <a:pPr marL="0" indent="0" algn="just">
                  <a:spcBef>
                    <a:spcPts val="0"/>
                  </a:spcBef>
                  <a:buSzPts val="2000"/>
                  <a:buNone/>
                </a:pPr>
                <a:endParaRPr lang="es-ES" dirty="0"/>
              </a:p>
              <a:p>
                <a:pPr marL="0" indent="0" algn="just">
                  <a:spcBef>
                    <a:spcPts val="0"/>
                  </a:spcBef>
                  <a:buSzPts val="2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s-ES" dirty="0"/>
              </a:p>
              <a:p>
                <a:pPr marL="0" indent="0" algn="just">
                  <a:spcBef>
                    <a:spcPts val="0"/>
                  </a:spcBef>
                  <a:buSzPts val="2000"/>
                  <a:buNone/>
                </a:pPr>
                <a:endParaRPr lang="es-ES" dirty="0"/>
              </a:p>
              <a:p>
                <a:pPr marL="0" indent="0" algn="just">
                  <a:spcBef>
                    <a:spcPts val="0"/>
                  </a:spcBef>
                  <a:buSzPts val="2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num>
                        <m:den>
                          <m:r>
                            <a:rPr lang="es-UY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es-UY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UY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UY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UY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es-ES" dirty="0"/>
              </a:p>
            </p:txBody>
          </p:sp>
        </mc:Choice>
        <mc:Fallback xmlns="">
          <p:sp>
            <p:nvSpPr>
              <p:cNvPr id="2" name="Google Shape;130;p3">
                <a:extLst>
                  <a:ext uri="{FF2B5EF4-FFF2-40B4-BE49-F238E27FC236}">
                    <a16:creationId xmlns:a16="http://schemas.microsoft.com/office/drawing/2014/main" id="{1FBAAB1D-D603-0915-3945-561B42736F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1579" y="1959171"/>
                <a:ext cx="5898050" cy="4094310"/>
              </a:xfrm>
              <a:prstGeom prst="rect">
                <a:avLst/>
              </a:prstGeom>
              <a:blipFill>
                <a:blip r:embed="rId4"/>
                <a:stretch>
                  <a:fillRect l="-1033" r="-113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theme1.xml><?xml version="1.0" encoding="utf-8"?>
<a:theme xmlns:a="http://schemas.openxmlformats.org/drawingml/2006/main" name="Galería">
  <a:themeElements>
    <a:clrScheme name="Galería">
      <a:dk1>
        <a:srgbClr val="000000"/>
      </a:dk1>
      <a:lt1>
        <a:srgbClr val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alería">
  <a:themeElements>
    <a:clrScheme name="Galería">
      <a:dk1>
        <a:srgbClr val="000000"/>
      </a:dk1>
      <a:lt1>
        <a:srgbClr val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438</Words>
  <Application>Microsoft Office PowerPoint</Application>
  <PresentationFormat>Panorámica</PresentationFormat>
  <Paragraphs>46</Paragraphs>
  <Slides>10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Gill Sans</vt:lpstr>
      <vt:lpstr>Arial</vt:lpstr>
      <vt:lpstr>Cambria Math</vt:lpstr>
      <vt:lpstr>Galería</vt:lpstr>
      <vt:lpstr>Galería</vt:lpstr>
      <vt:lpstr>CLASE  XII – CAMPO MAGNÉTICO </vt:lpstr>
      <vt:lpstr>EFECTO HALL</vt:lpstr>
      <vt:lpstr>EFECTO HALL</vt:lpstr>
      <vt:lpstr>GENERACIÓN DE UN CAMPO MAGNÉTICO</vt:lpstr>
      <vt:lpstr>LEY DE AMPERE</vt:lpstr>
      <vt:lpstr>LEY DE AMPERE PARA EL EJE DE UN SOLENOIDE</vt:lpstr>
      <vt:lpstr>LEY DE AMPERE PARA EL EJE DE UN SOLENOIDE</vt:lpstr>
      <vt:lpstr>Campo magnético en el eje de un solenoide no infinito</vt:lpstr>
      <vt:lpstr>DEFINICIÓN DE 1 A</vt:lpstr>
      <vt:lpstr>DEFINICIÓN DE 1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 XII – CAMPO MAGNÉTICO </dc:title>
  <dc:creator>Telmo Canabarro</dc:creator>
  <cp:lastModifiedBy>Telmo Canabarro</cp:lastModifiedBy>
  <cp:revision>2</cp:revision>
  <dcterms:created xsi:type="dcterms:W3CDTF">2020-08-26T17:45:42Z</dcterms:created>
  <dcterms:modified xsi:type="dcterms:W3CDTF">2023-05-17T21:25:18Z</dcterms:modified>
</cp:coreProperties>
</file>