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12192000"/>
  <p:notesSz cx="6858000" cy="9144000"/>
  <p:embeddedFontLst>
    <p:embeddedFont>
      <p:font typeface="Gill Sans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2" roundtripDataSignature="AMtx7mjEWmoy9cwEX5aVWRSnQaHJTnoj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GillSans-regular.fntdata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font" Target="fonts/GillSans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8"/>
          <p:cNvSpPr txBox="1"/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Gill Sans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8"/>
          <p:cNvSpPr txBox="1"/>
          <p:nvPr>
            <p:ph idx="1" type="subTitle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1800" cap="none">
                <a:solidFill>
                  <a:schemeClr val="lt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7" name="Google Shape;17;p18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8"/>
          <p:cNvSpPr txBox="1"/>
          <p:nvPr>
            <p:ph idx="11" type="ftr"/>
          </p:nvPr>
        </p:nvSpPr>
        <p:spPr>
          <a:xfrm>
            <a:off x="2416500" y="329307"/>
            <a:ext cx="49739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8"/>
          <p:cNvSpPr txBox="1"/>
          <p:nvPr>
            <p:ph idx="12" type="sldNum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  <p:cxnSp>
        <p:nvCxnSpPr>
          <p:cNvPr id="20" name="Google Shape;20;p18"/>
          <p:cNvCxnSpPr/>
          <p:nvPr/>
        </p:nvCxnSpPr>
        <p:spPr>
          <a:xfrm>
            <a:off x="2417780" y="3528542"/>
            <a:ext cx="863707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oogle Shape;88;p26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89" name="Google Shape;89;p26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sx="98000" rotWithShape="0" algn="tl" dir="4740000" dist="228600" sy="98000">
                <a:srgbClr val="000000">
                  <a:alpha val="3372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26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cap="flat" cmpd="sng" w="50800">
              <a:solidFill>
                <a:srgbClr val="19191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1" name="Google Shape;91;p26"/>
          <p:cNvSpPr txBox="1"/>
          <p:nvPr>
            <p:ph type="title"/>
          </p:nvPr>
        </p:nvSpPr>
        <p:spPr>
          <a:xfrm>
            <a:off x="1451206" y="1129513"/>
            <a:ext cx="5532328" cy="18305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6"/>
          <p:cNvSpPr/>
          <p:nvPr>
            <p:ph idx="2" type="pic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3" name="Google Shape;93;p26"/>
          <p:cNvSpPr txBox="1"/>
          <p:nvPr>
            <p:ph idx="1" type="body"/>
          </p:nvPr>
        </p:nvSpPr>
        <p:spPr>
          <a:xfrm>
            <a:off x="1450329" y="3145992"/>
            <a:ext cx="5524404" cy="2003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94" name="Google Shape;94;p26"/>
          <p:cNvSpPr txBox="1"/>
          <p:nvPr>
            <p:ph idx="10" type="dt"/>
          </p:nvPr>
        </p:nvSpPr>
        <p:spPr>
          <a:xfrm>
            <a:off x="1447382" y="5469856"/>
            <a:ext cx="5527351" cy="3201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6"/>
          <p:cNvSpPr txBox="1"/>
          <p:nvPr>
            <p:ph idx="11" type="ftr"/>
          </p:nvPr>
        </p:nvSpPr>
        <p:spPr>
          <a:xfrm>
            <a:off x="1447382" y="318640"/>
            <a:ext cx="5541004" cy="32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6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  <p:cxnSp>
        <p:nvCxnSpPr>
          <p:cNvPr id="97" name="Google Shape;97;p26"/>
          <p:cNvCxnSpPr/>
          <p:nvPr/>
        </p:nvCxnSpPr>
        <p:spPr>
          <a:xfrm>
            <a:off x="1447382" y="3143605"/>
            <a:ext cx="5527351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7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7"/>
          <p:cNvSpPr txBox="1"/>
          <p:nvPr>
            <p:ph idx="1" type="body"/>
          </p:nvPr>
        </p:nvSpPr>
        <p:spPr>
          <a:xfrm rot="5400000">
            <a:off x="4527910" y="-1060599"/>
            <a:ext cx="3450613" cy="9603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1" name="Google Shape;101;p27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7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7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  <p:cxnSp>
        <p:nvCxnSpPr>
          <p:cNvPr id="104" name="Google Shape;104;p27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8"/>
          <p:cNvSpPr txBox="1"/>
          <p:nvPr>
            <p:ph type="title"/>
          </p:nvPr>
        </p:nvSpPr>
        <p:spPr>
          <a:xfrm rot="5400000">
            <a:off x="7917038" y="2321047"/>
            <a:ext cx="4659889" cy="1615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8"/>
          <p:cNvSpPr txBox="1"/>
          <p:nvPr>
            <p:ph idx="1" type="body"/>
          </p:nvPr>
        </p:nvSpPr>
        <p:spPr>
          <a:xfrm rot="5400000">
            <a:off x="3029143" y="-785498"/>
            <a:ext cx="4659889" cy="78288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8" name="Google Shape;108;p28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8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8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  <p:cxnSp>
        <p:nvCxnSpPr>
          <p:cNvPr id="111" name="Google Shape;111;p28"/>
          <p:cNvCxnSpPr/>
          <p:nvPr/>
        </p:nvCxnSpPr>
        <p:spPr>
          <a:xfrm>
            <a:off x="9439111" y="798973"/>
            <a:ext cx="0" cy="4659889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9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9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9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9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  <p:cxnSp>
        <p:nvCxnSpPr>
          <p:cNvPr id="36" name="Google Shape;36;p19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7"/>
          <p:cNvSpPr txBox="1"/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Gill Sans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7"/>
          <p:cNvSpPr txBox="1"/>
          <p:nvPr>
            <p:ph idx="1" type="subTitle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180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40" name="Google Shape;40;p17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7"/>
          <p:cNvSpPr txBox="1"/>
          <p:nvPr>
            <p:ph idx="11" type="ftr"/>
          </p:nvPr>
        </p:nvSpPr>
        <p:spPr>
          <a:xfrm>
            <a:off x="2416500" y="329307"/>
            <a:ext cx="49739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2" type="sldNum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  <p:cxnSp>
        <p:nvCxnSpPr>
          <p:cNvPr id="43" name="Google Shape;43;p17"/>
          <p:cNvCxnSpPr/>
          <p:nvPr/>
        </p:nvCxnSpPr>
        <p:spPr>
          <a:xfrm>
            <a:off x="2417780" y="3528542"/>
            <a:ext cx="863707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0"/>
          <p:cNvSpPr txBox="1"/>
          <p:nvPr>
            <p:ph type="title"/>
          </p:nvPr>
        </p:nvSpPr>
        <p:spPr>
          <a:xfrm>
            <a:off x="1454239" y="1756130"/>
            <a:ext cx="8643154" cy="1887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0"/>
          <p:cNvSpPr txBox="1"/>
          <p:nvPr>
            <p:ph idx="1" type="body"/>
          </p:nvPr>
        </p:nvSpPr>
        <p:spPr>
          <a:xfrm>
            <a:off x="1454239" y="3806195"/>
            <a:ext cx="8630446" cy="1012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7" name="Google Shape;47;p20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0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0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  <p:cxnSp>
        <p:nvCxnSpPr>
          <p:cNvPr id="50" name="Google Shape;50;p20"/>
          <p:cNvCxnSpPr/>
          <p:nvPr/>
        </p:nvCxnSpPr>
        <p:spPr>
          <a:xfrm>
            <a:off x="1454239" y="3804985"/>
            <a:ext cx="8630446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1"/>
          <p:cNvSpPr txBox="1"/>
          <p:nvPr>
            <p:ph type="title"/>
          </p:nvPr>
        </p:nvSpPr>
        <p:spPr>
          <a:xfrm>
            <a:off x="1449217" y="804889"/>
            <a:ext cx="9605635" cy="10593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1"/>
          <p:cNvSpPr txBox="1"/>
          <p:nvPr>
            <p:ph idx="1" type="body"/>
          </p:nvPr>
        </p:nvSpPr>
        <p:spPr>
          <a:xfrm>
            <a:off x="1447331" y="2010878"/>
            <a:ext cx="4645152" cy="34485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21"/>
          <p:cNvSpPr txBox="1"/>
          <p:nvPr>
            <p:ph idx="2" type="body"/>
          </p:nvPr>
        </p:nvSpPr>
        <p:spPr>
          <a:xfrm>
            <a:off x="6413771" y="2017343"/>
            <a:ext cx="4645152" cy="3441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21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1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1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  <p:cxnSp>
        <p:nvCxnSpPr>
          <p:cNvPr id="58" name="Google Shape;58;p21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2"/>
          <p:cNvSpPr txBox="1"/>
          <p:nvPr>
            <p:ph type="title"/>
          </p:nvPr>
        </p:nvSpPr>
        <p:spPr>
          <a:xfrm>
            <a:off x="1447191" y="804163"/>
            <a:ext cx="9607661" cy="10563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2"/>
          <p:cNvSpPr txBox="1"/>
          <p:nvPr>
            <p:ph idx="1" type="body"/>
          </p:nvPr>
        </p:nvSpPr>
        <p:spPr>
          <a:xfrm>
            <a:off x="1447191" y="2019549"/>
            <a:ext cx="4645152" cy="80194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2" name="Google Shape;62;p22"/>
          <p:cNvSpPr txBox="1"/>
          <p:nvPr>
            <p:ph idx="2" type="body"/>
          </p:nvPr>
        </p:nvSpPr>
        <p:spPr>
          <a:xfrm>
            <a:off x="1447191" y="2824269"/>
            <a:ext cx="4645152" cy="26444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22"/>
          <p:cNvSpPr txBox="1"/>
          <p:nvPr>
            <p:ph idx="3" type="body"/>
          </p:nvPr>
        </p:nvSpPr>
        <p:spPr>
          <a:xfrm>
            <a:off x="6412362" y="2023003"/>
            <a:ext cx="4645152" cy="8022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4" name="Google Shape;64;p22"/>
          <p:cNvSpPr txBox="1"/>
          <p:nvPr>
            <p:ph idx="4" type="body"/>
          </p:nvPr>
        </p:nvSpPr>
        <p:spPr>
          <a:xfrm>
            <a:off x="6412362" y="2821491"/>
            <a:ext cx="4645152" cy="2637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22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2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2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  <p:cxnSp>
        <p:nvCxnSpPr>
          <p:cNvPr id="68" name="Google Shape;68;p22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3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3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3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3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  <p:cxnSp>
        <p:nvCxnSpPr>
          <p:cNvPr id="74" name="Google Shape;74;p23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4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4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4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5"/>
          <p:cNvSpPr txBox="1"/>
          <p:nvPr>
            <p:ph type="title"/>
          </p:nvPr>
        </p:nvSpPr>
        <p:spPr>
          <a:xfrm>
            <a:off x="1444671" y="798973"/>
            <a:ext cx="3273099" cy="22471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5"/>
          <p:cNvSpPr txBox="1"/>
          <p:nvPr>
            <p:ph idx="1" type="body"/>
          </p:nvPr>
        </p:nvSpPr>
        <p:spPr>
          <a:xfrm>
            <a:off x="5043714" y="798974"/>
            <a:ext cx="6012470" cy="46588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25"/>
          <p:cNvSpPr txBox="1"/>
          <p:nvPr>
            <p:ph idx="2" type="body"/>
          </p:nvPr>
        </p:nvSpPr>
        <p:spPr>
          <a:xfrm>
            <a:off x="1444671" y="3205491"/>
            <a:ext cx="3275013" cy="2248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83" name="Google Shape;83;p25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5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5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  <p:cxnSp>
        <p:nvCxnSpPr>
          <p:cNvPr id="86" name="Google Shape;86;p25"/>
          <p:cNvCxnSpPr/>
          <p:nvPr/>
        </p:nvCxnSpPr>
        <p:spPr>
          <a:xfrm>
            <a:off x="1448280" y="3205491"/>
            <a:ext cx="3269490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646464"/>
            </a:gs>
            <a:gs pos="100000">
              <a:srgbClr val="3E3E3E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>
            <a:gsLst>
              <a:gs pos="0">
                <a:srgbClr val="454545">
                  <a:alpha val="0"/>
                </a:srgbClr>
              </a:gs>
              <a:gs pos="100000">
                <a:schemeClr val="dk2"/>
              </a:gs>
            </a:gsLst>
            <a:lin ang="54000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" name="Google Shape;7;p16"/>
          <p:cNvPicPr preferRelativeResize="0"/>
          <p:nvPr/>
        </p:nvPicPr>
        <p:blipFill rotWithShape="1">
          <a:blip r:embed="rId1">
            <a:alphaModFix/>
          </a:blip>
          <a:srcRect b="-1538" l="0" r="0" t="1538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6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ill Sans"/>
              <a:buNone/>
              <a:defRPr b="0" i="0" sz="32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6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048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048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048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048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048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" name="Google Shape;10;p16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1" name="Google Shape;11;p16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" name="Google Shape;12;p16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  <p:cxnSp>
        <p:nvCxnSpPr>
          <p:cNvPr id="13" name="Google Shape;13;p16"/>
          <p:cNvCxnSpPr/>
          <p:nvPr/>
        </p:nvCxnSpPr>
        <p:spPr>
          <a:xfrm>
            <a:off x="0" y="6128413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000001">
                <a:alpha val="2000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3" name="Google Shape;23;p15"/>
          <p:cNvPicPr preferRelativeResize="0"/>
          <p:nvPr/>
        </p:nvPicPr>
        <p:blipFill rotWithShape="1">
          <a:blip r:embed="rId1">
            <a:alphaModFix/>
          </a:blip>
          <a:srcRect b="-1538" l="0" r="0" t="1538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15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Google Shape;25;p15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048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048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048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048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048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6" name="Google Shape;26;p15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7" name="Google Shape;27;p15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8" name="Google Shape;28;p15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  <p:cxnSp>
        <p:nvCxnSpPr>
          <p:cNvPr id="29" name="Google Shape;29;p15"/>
          <p:cNvCxnSpPr/>
          <p:nvPr/>
        </p:nvCxnSpPr>
        <p:spPr>
          <a:xfrm>
            <a:off x="0" y="6128413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000001">
                <a:alpha val="2000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png"/><Relationship Id="rId4" Type="http://schemas.openxmlformats.org/officeDocument/2006/relationships/image" Target="../media/image4.gif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Relationship Id="rId4" Type="http://schemas.openxmlformats.org/officeDocument/2006/relationships/image" Target="../media/image13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png"/><Relationship Id="rId4" Type="http://schemas.openxmlformats.org/officeDocument/2006/relationships/image" Target="../media/image1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Relationship Id="rId4" Type="http://schemas.openxmlformats.org/officeDocument/2006/relationships/image" Target="../media/image8.gif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15.gif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"/>
          <p:cNvSpPr txBox="1"/>
          <p:nvPr>
            <p:ph type="ctrTitle"/>
          </p:nvPr>
        </p:nvSpPr>
        <p:spPr>
          <a:xfrm>
            <a:off x="2421079" y="1055688"/>
            <a:ext cx="9066625" cy="320413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ill Sans"/>
              <a:buNone/>
            </a:pPr>
            <a:r>
              <a:rPr lang="es-US" sz="4800"/>
              <a:t>CLASE  XI – CAMPO MAGNÉTICO</a:t>
            </a:r>
            <a:br>
              <a:rPr lang="es-US" sz="4800"/>
            </a:br>
            <a:endParaRPr sz="4800"/>
          </a:p>
        </p:txBody>
      </p:sp>
      <p:sp>
        <p:nvSpPr>
          <p:cNvPr id="117" name="Google Shape;117;p1"/>
          <p:cNvSpPr txBox="1"/>
          <p:nvPr>
            <p:ph idx="1" type="subTitle"/>
          </p:nvPr>
        </p:nvSpPr>
        <p:spPr>
          <a:xfrm>
            <a:off x="2421080" y="3655751"/>
            <a:ext cx="4023359" cy="12081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s-US" sz="2000"/>
              <a:t>FÍSICA 2</a:t>
            </a:r>
            <a:endParaRPr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0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APLICACIONES</a:t>
            </a:r>
            <a:endParaRPr/>
          </a:p>
        </p:txBody>
      </p:sp>
      <p:sp>
        <p:nvSpPr>
          <p:cNvPr id="174" name="Google Shape;174;p10"/>
          <p:cNvSpPr txBox="1"/>
          <p:nvPr>
            <p:ph idx="1" type="body"/>
          </p:nvPr>
        </p:nvSpPr>
        <p:spPr>
          <a:xfrm>
            <a:off x="1451579" y="2015732"/>
            <a:ext cx="4626489" cy="345061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1317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 </a:t>
            </a:r>
            <a:endParaRPr/>
          </a:p>
        </p:txBody>
      </p:sp>
      <p:pic>
        <p:nvPicPr>
          <p:cNvPr id="175" name="Google Shape;175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814755" y="2612918"/>
            <a:ext cx="4626489" cy="32845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1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APLICACIONES</a:t>
            </a:r>
            <a:endParaRPr/>
          </a:p>
        </p:txBody>
      </p:sp>
      <p:sp>
        <p:nvSpPr>
          <p:cNvPr id="181" name="Google Shape;181;p11"/>
          <p:cNvSpPr txBox="1"/>
          <p:nvPr>
            <p:ph idx="1" type="body"/>
          </p:nvPr>
        </p:nvSpPr>
        <p:spPr>
          <a:xfrm>
            <a:off x="1451579" y="2015734"/>
            <a:ext cx="4158849" cy="345061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1766" l="-1465" r="0" t="-176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 </a:t>
            </a:r>
            <a:endParaRPr/>
          </a:p>
        </p:txBody>
      </p:sp>
      <p:grpSp>
        <p:nvGrpSpPr>
          <p:cNvPr id="182" name="Google Shape;182;p11"/>
          <p:cNvGrpSpPr/>
          <p:nvPr/>
        </p:nvGrpSpPr>
        <p:grpSpPr>
          <a:xfrm>
            <a:off x="6109822" y="2012810"/>
            <a:ext cx="4948659" cy="3453535"/>
            <a:chOff x="7807230" y="2012810"/>
            <a:chExt cx="3251252" cy="3459865"/>
          </a:xfrm>
        </p:grpSpPr>
        <p:sp>
          <p:nvSpPr>
            <p:cNvPr id="183" name="Google Shape;183;p11"/>
            <p:cNvSpPr/>
            <p:nvPr/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sx="98000" rotWithShape="0" algn="tl" dir="4740000" dist="190500" sy="98000">
                <a:srgbClr val="000000">
                  <a:alpha val="3372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84" name="Google Shape;184;p11"/>
            <p:cNvSpPr/>
            <p:nvPr/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chemeClr val="lt1"/>
            </a:solidFill>
            <a:ln cap="flat" cmpd="sng" w="76200">
              <a:solidFill>
                <a:srgbClr val="19191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pic>
        <p:nvPicPr>
          <p:cNvPr descr="Movimiento en un campo eléctrico y/o magnético" id="185" name="Google Shape;185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39210" y="2174242"/>
            <a:ext cx="3689966" cy="3124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2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CARGAS EN MOVIMIENTO EN UN CONDUCTOR</a:t>
            </a:r>
            <a:endParaRPr/>
          </a:p>
        </p:txBody>
      </p:sp>
      <p:sp>
        <p:nvSpPr>
          <p:cNvPr id="191" name="Google Shape;191;p12"/>
          <p:cNvSpPr txBox="1"/>
          <p:nvPr>
            <p:ph idx="1" type="body"/>
          </p:nvPr>
        </p:nvSpPr>
        <p:spPr>
          <a:xfrm>
            <a:off x="1451579" y="2015734"/>
            <a:ext cx="5720746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s-US"/>
              <a:t>Si en lugar de colocar una carga en una región del espacio donde existe un campo magnético B uniforme colocamos un conductor, cada una de las cargas que está circulando experimentará la fuerza magnética.</a:t>
            </a:r>
            <a:endParaRPr/>
          </a:p>
          <a:p>
            <a:pPr indent="0" lvl="0" marL="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s-US"/>
              <a:t>Coloquemos un conductor en una región donde existe un campo magnético según se muestra en la figura.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</a:pPr>
            <a:r>
              <a:t/>
            </a:r>
            <a:endParaRPr sz="1900"/>
          </a:p>
        </p:txBody>
      </p:sp>
      <p:pic>
        <p:nvPicPr>
          <p:cNvPr descr="EL FÍSICO LOCO: Ley de Laplace" id="192" name="Google Shape;192;p12"/>
          <p:cNvPicPr preferRelativeResize="0"/>
          <p:nvPr/>
        </p:nvPicPr>
        <p:blipFill rotWithShape="1">
          <a:blip r:embed="rId3">
            <a:alphaModFix/>
          </a:blip>
          <a:srcRect b="0" l="0" r="24888" t="0"/>
          <a:stretch/>
        </p:blipFill>
        <p:spPr>
          <a:xfrm>
            <a:off x="7328990" y="2079292"/>
            <a:ext cx="3725864" cy="3323496"/>
          </a:xfrm>
          <a:prstGeom prst="rect">
            <a:avLst/>
          </a:prstGeom>
          <a:noFill/>
          <a:ln cap="sq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2745"/>
              </a:srgbClr>
            </a:outerShdw>
          </a:effectLst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3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CARGAS EN MOVIMIENTO EN UN CONDUCTOR</a:t>
            </a:r>
            <a:endParaRPr/>
          </a:p>
        </p:txBody>
      </p:sp>
      <p:sp>
        <p:nvSpPr>
          <p:cNvPr id="198" name="Google Shape;198;p13"/>
          <p:cNvSpPr txBox="1"/>
          <p:nvPr>
            <p:ph idx="1" type="body"/>
          </p:nvPr>
        </p:nvSpPr>
        <p:spPr>
          <a:xfrm>
            <a:off x="1451579" y="2015734"/>
            <a:ext cx="5720746" cy="345061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956" r="-211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 </a:t>
            </a:r>
            <a:endParaRPr/>
          </a:p>
        </p:txBody>
      </p:sp>
      <p:pic>
        <p:nvPicPr>
          <p:cNvPr descr="EL FÍSICO LOCO: Ley de Laplace" id="199" name="Google Shape;199;p13"/>
          <p:cNvPicPr preferRelativeResize="0"/>
          <p:nvPr/>
        </p:nvPicPr>
        <p:blipFill rotWithShape="1">
          <a:blip r:embed="rId4">
            <a:alphaModFix/>
          </a:blip>
          <a:srcRect b="0" l="0" r="24888" t="0"/>
          <a:stretch/>
        </p:blipFill>
        <p:spPr>
          <a:xfrm>
            <a:off x="7328990" y="2079292"/>
            <a:ext cx="3725864" cy="3323496"/>
          </a:xfrm>
          <a:prstGeom prst="rect">
            <a:avLst/>
          </a:prstGeom>
          <a:noFill/>
          <a:ln cap="sq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2745"/>
              </a:srgbClr>
            </a:outerShdw>
          </a:effectLst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4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CARGAS EN MOVIMIENTO EN UN CONDUCTOR</a:t>
            </a:r>
            <a:endParaRPr/>
          </a:p>
        </p:txBody>
      </p:sp>
      <p:sp>
        <p:nvSpPr>
          <p:cNvPr id="205" name="Google Shape;205;p14"/>
          <p:cNvSpPr txBox="1"/>
          <p:nvPr>
            <p:ph idx="1" type="body"/>
          </p:nvPr>
        </p:nvSpPr>
        <p:spPr>
          <a:xfrm>
            <a:off x="1451579" y="2015734"/>
            <a:ext cx="5720746" cy="345061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957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 </a:t>
            </a:r>
            <a:endParaRPr/>
          </a:p>
        </p:txBody>
      </p:sp>
      <p:pic>
        <p:nvPicPr>
          <p:cNvPr descr="EL FÍSICO LOCO: Ley de Laplace" id="206" name="Google Shape;206;p14"/>
          <p:cNvPicPr preferRelativeResize="0"/>
          <p:nvPr/>
        </p:nvPicPr>
        <p:blipFill rotWithShape="1">
          <a:blip r:embed="rId4">
            <a:alphaModFix/>
          </a:blip>
          <a:srcRect b="0" l="0" r="24888" t="0"/>
          <a:stretch/>
        </p:blipFill>
        <p:spPr>
          <a:xfrm>
            <a:off x="7328990" y="2079292"/>
            <a:ext cx="3725864" cy="3323496"/>
          </a:xfrm>
          <a:prstGeom prst="rect">
            <a:avLst/>
          </a:prstGeom>
          <a:noFill/>
          <a:ln cap="sq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2745"/>
              </a:srgbClr>
            </a:outerShdw>
          </a:effectLst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INTRODUCCIÓN</a:t>
            </a:r>
            <a:endParaRPr/>
          </a:p>
        </p:txBody>
      </p:sp>
      <p:sp>
        <p:nvSpPr>
          <p:cNvPr id="123" name="Google Shape;123;p2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A lo largo de la historia se encontraban materiales que se alineaban apuntando hacia el polo norte.</a:t>
            </a:r>
            <a:endParaRPr/>
          </a:p>
          <a:p>
            <a:pPr indent="-228600" lvl="0" marL="22860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Muy importante para la navegación.</a:t>
            </a:r>
            <a:endParaRPr/>
          </a:p>
          <a:p>
            <a:pPr indent="-228600" lvl="0" marL="22860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Se define, para cada imán, el polo norte como el extremo que apunta hacia el norte.</a:t>
            </a:r>
            <a:endParaRPr/>
          </a:p>
          <a:p>
            <a:pPr indent="-228600" lvl="0" marL="22860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Cuando estos objetos se colocaban uno próximo al otro, se observaba que se atraía el polo Norte de un imán, con el Sur del otro.</a:t>
            </a:r>
            <a:endParaRPr/>
          </a:p>
          <a:p>
            <a:pPr indent="-228600" lvl="0" marL="22860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Algunos objetos, como la limadura de hierro, se alinean de forma particular cuando están en presencia de un imán.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INTRODUCCIÓN</a:t>
            </a:r>
            <a:endParaRPr/>
          </a:p>
        </p:txBody>
      </p:sp>
      <p:sp>
        <p:nvSpPr>
          <p:cNvPr id="129" name="Google Shape;129;p3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https://www.youtube.com/watch?v=AX06lsBg6Nw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Si intento separar los polos, por ejemplo, cortando un imán a la mitad, observamos que se obtienen dos nuevos imanes, cada uno con sus polos Norte y Sur.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Ley de Gauss para el campo magnético: 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lang="es-US" sz="2000"/>
              <a:t>No existen los monopolos magnéticos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</a:pPr>
            <a:r>
              <a:rPr lang="es-US" sz="2000"/>
              <a:t>El flujo de campo magnético a través de una superficie cerrada es siempre cero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s-US" sz="2200"/>
              <a:t>Oersted observó que cuando colocaba una brújula cerca de un conductor, la brújula se desviaba cuando circulaba corriente.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LÍNEAS DE CAMPO MAGNÉTICO</a:t>
            </a:r>
            <a:endParaRPr/>
          </a:p>
        </p:txBody>
      </p:sp>
      <p:sp>
        <p:nvSpPr>
          <p:cNvPr id="135" name="Google Shape;135;p4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Las líneas de campo magnético parten del polo Norte y llegan al polo Sur.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Por Gauss para magnetismo, las líneas de campo magnético tienen que ser cerradas.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En el interior del imán, las líneas de campo se cierran de Sur a Norte.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La brújula siempre es tangente a la línea de campo magnético.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FUERZA DE LORENTZ</a:t>
            </a:r>
            <a:endParaRPr/>
          </a:p>
        </p:txBody>
      </p:sp>
      <p:sp>
        <p:nvSpPr>
          <p:cNvPr id="141" name="Google Shape;141;p5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16252" l="-570" r="0" t="-176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 </a:t>
            </a:r>
            <a:endParaRPr/>
          </a:p>
        </p:txBody>
      </p:sp>
      <p:pic>
        <p:nvPicPr>
          <p:cNvPr descr="Producto vectorial - Wikipedia, la enciclopedia libre" id="142" name="Google Shape;142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39559" y="3149542"/>
            <a:ext cx="3715295" cy="29039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6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MOVIMIENTO DE UNA CARGA EN B UNIFORME</a:t>
            </a:r>
            <a:endParaRPr/>
          </a:p>
        </p:txBody>
      </p:sp>
      <p:sp>
        <p:nvSpPr>
          <p:cNvPr id="148" name="Google Shape;148;p6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633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 </a:t>
            </a:r>
            <a:endParaRPr/>
          </a:p>
        </p:txBody>
      </p:sp>
      <p:pic>
        <p:nvPicPr>
          <p:cNvPr descr="paralela" id="149" name="Google Shape;149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54759" y="4064978"/>
            <a:ext cx="95250" cy="13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7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MOVIMIENTO DE UNA CARGA EN B UNIFORME</a:t>
            </a:r>
            <a:endParaRPr/>
          </a:p>
        </p:txBody>
      </p:sp>
      <p:sp>
        <p:nvSpPr>
          <p:cNvPr id="155" name="Google Shape;155;p7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634" r="-76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 </a:t>
            </a:r>
            <a:endParaRPr/>
          </a:p>
        </p:txBody>
      </p:sp>
      <p:pic>
        <p:nvPicPr>
          <p:cNvPr descr="perpendicular" id="156" name="Google Shape;156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80098" y="2495783"/>
            <a:ext cx="133350" cy="161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8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MOVIMIENTO DE UNA CARGA EN B UNIFORME</a:t>
            </a:r>
            <a:endParaRPr/>
          </a:p>
        </p:txBody>
      </p:sp>
      <p:sp>
        <p:nvSpPr>
          <p:cNvPr id="162" name="Google Shape;162;p8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17137" l="-633" r="0" t="-175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 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9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MOVIMIENTO DE UNA CARGA EN B UNIFORME</a:t>
            </a:r>
            <a:endParaRPr/>
          </a:p>
        </p:txBody>
      </p:sp>
      <p:sp>
        <p:nvSpPr>
          <p:cNvPr id="168" name="Google Shape;168;p9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s-US"/>
              <a:t>Caso IV: caso general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s-US"/>
              <a:t>En este caso la velocidad y el campo no son ni paralelos ni perpendiculares.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s-US"/>
              <a:t>Este caso se analizará en detalle en el Práctico 6 – Ejercicio 2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lería">
  <a:themeElements>
    <a:clrScheme name="Galería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Galería">
  <a:themeElements>
    <a:clrScheme name="Galería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2020-08-26T17:45:42Z</dcterms:created>
  <dc:creator>Telmo Canabarro</dc:creator>
</cp:coreProperties>
</file>