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sldIdLst>
    <p:sldId id="256" r:id="rId2"/>
    <p:sldId id="273" r:id="rId3"/>
    <p:sldId id="274" r:id="rId4"/>
    <p:sldId id="275" r:id="rId5"/>
    <p:sldId id="27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lmo Canabarro" initials="TC" lastIdx="1" clrIdx="0">
    <p:extLst>
      <p:ext uri="{19B8F6BF-5375-455C-9EA6-DF929625EA0E}">
        <p15:presenceInfo xmlns:p15="http://schemas.microsoft.com/office/powerpoint/2012/main" userId="a39cc4eaf593238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14-Apr-23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26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14-Apr-23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9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14-Apr-23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33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14-Apr-23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37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14-Apr-23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90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14-Apr-23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14-Apr-23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73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14-Apr-23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2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14-Apr-23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6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14-Apr-23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6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AC24A9-CCB6-4F8D-B8DB-C2F3692CFA5A}" type="datetimeFigureOut">
              <a:rPr lang="en-US" smtClean="0"/>
              <a:t>14-Apr-23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0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14-Apr-23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92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0014E-824A-4E0D-92AE-90D88738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1079" y="1055688"/>
            <a:ext cx="9066625" cy="3204134"/>
          </a:xfrm>
        </p:spPr>
        <p:txBody>
          <a:bodyPr anchor="b">
            <a:normAutofit/>
          </a:bodyPr>
          <a:lstStyle/>
          <a:p>
            <a:r>
              <a:rPr lang="es-US" sz="4800" dirty="0"/>
              <a:t>Clase  X – </a:t>
            </a:r>
            <a:r>
              <a:rPr lang="es-US" sz="4800" dirty="0" err="1"/>
              <a:t>CIrcuitos</a:t>
            </a:r>
            <a:br>
              <a:rPr lang="es-US" sz="4800" dirty="0"/>
            </a:br>
            <a:endParaRPr lang="en-US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DA16B0-68BE-45AF-ACEA-B67BB4691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1080" y="3655751"/>
            <a:ext cx="4023359" cy="1208141"/>
          </a:xfrm>
        </p:spPr>
        <p:txBody>
          <a:bodyPr>
            <a:normAutofit/>
          </a:bodyPr>
          <a:lstStyle/>
          <a:p>
            <a:r>
              <a:rPr lang="es-US" sz="2000" dirty="0"/>
              <a:t>Física 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4996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19F434-2FE4-4253-986E-A9BDC559B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Carga de un capacitor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FADAED6-71BD-452B-AA99-604B6DD717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4162555" cy="34506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 smtClean="0"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</m:d>
                      <m:r>
                        <a:rPr lang="es-US" i="1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𝑅𝐶</m:t>
                              </m:r>
                            </m:den>
                          </m:f>
                        </m:sup>
                      </m:sSup>
                      <m:r>
                        <a:rPr lang="es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S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US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es-US" dirty="0"/>
              </a:p>
              <a:p>
                <a:pPr marL="0" indent="0" algn="just">
                  <a:buNone/>
                </a:pPr>
                <a:r>
                  <a:rPr lang="es-US" b="0" dirty="0"/>
                  <a:t>Caso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s-US" b="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𝑅𝐶</m:t>
                                  </m:r>
                                </m:den>
                              </m:f>
                            </m:sup>
                          </m:sSup>
                        </m:e>
                      </m:d>
                    </m:oMath>
                  </m:oMathPara>
                </a14:m>
                <a:endParaRPr lang="es-US" b="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𝑑𝑞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s-US" b="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𝑅𝐶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𝑅𝐶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𝑅𝐶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s-US" b="0" dirty="0"/>
              </a:p>
              <a:p>
                <a:pPr marL="0" indent="0" algn="just">
                  <a:buNone/>
                </a:pPr>
                <a:endParaRPr lang="es-US" b="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FADAED6-71BD-452B-AA99-604B6DD717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4162555" cy="3450613"/>
              </a:xfrm>
              <a:blipFill>
                <a:blip r:embed="rId2"/>
                <a:stretch>
                  <a:fillRect l="-1464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ircuito RC | Calculisto - Resúmenes y Clases de Cálculo">
            <a:extLst>
              <a:ext uri="{FF2B5EF4-FFF2-40B4-BE49-F238E27FC236}">
                <a16:creationId xmlns:a16="http://schemas.microsoft.com/office/drawing/2014/main" id="{263BF56B-1772-42B2-850A-1CF846CCC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57536" y="2015734"/>
            <a:ext cx="4834192" cy="34506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03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19F434-2FE4-4253-986E-A9BDC559B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Carga de un capacitor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FADAED6-71BD-452B-AA99-604B6DD717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4162555" cy="34506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s-US" b="0" dirty="0"/>
                  <a:t>Casos límites: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s-US" b="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US" b="0" dirty="0"/>
              </a:p>
              <a:p>
                <a:pPr marL="0" indent="0" algn="just">
                  <a:buNone/>
                </a:pPr>
                <a:r>
                  <a:rPr lang="es-US" dirty="0"/>
                  <a:t>El capacitor descargado se comporta como un cable, mientras que cuando está cargado se comporta como un interruptor abierto.</a:t>
                </a:r>
                <a:endParaRPr lang="es-US" b="0" dirty="0"/>
              </a:p>
              <a:p>
                <a:pPr marL="0" indent="0" algn="just">
                  <a:buNone/>
                </a:pPr>
                <a:endParaRPr lang="es-US" b="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FADAED6-71BD-452B-AA99-604B6DD717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4162555" cy="3450613"/>
              </a:xfrm>
              <a:blipFill>
                <a:blip r:embed="rId2"/>
                <a:stretch>
                  <a:fillRect l="-1464" t="-177" r="-1611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ircuito RC | Calculisto - Resúmenes y Clases de Cálculo">
            <a:extLst>
              <a:ext uri="{FF2B5EF4-FFF2-40B4-BE49-F238E27FC236}">
                <a16:creationId xmlns:a16="http://schemas.microsoft.com/office/drawing/2014/main" id="{263BF56B-1772-42B2-850A-1CF846CCC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57536" y="2015734"/>
            <a:ext cx="4834192" cy="34506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45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446FFF6E-384D-41B8-B33A-26E0954A8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Ejemplo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Marcador de contenido 4">
                <a:extLst>
                  <a:ext uri="{FF2B5EF4-FFF2-40B4-BE49-F238E27FC236}">
                    <a16:creationId xmlns:a16="http://schemas.microsoft.com/office/drawing/2014/main" id="{59C76FE4-A9D2-4560-90D0-FDAFE8DF31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4162555" cy="34506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s-US" dirty="0"/>
                  <a:t>Resolver el circuito de la figura y calcular la energía almacenada en el capacitor cuando ha transcurrido un tiempo muy largo.</a:t>
                </a:r>
              </a:p>
              <a:p>
                <a:pPr marL="0" indent="0" algn="just">
                  <a:buNone/>
                </a:pPr>
                <a:r>
                  <a:rPr lang="es-US" dirty="0"/>
                  <a:t>Equivalente de las resistencias en paralelo: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5" name="Marcador de contenido 4">
                <a:extLst>
                  <a:ext uri="{FF2B5EF4-FFF2-40B4-BE49-F238E27FC236}">
                    <a16:creationId xmlns:a16="http://schemas.microsoft.com/office/drawing/2014/main" id="{59C76FE4-A9D2-4560-90D0-FDAFE8DF31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4162555" cy="3450613"/>
              </a:xfrm>
              <a:blipFill>
                <a:blip r:embed="rId2"/>
                <a:stretch>
                  <a:fillRect l="-1464" t="-177" r="-1611" b="-9364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n 6">
            <a:extLst>
              <a:ext uri="{FF2B5EF4-FFF2-40B4-BE49-F238E27FC236}">
                <a16:creationId xmlns:a16="http://schemas.microsoft.com/office/drawing/2014/main" id="{9CC35078-6D53-409B-927A-724581CE3E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6154" y="2015734"/>
            <a:ext cx="4596956" cy="34506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Elipse 7">
            <a:extLst>
              <a:ext uri="{FF2B5EF4-FFF2-40B4-BE49-F238E27FC236}">
                <a16:creationId xmlns:a16="http://schemas.microsoft.com/office/drawing/2014/main" id="{E2D3DA8B-0D33-41DA-BF2F-FE0F2E91806F}"/>
              </a:ext>
            </a:extLst>
          </p:cNvPr>
          <p:cNvSpPr/>
          <p:nvPr/>
        </p:nvSpPr>
        <p:spPr>
          <a:xfrm>
            <a:off x="6591300" y="2015734"/>
            <a:ext cx="1495425" cy="1495425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65407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446FFF6E-384D-41B8-B33A-26E0954A8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Ejemplo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Marcador de contenido 4">
                <a:extLst>
                  <a:ext uri="{FF2B5EF4-FFF2-40B4-BE49-F238E27FC236}">
                    <a16:creationId xmlns:a16="http://schemas.microsoft.com/office/drawing/2014/main" id="{59C76FE4-A9D2-4560-90D0-FDAFE8DF31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4162555" cy="3450613"/>
              </a:xfrm>
            </p:spPr>
            <p:txBody>
              <a:bodyPr anchor="ctr">
                <a:noAutofit/>
              </a:bodyPr>
              <a:lstStyle/>
              <a:p>
                <a:pPr marL="0" indent="0" algn="just">
                  <a:buNone/>
                </a:pPr>
                <a:r>
                  <a:rPr lang="es-US" dirty="0"/>
                  <a:t>Equivalente de resistencias en serie: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5" name="Marcador de contenido 4">
                <a:extLst>
                  <a:ext uri="{FF2B5EF4-FFF2-40B4-BE49-F238E27FC236}">
                    <a16:creationId xmlns:a16="http://schemas.microsoft.com/office/drawing/2014/main" id="{59C76FE4-A9D2-4560-90D0-FDAFE8DF31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4162555" cy="3450613"/>
              </a:xfrm>
              <a:blipFill>
                <a:blip r:embed="rId2"/>
                <a:stretch>
                  <a:fillRect l="-1464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n 6">
            <a:extLst>
              <a:ext uri="{FF2B5EF4-FFF2-40B4-BE49-F238E27FC236}">
                <a16:creationId xmlns:a16="http://schemas.microsoft.com/office/drawing/2014/main" id="{9CC35078-6D53-409B-927A-724581CE3E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6154" y="2015734"/>
            <a:ext cx="4596956" cy="34506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Elipse 7">
            <a:extLst>
              <a:ext uri="{FF2B5EF4-FFF2-40B4-BE49-F238E27FC236}">
                <a16:creationId xmlns:a16="http://schemas.microsoft.com/office/drawing/2014/main" id="{E2D3DA8B-0D33-41DA-BF2F-FE0F2E91806F}"/>
              </a:ext>
            </a:extLst>
          </p:cNvPr>
          <p:cNvSpPr/>
          <p:nvPr/>
        </p:nvSpPr>
        <p:spPr>
          <a:xfrm>
            <a:off x="6591300" y="2015734"/>
            <a:ext cx="2499434" cy="1495425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64794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446FFF6E-384D-41B8-B33A-26E0954A8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Ejemplo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Marcador de contenido 4">
                <a:extLst>
                  <a:ext uri="{FF2B5EF4-FFF2-40B4-BE49-F238E27FC236}">
                    <a16:creationId xmlns:a16="http://schemas.microsoft.com/office/drawing/2014/main" id="{59C76FE4-A9D2-4560-90D0-FDAFE8DF31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4162555" cy="345061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US" dirty="0"/>
                  <a:t>Redibujamos el circuito.</a:t>
                </a:r>
              </a:p>
              <a:p>
                <a:pPr marL="0" indent="0">
                  <a:buNone/>
                </a:pPr>
                <a:r>
                  <a:rPr lang="es-US" dirty="0"/>
                  <a:t>Mallas: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Nodos: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endParaRPr lang="es-US" dirty="0"/>
              </a:p>
            </p:txBody>
          </p:sp>
        </mc:Choice>
        <mc:Fallback xmlns="">
          <p:sp>
            <p:nvSpPr>
              <p:cNvPr id="5" name="Marcador de contenido 4">
                <a:extLst>
                  <a:ext uri="{FF2B5EF4-FFF2-40B4-BE49-F238E27FC236}">
                    <a16:creationId xmlns:a16="http://schemas.microsoft.com/office/drawing/2014/main" id="{59C76FE4-A9D2-4560-90D0-FDAFE8DF31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4162555" cy="3450613"/>
              </a:xfrm>
              <a:blipFill>
                <a:blip r:embed="rId2"/>
                <a:stretch>
                  <a:fillRect l="-1464" t="-177" b="-15018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n 8">
            <a:extLst>
              <a:ext uri="{FF2B5EF4-FFF2-40B4-BE49-F238E27FC236}">
                <a16:creationId xmlns:a16="http://schemas.microsoft.com/office/drawing/2014/main" id="{BDD5D684-1F66-4250-83B2-D3DF66DC71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4347" y="2403922"/>
            <a:ext cx="4171950" cy="26003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5179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446FFF6E-384D-41B8-B33A-26E0954A8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Ejemplo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Marcador de contenido 4">
                <a:extLst>
                  <a:ext uri="{FF2B5EF4-FFF2-40B4-BE49-F238E27FC236}">
                    <a16:creationId xmlns:a16="http://schemas.microsoft.com/office/drawing/2014/main" id="{59C76FE4-A9D2-4560-90D0-FDAFE8DF31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4452071" cy="3450613"/>
              </a:xfrm>
            </p:spPr>
            <p:txBody>
              <a:bodyPr anchor="t">
                <a:no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S" b="0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sSub>
                                <m:sSubPr>
                                  <m:ctrlPr>
                                    <a:rPr lang="es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5" name="Marcador de contenido 4">
                <a:extLst>
                  <a:ext uri="{FF2B5EF4-FFF2-40B4-BE49-F238E27FC236}">
                    <a16:creationId xmlns:a16="http://schemas.microsoft.com/office/drawing/2014/main" id="{59C76FE4-A9D2-4560-90D0-FDAFE8DF31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4452071" cy="3450613"/>
              </a:xfrm>
              <a:blipFill>
                <a:blip r:embed="rId2"/>
                <a:stretch>
                  <a:fillRect b="-4770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n 8">
            <a:extLst>
              <a:ext uri="{FF2B5EF4-FFF2-40B4-BE49-F238E27FC236}">
                <a16:creationId xmlns:a16="http://schemas.microsoft.com/office/drawing/2014/main" id="{BDD5D684-1F66-4250-83B2-D3DF66DC71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4347" y="2403922"/>
            <a:ext cx="4171950" cy="26003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8340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446FFF6E-384D-41B8-B33A-26E0954A8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Ejemplo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Marcador de contenido 4">
                <a:extLst>
                  <a:ext uri="{FF2B5EF4-FFF2-40B4-BE49-F238E27FC236}">
                    <a16:creationId xmlns:a16="http://schemas.microsoft.com/office/drawing/2014/main" id="{59C76FE4-A9D2-4560-90D0-FDAFE8DF31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5292768" cy="3450613"/>
              </a:xfrm>
            </p:spPr>
            <p:txBody>
              <a:bodyPr anchor="ctr">
                <a:no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S" b="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num>
                            <m:den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5" name="Marcador de contenido 4">
                <a:extLst>
                  <a:ext uri="{FF2B5EF4-FFF2-40B4-BE49-F238E27FC236}">
                    <a16:creationId xmlns:a16="http://schemas.microsoft.com/office/drawing/2014/main" id="{59C76FE4-A9D2-4560-90D0-FDAFE8DF31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5292768" cy="3450613"/>
              </a:xfrm>
              <a:blipFill>
                <a:blip r:embed="rId2"/>
                <a:stretch>
                  <a:fillRect b="-4947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n 8">
            <a:extLst>
              <a:ext uri="{FF2B5EF4-FFF2-40B4-BE49-F238E27FC236}">
                <a16:creationId xmlns:a16="http://schemas.microsoft.com/office/drawing/2014/main" id="{BDD5D684-1F66-4250-83B2-D3DF66DC71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4347" y="2403922"/>
            <a:ext cx="4171950" cy="26003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9466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446FFF6E-384D-41B8-B33A-26E0954A8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Ejemplo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Marcador de contenido 4">
                <a:extLst>
                  <a:ext uri="{FF2B5EF4-FFF2-40B4-BE49-F238E27FC236}">
                    <a16:creationId xmlns:a16="http://schemas.microsoft.com/office/drawing/2014/main" id="{59C76FE4-A9D2-4560-90D0-FDAFE8DF31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5292768" cy="3450613"/>
              </a:xfrm>
            </p:spPr>
            <p:txBody>
              <a:bodyPr anchor="t">
                <a:no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s-US" dirty="0"/>
                  <a:t>Sol. Homogénea: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𝑅𝐶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𝑅𝐶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5" name="Marcador de contenido 4">
                <a:extLst>
                  <a:ext uri="{FF2B5EF4-FFF2-40B4-BE49-F238E27FC236}">
                    <a16:creationId xmlns:a16="http://schemas.microsoft.com/office/drawing/2014/main" id="{59C76FE4-A9D2-4560-90D0-FDAFE8DF31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5292768" cy="3450613"/>
              </a:xfrm>
              <a:blipFill>
                <a:blip r:embed="rId2"/>
                <a:stretch>
                  <a:fillRect l="-1152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n 8">
            <a:extLst>
              <a:ext uri="{FF2B5EF4-FFF2-40B4-BE49-F238E27FC236}">
                <a16:creationId xmlns:a16="http://schemas.microsoft.com/office/drawing/2014/main" id="{BDD5D684-1F66-4250-83B2-D3DF66DC71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4347" y="2403922"/>
            <a:ext cx="4171950" cy="26003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3404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446FFF6E-384D-41B8-B33A-26E0954A8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Ejemplo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Marcador de contenido 4">
                <a:extLst>
                  <a:ext uri="{FF2B5EF4-FFF2-40B4-BE49-F238E27FC236}">
                    <a16:creationId xmlns:a16="http://schemas.microsoft.com/office/drawing/2014/main" id="{59C76FE4-A9D2-4560-90D0-FDAFE8DF31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5292768" cy="3450613"/>
              </a:xfrm>
            </p:spPr>
            <p:txBody>
              <a:bodyPr anchor="t">
                <a:no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s-US" dirty="0"/>
                  <a:t>Sol. Particular: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s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num>
                        <m:den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𝑉𝐶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5" name="Marcador de contenido 4">
                <a:extLst>
                  <a:ext uri="{FF2B5EF4-FFF2-40B4-BE49-F238E27FC236}">
                    <a16:creationId xmlns:a16="http://schemas.microsoft.com/office/drawing/2014/main" id="{59C76FE4-A9D2-4560-90D0-FDAFE8DF31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5292768" cy="3450613"/>
              </a:xfrm>
              <a:blipFill>
                <a:blip r:embed="rId2"/>
                <a:stretch>
                  <a:fillRect l="-1152" b="-707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n 8">
            <a:extLst>
              <a:ext uri="{FF2B5EF4-FFF2-40B4-BE49-F238E27FC236}">
                <a16:creationId xmlns:a16="http://schemas.microsoft.com/office/drawing/2014/main" id="{BDD5D684-1F66-4250-83B2-D3DF66DC71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4347" y="2403922"/>
            <a:ext cx="4171950" cy="26003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9536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446FFF6E-384D-41B8-B33A-26E0954A8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Ejemplo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Marcador de contenido 4">
                <a:extLst>
                  <a:ext uri="{FF2B5EF4-FFF2-40B4-BE49-F238E27FC236}">
                    <a16:creationId xmlns:a16="http://schemas.microsoft.com/office/drawing/2014/main" id="{59C76FE4-A9D2-4560-90D0-FDAFE8DF31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5292768" cy="3450613"/>
              </a:xfrm>
            </p:spPr>
            <p:txBody>
              <a:bodyPr anchor="t">
                <a:no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s-US" dirty="0"/>
                  <a:t>Solución general: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es-US" b="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𝑅𝐶</m:t>
                              </m:r>
                            </m:den>
                          </m:f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𝑉𝐶</m:t>
                          </m:r>
                        </m:num>
                        <m:den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s-US" dirty="0"/>
                  <a:t>Imponemos CI: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𝑉𝐶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5" name="Marcador de contenido 4">
                <a:extLst>
                  <a:ext uri="{FF2B5EF4-FFF2-40B4-BE49-F238E27FC236}">
                    <a16:creationId xmlns:a16="http://schemas.microsoft.com/office/drawing/2014/main" id="{59C76FE4-A9D2-4560-90D0-FDAFE8DF31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5292768" cy="3450613"/>
              </a:xfrm>
              <a:blipFill>
                <a:blip r:embed="rId2"/>
                <a:stretch>
                  <a:fillRect l="-1152" b="-5830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n 8">
            <a:extLst>
              <a:ext uri="{FF2B5EF4-FFF2-40B4-BE49-F238E27FC236}">
                <a16:creationId xmlns:a16="http://schemas.microsoft.com/office/drawing/2014/main" id="{BDD5D684-1F66-4250-83B2-D3DF66DC71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4347" y="2403922"/>
            <a:ext cx="4171950" cy="26003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4318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336059-9EA6-97A9-8E13-CFC1F4386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Resistencias de sección variable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3FABF5F-F70B-F9A8-E4BD-D0031C3628D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2"/>
                <a:ext cx="5974457" cy="3450613"/>
              </a:xfrm>
            </p:spPr>
            <p:txBody>
              <a:bodyPr anchor="ctr">
                <a:noAutofit/>
              </a:bodyPr>
              <a:lstStyle/>
              <a:p>
                <a:pPr marL="0" indent="0" algn="just">
                  <a:buNone/>
                </a:pPr>
                <a:r>
                  <a:rPr lang="es-US" dirty="0"/>
                  <a:t>Analicemos el caso de una resistencia cuya sección transversal sea variable y la resistividad solo dependa de la coordenada axial.</a:t>
                </a:r>
              </a:p>
              <a:p>
                <a:pPr marL="0" indent="0" algn="just">
                  <a:buNone/>
                </a:pPr>
                <a:r>
                  <a:rPr lang="es-US" dirty="0"/>
                  <a:t>Podemos modelar el problema como infinitos resistores en serie cuya resistencia será: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𝑑𝑅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d>
                            <m:d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𝐴</m:t>
                          </m:r>
                          <m:d>
                            <m:d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3FABF5F-F70B-F9A8-E4BD-D0031C3628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2"/>
                <a:ext cx="5974457" cy="3450613"/>
              </a:xfrm>
              <a:blipFill>
                <a:blip r:embed="rId2"/>
                <a:stretch>
                  <a:fillRect l="-1020" r="-1122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>
            <a:extLst>
              <a:ext uri="{FF2B5EF4-FFF2-40B4-BE49-F238E27FC236}">
                <a16:creationId xmlns:a16="http://schemas.microsoft.com/office/drawing/2014/main" id="{9233AA48-FF49-3552-BE74-FE1B7746AF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8" t="21667" r="43958" b="40556"/>
          <a:stretch/>
        </p:blipFill>
        <p:spPr bwMode="auto">
          <a:xfrm>
            <a:off x="7715250" y="2582400"/>
            <a:ext cx="3339604" cy="23172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92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446FFF6E-384D-41B8-B33A-26E0954A8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Ejemplo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Marcador de contenido 4">
                <a:extLst>
                  <a:ext uri="{FF2B5EF4-FFF2-40B4-BE49-F238E27FC236}">
                    <a16:creationId xmlns:a16="http://schemas.microsoft.com/office/drawing/2014/main" id="{59C76FE4-A9D2-4560-90D0-FDAFE8DF31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5292768" cy="3450613"/>
              </a:xfrm>
            </p:spPr>
            <p:txBody>
              <a:bodyPr anchor="ctr">
                <a:no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𝑉𝐶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𝑅𝐶</m:t>
                              </m:r>
                            </m:den>
                          </m:f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𝑉𝐶</m:t>
                              </m:r>
                            </m:num>
                            <m:den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s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𝑉𝐶</m:t>
                          </m:r>
                        </m:num>
                        <m:den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s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num>
                                <m:den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𝑅𝐶</m:t>
                                  </m:r>
                                </m:den>
                              </m:f>
                            </m:sup>
                          </m:sSup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𝑉𝐶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5" name="Marcador de contenido 4">
                <a:extLst>
                  <a:ext uri="{FF2B5EF4-FFF2-40B4-BE49-F238E27FC236}">
                    <a16:creationId xmlns:a16="http://schemas.microsoft.com/office/drawing/2014/main" id="{59C76FE4-A9D2-4560-90D0-FDAFE8DF31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5292768" cy="345061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n 8">
            <a:extLst>
              <a:ext uri="{FF2B5EF4-FFF2-40B4-BE49-F238E27FC236}">
                <a16:creationId xmlns:a16="http://schemas.microsoft.com/office/drawing/2014/main" id="{BDD5D684-1F66-4250-83B2-D3DF66DC71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4347" y="2403922"/>
            <a:ext cx="4171950" cy="26003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6800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446FFF6E-384D-41B8-B33A-26E0954A8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Ejemplo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Marcador de contenido 4">
                <a:extLst>
                  <a:ext uri="{FF2B5EF4-FFF2-40B4-BE49-F238E27FC236}">
                    <a16:creationId xmlns:a16="http://schemas.microsoft.com/office/drawing/2014/main" id="{59C76FE4-A9D2-4560-90D0-FDAFE8DF31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5292768" cy="3450613"/>
              </a:xfrm>
            </p:spPr>
            <p:txBody>
              <a:bodyPr anchor="t">
                <a:no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s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e>
                      </m:d>
                      <m:r>
                        <a:rPr lang="es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𝑉𝐶</m:t>
                          </m:r>
                        </m:num>
                        <m:den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s-US" dirty="0"/>
              </a:p>
            </p:txBody>
          </p:sp>
        </mc:Choice>
        <mc:Fallback xmlns="">
          <p:sp>
            <p:nvSpPr>
              <p:cNvPr id="5" name="Marcador de contenido 4">
                <a:extLst>
                  <a:ext uri="{FF2B5EF4-FFF2-40B4-BE49-F238E27FC236}">
                    <a16:creationId xmlns:a16="http://schemas.microsoft.com/office/drawing/2014/main" id="{59C76FE4-A9D2-4560-90D0-FDAFE8DF31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5292768" cy="3450613"/>
              </a:xfrm>
              <a:blipFill>
                <a:blip r:embed="rId2"/>
                <a:stretch>
                  <a:fillRect b="-3887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n 8">
            <a:extLst>
              <a:ext uri="{FF2B5EF4-FFF2-40B4-BE49-F238E27FC236}">
                <a16:creationId xmlns:a16="http://schemas.microsoft.com/office/drawing/2014/main" id="{BDD5D684-1F66-4250-83B2-D3DF66DC71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4347" y="2403922"/>
            <a:ext cx="4171950" cy="26003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4499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336059-9EA6-97A9-8E13-CFC1F4386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Resistencias de sección variable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3FABF5F-F70B-F9A8-E4BD-D0031C3628D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2"/>
                <a:ext cx="5974457" cy="3450613"/>
              </a:xfrm>
            </p:spPr>
            <p:txBody>
              <a:bodyPr anchor="ctr">
                <a:noAutofit/>
              </a:bodyPr>
              <a:lstStyle/>
              <a:p>
                <a:pPr marL="0" indent="0" algn="just">
                  <a:buNone/>
                </a:pPr>
                <a:r>
                  <a:rPr lang="es-US" dirty="0"/>
                  <a:t>Por lo tanto: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  <m:e>
                          <m:f>
                            <m:f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  <m:d>
                                <m:d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d>
                                <m:d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den>
                          </m:f>
                        </m:e>
                      </m:nary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s-US" dirty="0"/>
              </a:p>
              <a:p>
                <a:pPr marL="0" indent="0" algn="just">
                  <a:buNone/>
                </a:pPr>
                <a:r>
                  <a:rPr lang="es-US" dirty="0"/>
                  <a:t>En el ejemplo de la figura: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3FABF5F-F70B-F9A8-E4BD-D0031C3628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2"/>
                <a:ext cx="5974457" cy="3450613"/>
              </a:xfrm>
              <a:blipFill>
                <a:blip r:embed="rId2"/>
                <a:stretch>
                  <a:fillRect l="-1020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>
            <a:extLst>
              <a:ext uri="{FF2B5EF4-FFF2-40B4-BE49-F238E27FC236}">
                <a16:creationId xmlns:a16="http://schemas.microsoft.com/office/drawing/2014/main" id="{9233AA48-FF49-3552-BE74-FE1B7746AF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8" t="21667" r="43958" b="40556"/>
          <a:stretch/>
        </p:blipFill>
        <p:spPr bwMode="auto">
          <a:xfrm>
            <a:off x="7715250" y="2582400"/>
            <a:ext cx="3339604" cy="23172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A7E862D9-3729-0FE5-1C81-905723347E0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s-US" dirty="0"/>
                  <a:t>Relación </a:t>
                </a:r>
                <a14:m>
                  <m:oMath xmlns:m="http://schemas.openxmlformats.org/officeDocument/2006/math">
                    <m:r>
                      <a:rPr lang="es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s-US" dirty="0"/>
                  <a:t>-T</a:t>
                </a:r>
              </a:p>
            </p:txBody>
          </p:sp>
        </mc:Choice>
        <mc:Fallback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A7E862D9-3729-0FE5-1C81-905723347E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587" t="-12209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AF80954-89AB-AC00-66E3-E73BA3EB04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just">
                  <a:buNone/>
                </a:pPr>
                <a:r>
                  <a:rPr lang="es-US" dirty="0"/>
                  <a:t>Como mencionamos anteriormente, la resistividad es una propiedad física que varía con la temperatura. Utilizaremos el siguiente modelo: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b>
                      </m:sSub>
                      <m:r>
                        <a:rPr lang="es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s-US" dirty="0"/>
              </a:p>
              <a:p>
                <a:pPr marL="0" indent="0" algn="just">
                  <a:buNone/>
                </a:pPr>
                <a:r>
                  <a:rPr lang="es-US" dirty="0"/>
                  <a:t>Donde: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s-US" dirty="0"/>
                  <a:t> es la resistividad a una temperatura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s-US" dirty="0"/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sSub>
                          <m:sSubPr>
                            <m:ctrlPr>
                              <a:rPr lang="es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s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s-US" dirty="0"/>
                  <a:t> es la resistividad a una temperatura de referencia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s-US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s-US" dirty="0"/>
              </a:p>
              <a:p>
                <a:pPr algn="just"/>
                <a14:m>
                  <m:oMath xmlns:m="http://schemas.openxmlformats.org/officeDocument/2006/math">
                    <m:r>
                      <a:rPr lang="es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s-US" dirty="0"/>
                  <a:t> coeficiente de temperatura</a:t>
                </a: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AF80954-89AB-AC00-66E3-E73BA3EB04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35" t="-177" r="-698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232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982E28-7B87-32C4-9974-83B16DC4B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6BECC24-F3FD-FDA9-4843-59FB957280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rmAutofit/>
              </a:bodyPr>
              <a:lstStyle/>
              <a:p>
                <a:pPr marL="0" indent="0" algn="just">
                  <a:buNone/>
                </a:pPr>
                <a:r>
                  <a:rPr lang="es-ES" b="0" i="0" dirty="0">
                    <a:solidFill>
                      <a:srgbClr val="000000"/>
                    </a:solidFill>
                    <a:effectLst/>
                  </a:rPr>
                  <a:t>Una bobina de </a:t>
                </a:r>
                <a14:m>
                  <m:oMath xmlns:m="http://schemas.openxmlformats.org/officeDocument/2006/math">
                    <m:r>
                      <a:rPr lang="es-ES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10</m:t>
                    </m:r>
                    <m:r>
                      <a:rPr lang="es-ES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,</m:t>
                    </m:r>
                    <m:r>
                      <a:rPr lang="es-ES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0</m:t>
                    </m:r>
                    <m:r>
                      <a:rPr lang="es-ES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ES" b="0" i="0" dirty="0">
                    <a:solidFill>
                      <a:srgbClr val="000000"/>
                    </a:solidFill>
                    <a:effectLst/>
                  </a:rPr>
                  <a:t> de alambre de nicromo cuyo diámetro es de </a:t>
                </a:r>
                <a14:m>
                  <m:oMath xmlns:m="http://schemas.openxmlformats.org/officeDocument/2006/math">
                    <m:r>
                      <a:rPr lang="es-ES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0</m:t>
                    </m:r>
                    <m:r>
                      <a:rPr lang="es-ES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,</m:t>
                    </m:r>
                    <m:r>
                      <a:rPr lang="es-ES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500</m:t>
                    </m:r>
                    <m:r>
                      <a:rPr lang="es-ES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𝑚𝑚</m:t>
                    </m:r>
                  </m:oMath>
                </a14:m>
                <a:r>
                  <a:rPr lang="es-ES" b="0" i="0" dirty="0">
                    <a:solidFill>
                      <a:srgbClr val="000000"/>
                    </a:solidFill>
                    <a:effectLst/>
                  </a:rPr>
                  <a:t> se conecta a una diferencia de potencial de </a:t>
                </a:r>
                <a14:m>
                  <m:oMath xmlns:m="http://schemas.openxmlformats.org/officeDocument/2006/math">
                    <m:r>
                      <a:rPr lang="es-ES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80</m:t>
                    </m:r>
                    <m:r>
                      <a:rPr lang="es-ES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s-ES" b="0" i="0" dirty="0">
                    <a:solidFill>
                      <a:srgbClr val="000000"/>
                    </a:solidFill>
                    <a:effectLst/>
                  </a:rPr>
                  <a:t> y opera a una temperatura de </a:t>
                </a:r>
                <a14:m>
                  <m:oMath xmlns:m="http://schemas.openxmlformats.org/officeDocument/2006/math">
                    <m:r>
                      <a:rPr lang="es-ES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1</m:t>
                    </m:r>
                    <m:r>
                      <a:rPr lang="es-US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.</m:t>
                    </m:r>
                    <m:r>
                      <a:rPr lang="es-ES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000</m:t>
                    </m:r>
                    <m:r>
                      <a:rPr lang="es-US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es-US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℃</m:t>
                    </m:r>
                  </m:oMath>
                </a14:m>
                <a:r>
                  <a:rPr lang="es-ES" b="0" i="0" dirty="0">
                    <a:solidFill>
                      <a:srgbClr val="000000"/>
                    </a:solidFill>
                    <a:effectLst/>
                  </a:rPr>
                  <a:t>. </a:t>
                </a:r>
              </a:p>
              <a:p>
                <a:pPr marL="0" indent="0" algn="just">
                  <a:buNone/>
                </a:pPr>
                <a:r>
                  <a:rPr lang="es-ES" b="0" i="0" dirty="0">
                    <a:solidFill>
                      <a:srgbClr val="000000"/>
                    </a:solidFill>
                    <a:effectLst/>
                  </a:rPr>
                  <a:t>Determinar el tiempo en minutos que debe transcurrir para que el consumo de la bobina sea de </a:t>
                </a:r>
                <a14:m>
                  <m:oMath xmlns:m="http://schemas.openxmlformats.org/officeDocument/2006/math">
                    <m:r>
                      <a:rPr lang="es-ES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5</m:t>
                    </m:r>
                    <m:r>
                      <a:rPr lang="es-ES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,</m:t>
                    </m:r>
                    <m:r>
                      <a:rPr lang="es-ES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00</m:t>
                    </m:r>
                    <m:r>
                      <a:rPr lang="es-ES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𝑘𝑊</m:t>
                    </m:r>
                    <m:r>
                      <a:rPr lang="es-ES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s-ES" b="0" i="0" dirty="0">
                    <a:solidFill>
                      <a:srgbClr val="000000"/>
                    </a:solidFill>
                    <a:effectLst/>
                  </a:rPr>
                  <a:t>. </a:t>
                </a:r>
              </a:p>
              <a:p>
                <a:pPr marL="0" indent="0" algn="just">
                  <a:buNone/>
                </a:pPr>
                <a:r>
                  <a:rPr lang="es-ES" b="0" i="0" dirty="0">
                    <a:solidFill>
                      <a:srgbClr val="000000"/>
                    </a:solidFill>
                    <a:effectLst/>
                  </a:rPr>
                  <a:t>La resistividad y el coeficiente de temperatura del nicromo son: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ρ</m:t>
                    </m:r>
                    <m:r>
                      <a:rPr lang="es-ES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1</m:t>
                    </m:r>
                    <m:r>
                      <a:rPr lang="es-ES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,</m:t>
                    </m:r>
                    <m:r>
                      <a:rPr lang="es-ES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50</m:t>
                    </m:r>
                    <m:r>
                      <a:rPr lang="es-US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s-US" b="0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S" b="0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US" b="0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s-US" b="0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s-US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ES" b="0" i="0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Ω</m:t>
                    </m:r>
                    <m:r>
                      <a:rPr lang="es-ES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ES" b="0" i="0" dirty="0">
                    <a:solidFill>
                      <a:srgbClr val="000000"/>
                    </a:solidFill>
                    <a:effectLst/>
                  </a:rPr>
                  <a:t> a </a:t>
                </a:r>
                <a14:m>
                  <m:oMath xmlns:m="http://schemas.openxmlformats.org/officeDocument/2006/math">
                    <m:r>
                      <a:rPr lang="es-ES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20</m:t>
                    </m:r>
                    <m:r>
                      <a:rPr lang="es-US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℃</m:t>
                    </m:r>
                  </m:oMath>
                </a14:m>
                <a:endParaRPr lang="es-ES" b="0" i="0" dirty="0">
                  <a:solidFill>
                    <a:srgbClr val="000000"/>
                  </a:solidFill>
                  <a:effectLst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dirty="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s-ES" b="0" i="1" dirty="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dirty="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s-US" b="0" i="1" dirty="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s-ES" b="0" i="1" dirty="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40</m:t>
                      </m:r>
                    </m:oMath>
                  </m:oMathPara>
                </a14:m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6BECC24-F3FD-FDA9-4843-59FB957280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r="-698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152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19F434-2FE4-4253-986E-A9BDC559B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Carga de un capacitor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FADAED6-71BD-452B-AA99-604B6DD717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4162555" cy="34506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s-US" dirty="0"/>
                  <a:t>Resolvamos el circuito de la figura (conocido como RC serie).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𝑑𝑞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s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𝑑𝑞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FADAED6-71BD-452B-AA99-604B6DD717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4162555" cy="3450613"/>
              </a:xfrm>
              <a:blipFill>
                <a:blip r:embed="rId2"/>
                <a:stretch>
                  <a:fillRect l="-1464" t="-177" r="-1611" b="-6714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ircuito RC | Calculisto - Resúmenes y Clases de Cálculo">
            <a:extLst>
              <a:ext uri="{FF2B5EF4-FFF2-40B4-BE49-F238E27FC236}">
                <a16:creationId xmlns:a16="http://schemas.microsoft.com/office/drawing/2014/main" id="{263BF56B-1772-42B2-850A-1CF846CCC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57536" y="2015734"/>
            <a:ext cx="4834192" cy="34506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20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19F434-2FE4-4253-986E-A9BDC559B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Carga de un capacitor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FADAED6-71BD-452B-AA99-604B6DD717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4162555" cy="34506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s-US" dirty="0"/>
                  <a:t>Ecuación diferencial lineal de primer orden.</a:t>
                </a:r>
              </a:p>
              <a:p>
                <a:pPr marL="0" indent="0" algn="just">
                  <a:buNone/>
                </a:pPr>
                <a:r>
                  <a:rPr lang="es-US" dirty="0"/>
                  <a:t>Solución Homogénea: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𝑑𝑞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𝑑𝑞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𝑅𝐶</m:t>
                          </m:r>
                        </m:den>
                      </m:f>
                    </m:oMath>
                  </m:oMathPara>
                </a14:m>
                <a:endParaRPr lang="es-US" b="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fun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𝑅𝐶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FADAED6-71BD-452B-AA99-604B6DD717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4162555" cy="3450613"/>
              </a:xfrm>
              <a:blipFill>
                <a:blip r:embed="rId2"/>
                <a:stretch>
                  <a:fillRect l="-1464" t="-177" r="-1611" b="-11307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ircuito RC | Calculisto - Resúmenes y Clases de Cálculo">
            <a:extLst>
              <a:ext uri="{FF2B5EF4-FFF2-40B4-BE49-F238E27FC236}">
                <a16:creationId xmlns:a16="http://schemas.microsoft.com/office/drawing/2014/main" id="{263BF56B-1772-42B2-850A-1CF846CCC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57536" y="2015734"/>
            <a:ext cx="4834192" cy="34506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26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19F434-2FE4-4253-986E-A9BDC559B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Carga de un capacitor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FADAED6-71BD-452B-AA99-604B6DD717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4162555" cy="34506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func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𝑅𝐶</m:t>
                              </m:r>
                            </m:den>
                          </m:f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s-US" b="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𝑅𝐶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s-US" b="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𝑅𝐶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es-US" b="0" dirty="0"/>
              </a:p>
              <a:p>
                <a:pPr marL="0" indent="0" algn="just">
                  <a:buNone/>
                </a:pPr>
                <a:r>
                  <a:rPr lang="es-US" dirty="0"/>
                  <a:t>Solución particular: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es-US" b="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US" b="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es-US" b="0" dirty="0"/>
              </a:p>
              <a:p>
                <a:pPr marL="0" indent="0" algn="just">
                  <a:buNone/>
                </a:pPr>
                <a:endParaRPr lang="es-US" b="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FADAED6-71BD-452B-AA99-604B6DD717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4162555" cy="3450613"/>
              </a:xfrm>
              <a:blipFill>
                <a:blip r:embed="rId2"/>
                <a:stretch>
                  <a:fillRect l="-1464" b="-10777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ircuito RC | Calculisto - Resúmenes y Clases de Cálculo">
            <a:extLst>
              <a:ext uri="{FF2B5EF4-FFF2-40B4-BE49-F238E27FC236}">
                <a16:creationId xmlns:a16="http://schemas.microsoft.com/office/drawing/2014/main" id="{263BF56B-1772-42B2-850A-1CF846CCC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57536" y="2015734"/>
            <a:ext cx="4834192" cy="34506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33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19F434-2FE4-4253-986E-A9BDC559B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Carga de un capacitor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FADAED6-71BD-452B-AA99-604B6DD717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4162555" cy="34506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es-US" b="0" dirty="0"/>
              </a:p>
              <a:p>
                <a:pPr marL="0" indent="0" algn="just">
                  <a:buNone/>
                </a:pPr>
                <a:r>
                  <a:rPr lang="es-US" b="0" dirty="0"/>
                  <a:t>Entonces: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s-US" b="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𝑅𝐶</m:t>
                              </m:r>
                            </m:den>
                          </m:f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es-US" dirty="0"/>
              </a:p>
              <a:p>
                <a:pPr marL="0" indent="0" algn="just">
                  <a:buNone/>
                </a:pPr>
                <a:r>
                  <a:rPr lang="es-US" dirty="0"/>
                  <a:t>Imponemos condiciones iniciales: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es-US" b="0" dirty="0"/>
              </a:p>
              <a:p>
                <a:pPr marL="0" indent="0" algn="just">
                  <a:buNone/>
                </a:pPr>
                <a:endParaRPr lang="es-US" b="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FADAED6-71BD-452B-AA99-604B6DD717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4162555" cy="3450613"/>
              </a:xfrm>
              <a:blipFill>
                <a:blip r:embed="rId2"/>
                <a:stretch>
                  <a:fillRect l="-1464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ircuito RC | Calculisto - Resúmenes y Clases de Cálculo">
            <a:extLst>
              <a:ext uri="{FF2B5EF4-FFF2-40B4-BE49-F238E27FC236}">
                <a16:creationId xmlns:a16="http://schemas.microsoft.com/office/drawing/2014/main" id="{263BF56B-1772-42B2-850A-1CF846CCC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57536" y="2015734"/>
            <a:ext cx="4834192" cy="34506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05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2669</TotalTime>
  <Words>739</Words>
  <Application>Microsoft Office PowerPoint</Application>
  <PresentationFormat>Panorámica</PresentationFormat>
  <Paragraphs>122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5" baseType="lpstr">
      <vt:lpstr>Arial</vt:lpstr>
      <vt:lpstr>Cambria Math</vt:lpstr>
      <vt:lpstr>Gill Sans MT</vt:lpstr>
      <vt:lpstr>Galería</vt:lpstr>
      <vt:lpstr>Clase  X – CIrcuitos </vt:lpstr>
      <vt:lpstr>Resistencias de sección variable</vt:lpstr>
      <vt:lpstr>Resistencias de sección variable</vt:lpstr>
      <vt:lpstr>Relación ρ-T</vt:lpstr>
      <vt:lpstr>Ejemplo</vt:lpstr>
      <vt:lpstr>Carga de un capacitor</vt:lpstr>
      <vt:lpstr>Carga de un capacitor</vt:lpstr>
      <vt:lpstr>Carga de un capacitor</vt:lpstr>
      <vt:lpstr>Carga de un capacitor</vt:lpstr>
      <vt:lpstr>Carga de un capacitor</vt:lpstr>
      <vt:lpstr>Carga de un capacitor</vt:lpstr>
      <vt:lpstr>Ejemplo</vt:lpstr>
      <vt:lpstr>Ejemplo</vt:lpstr>
      <vt:lpstr>Ejemplo</vt:lpstr>
      <vt:lpstr>Ejemplo</vt:lpstr>
      <vt:lpstr>Ejemplo</vt:lpstr>
      <vt:lpstr>Ejemplo</vt:lpstr>
      <vt:lpstr>Ejemplo</vt:lpstr>
      <vt:lpstr>Ejemplo</vt:lpstr>
      <vt:lpstr>Ejemplo</vt:lpstr>
      <vt:lpstr>Ejemplo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Práctico 1 – Hidrostática </dc:title>
  <dc:creator>Telmo Canabarro</dc:creator>
  <cp:lastModifiedBy>Telmo Canabarro</cp:lastModifiedBy>
  <cp:revision>156</cp:revision>
  <dcterms:created xsi:type="dcterms:W3CDTF">2020-08-26T17:45:42Z</dcterms:created>
  <dcterms:modified xsi:type="dcterms:W3CDTF">2023-04-14T19:00:26Z</dcterms:modified>
</cp:coreProperties>
</file>