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80" y="1055688"/>
            <a:ext cx="8649374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1 – Carga eléctrica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524AB-CE48-4021-B0C1-CC0CE259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B14C676-9791-4CB3-B734-0CAF23D213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4644421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0,675 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>
                  <a:ea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0,6 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</m:t>
                      </m:r>
                    </m:oMath>
                  </m:oMathPara>
                </a14:m>
                <a:endParaRPr lang="es-US" dirty="0">
                  <a:ea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>
                  <a:ea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=0,90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</m:t>
                      </m:r>
                    </m:oMath>
                  </m:oMathPara>
                </a14:m>
                <a:endParaRPr lang="es-US" dirty="0">
                  <a:ea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s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S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s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0,6</m:t>
                        </m:r>
                      </m:num>
                      <m:den>
                        <m:r>
                          <a:rPr lang="es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0,675</m:t>
                        </m:r>
                      </m:den>
                    </m:f>
                  </m:oMath>
                </a14:m>
                <a:r>
                  <a:rPr lang="es-US" dirty="0">
                    <a:ea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s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=41,6°</m:t>
                    </m:r>
                  </m:oMath>
                </a14:m>
                <a:endParaRPr lang="es-US" dirty="0"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B14C676-9791-4CB3-B734-0CAF23D213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4644421" cy="3450613"/>
              </a:xfrm>
              <a:blipFill>
                <a:blip r:embed="rId2"/>
                <a:stretch>
                  <a:fillRect b="-3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DCCEB67F-4D69-43F2-BAF8-4C2D2398DD9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12"/>
          <a:stretch/>
        </p:blipFill>
        <p:spPr bwMode="auto">
          <a:xfrm>
            <a:off x="6253216" y="2752978"/>
            <a:ext cx="4437380" cy="1976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5B392222-B8C9-4ADA-A624-D1D055B50909}"/>
              </a:ext>
            </a:extLst>
          </p:cNvPr>
          <p:cNvCxnSpPr>
            <a:cxnSpLocks/>
          </p:cNvCxnSpPr>
          <p:nvPr/>
        </p:nvCxnSpPr>
        <p:spPr>
          <a:xfrm>
            <a:off x="8842159" y="3175578"/>
            <a:ext cx="1303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B8DC4EBA-F652-42A1-9D16-1DDD0C613EB1}"/>
              </a:ext>
            </a:extLst>
          </p:cNvPr>
          <p:cNvCxnSpPr>
            <a:cxnSpLocks/>
          </p:cNvCxnSpPr>
          <p:nvPr/>
        </p:nvCxnSpPr>
        <p:spPr>
          <a:xfrm rot="5400000">
            <a:off x="8329882" y="3682565"/>
            <a:ext cx="104756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BF4406F7-46FE-402F-A244-025E3854FFA5}"/>
              </a:ext>
            </a:extLst>
          </p:cNvPr>
          <p:cNvCxnSpPr>
            <a:cxnSpLocks/>
          </p:cNvCxnSpPr>
          <p:nvPr/>
        </p:nvCxnSpPr>
        <p:spPr>
          <a:xfrm>
            <a:off x="8856292" y="3179806"/>
            <a:ext cx="1289572" cy="10265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04736D7-E5D7-4DA9-9B0C-E814D30D8863}"/>
              </a:ext>
            </a:extLst>
          </p:cNvPr>
          <p:cNvCxnSpPr/>
          <p:nvPr/>
        </p:nvCxnSpPr>
        <p:spPr>
          <a:xfrm>
            <a:off x="8200697" y="4206348"/>
            <a:ext cx="217564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E07E6E-873F-4BFF-B378-F317D4F7B296}"/>
              </a:ext>
            </a:extLst>
          </p:cNvPr>
          <p:cNvCxnSpPr>
            <a:cxnSpLocks/>
          </p:cNvCxnSpPr>
          <p:nvPr/>
        </p:nvCxnSpPr>
        <p:spPr>
          <a:xfrm rot="16200000">
            <a:off x="9058044" y="3704479"/>
            <a:ext cx="217564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8BAA-8897-4E22-BC1D-ABB67CEFA8F0}"/>
                  </a:ext>
                </a:extLst>
              </p:cNvPr>
              <p:cNvSpPr txBox="1"/>
              <p:nvPr/>
            </p:nvSpPr>
            <p:spPr>
              <a:xfrm>
                <a:off x="8888566" y="3136297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8BAA-8897-4E22-BC1D-ABB67CEFA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8566" y="3136297"/>
                <a:ext cx="9144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5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524AB-CE48-4021-B0C1-CC0CE259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B14C676-9791-4CB3-B734-0CAF23D213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4644421" cy="3450613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>
                    <a:ea typeface="Times New Roman" panose="02020603050405020304" pitchFamily="18" charset="0"/>
                  </a:rPr>
                  <a:t>Si el pto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US" dirty="0">
                    <a:ea typeface="Times New Roman" panose="02020603050405020304" pitchFamily="18" charset="0"/>
                  </a:rPr>
                  <a:t> está a la derecha de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ea typeface="Times New Roman" panose="02020603050405020304" pitchFamily="18" charset="0"/>
                  </a:rPr>
                  <a:t>, la fuerza eléctrica no puede ser nula ya que ambas fuerzas tienen </a:t>
                </a:r>
                <a:r>
                  <a:rPr lang="es-US" dirty="0">
                    <a:ea typeface="Times New Roman" panose="02020603050405020304" pitchFamily="18" charset="0"/>
                  </a:rPr>
                  <a:t>el</a:t>
                </a:r>
                <a:r>
                  <a:rPr lang="en-US" dirty="0">
                    <a:ea typeface="Times New Roman" panose="02020603050405020304" pitchFamily="18" charset="0"/>
                  </a:rPr>
                  <a:t> mismo sentido.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>
                  <a:ea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ea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ea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ea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=0,28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</m:oMath>
                </a14:m>
                <a:endParaRPr lang="en-US" dirty="0"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B14C676-9791-4CB3-B734-0CAF23D213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4644421" cy="3450613"/>
              </a:xfrm>
              <a:blipFill>
                <a:blip r:embed="rId2"/>
                <a:stretch>
                  <a:fillRect l="-1312" t="-177" r="-1444" b="-1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DCCEB67F-4D69-43F2-BAF8-4C2D2398DD9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12"/>
          <a:stretch/>
        </p:blipFill>
        <p:spPr bwMode="auto">
          <a:xfrm>
            <a:off x="6253216" y="2752978"/>
            <a:ext cx="4437380" cy="1976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95EA6E97-9D48-43CE-A69D-D09165B1784A}"/>
              </a:ext>
            </a:extLst>
          </p:cNvPr>
          <p:cNvCxnSpPr/>
          <p:nvPr/>
        </p:nvCxnSpPr>
        <p:spPr>
          <a:xfrm flipV="1">
            <a:off x="8844197" y="3215390"/>
            <a:ext cx="1521501" cy="13116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>
            <a:extLst>
              <a:ext uri="{FF2B5EF4-FFF2-40B4-BE49-F238E27FC236}">
                <a16:creationId xmlns:a16="http://schemas.microsoft.com/office/drawing/2014/main" id="{5DB6A15A-0498-4DE3-9299-BFC63AA08086}"/>
              </a:ext>
            </a:extLst>
          </p:cNvPr>
          <p:cNvSpPr/>
          <p:nvPr/>
        </p:nvSpPr>
        <p:spPr>
          <a:xfrm>
            <a:off x="10323496" y="3079336"/>
            <a:ext cx="182165" cy="182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35758A41-AF98-4326-972B-C9C98498A5AE}"/>
              </a:ext>
            </a:extLst>
          </p:cNvPr>
          <p:cNvCxnSpPr>
            <a:cxnSpLocks/>
          </p:cNvCxnSpPr>
          <p:nvPr/>
        </p:nvCxnSpPr>
        <p:spPr>
          <a:xfrm>
            <a:off x="8844197" y="3170418"/>
            <a:ext cx="449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6CF0BCB-954F-418B-9A33-74BE35076B4A}"/>
                  </a:ext>
                </a:extLst>
              </p:cNvPr>
              <p:cNvSpPr txBox="1"/>
              <p:nvPr/>
            </p:nvSpPr>
            <p:spPr>
              <a:xfrm>
                <a:off x="8844197" y="3170418"/>
                <a:ext cx="1948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6CF0BCB-954F-418B-9A33-74BE35076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197" y="3170418"/>
                <a:ext cx="194872" cy="369332"/>
              </a:xfrm>
              <a:prstGeom prst="rect">
                <a:avLst/>
              </a:prstGeom>
              <a:blipFill>
                <a:blip r:embed="rId4"/>
                <a:stretch>
                  <a:fillRect r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D0E4A956-1C47-492F-BCB0-34A0FC326B0F}"/>
              </a:ext>
            </a:extLst>
          </p:cNvPr>
          <p:cNvCxnSpPr>
            <a:cxnSpLocks/>
          </p:cNvCxnSpPr>
          <p:nvPr/>
        </p:nvCxnSpPr>
        <p:spPr>
          <a:xfrm>
            <a:off x="9288902" y="3172918"/>
            <a:ext cx="449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18346F5A-0FFE-4C75-98B2-54CD7B56DC6B}"/>
                  </a:ext>
                </a:extLst>
              </p:cNvPr>
              <p:cNvSpPr txBox="1"/>
              <p:nvPr/>
            </p:nvSpPr>
            <p:spPr>
              <a:xfrm>
                <a:off x="9226530" y="3170418"/>
                <a:ext cx="1948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18346F5A-0FFE-4C75-98B2-54CD7B56D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530" y="3170418"/>
                <a:ext cx="194872" cy="369332"/>
              </a:xfrm>
              <a:prstGeom prst="rect">
                <a:avLst/>
              </a:prstGeom>
              <a:blipFill>
                <a:blip r:embed="rId5"/>
                <a:stretch>
                  <a:fillRect r="-1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8CA5122-B90B-4C40-9940-BF59EB1D3AA3}"/>
              </a:ext>
            </a:extLst>
          </p:cNvPr>
          <p:cNvCxnSpPr>
            <a:cxnSpLocks/>
            <a:endCxn id="27" idx="5"/>
          </p:cNvCxnSpPr>
          <p:nvPr/>
        </p:nvCxnSpPr>
        <p:spPr>
          <a:xfrm flipH="1" flipV="1">
            <a:off x="7978071" y="3234824"/>
            <a:ext cx="866128" cy="12922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939A3230-FCB9-446F-9A39-24700ADDD73F}"/>
              </a:ext>
            </a:extLst>
          </p:cNvPr>
          <p:cNvSpPr/>
          <p:nvPr/>
        </p:nvSpPr>
        <p:spPr>
          <a:xfrm>
            <a:off x="7822583" y="3079336"/>
            <a:ext cx="182165" cy="182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4F8E42F2-931A-421A-88B5-8CDB76BDC4DB}"/>
              </a:ext>
            </a:extLst>
          </p:cNvPr>
          <p:cNvCxnSpPr>
            <a:cxnSpLocks/>
          </p:cNvCxnSpPr>
          <p:nvPr/>
        </p:nvCxnSpPr>
        <p:spPr>
          <a:xfrm flipH="1">
            <a:off x="8394492" y="3170418"/>
            <a:ext cx="4497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77B2412-018D-4130-AEC7-DE361A9EF9E7}"/>
                  </a:ext>
                </a:extLst>
              </p:cNvPr>
              <p:cNvSpPr txBox="1"/>
              <p:nvPr/>
            </p:nvSpPr>
            <p:spPr>
              <a:xfrm>
                <a:off x="8379460" y="3192166"/>
                <a:ext cx="1948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77B2412-018D-4130-AEC7-DE361A9EF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460" y="3192166"/>
                <a:ext cx="194872" cy="369332"/>
              </a:xfrm>
              <a:prstGeom prst="rect">
                <a:avLst/>
              </a:prstGeom>
              <a:blipFill>
                <a:blip r:embed="rId6"/>
                <a:stretch>
                  <a:fillRect r="-134375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14727976-9D14-41F9-88EA-C479BEEF714E}"/>
              </a:ext>
            </a:extLst>
          </p:cNvPr>
          <p:cNvCxnSpPr/>
          <p:nvPr/>
        </p:nvCxnSpPr>
        <p:spPr>
          <a:xfrm>
            <a:off x="7822583" y="2585803"/>
            <a:ext cx="102161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00C5191E-AB10-4E23-B6CA-315743D8C9F3}"/>
                  </a:ext>
                </a:extLst>
              </p:cNvPr>
              <p:cNvSpPr txBox="1"/>
              <p:nvPr/>
            </p:nvSpPr>
            <p:spPr>
              <a:xfrm>
                <a:off x="8184588" y="2171207"/>
                <a:ext cx="1948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00C5191E-AB10-4E23-B6CA-315743D8C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588" y="2171207"/>
                <a:ext cx="194872" cy="369332"/>
              </a:xfrm>
              <a:prstGeom prst="rect">
                <a:avLst/>
              </a:prstGeom>
              <a:blipFill>
                <a:blip r:embed="rId7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23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20" grpId="0"/>
      <p:bldP spid="24" grpId="0"/>
      <p:bldP spid="27" grpId="0" animBg="1"/>
      <p:bldP spid="31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39AA3-B470-4FB5-AAD9-674AD300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Presentación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1C58BF-0544-4DBB-B21E-C3288B0E4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US" dirty="0"/>
              <a:t>Teórico:  Telmo Canabarro</a:t>
            </a:r>
          </a:p>
          <a:p>
            <a:pPr marL="0" indent="0">
              <a:buNone/>
            </a:pPr>
            <a:r>
              <a:rPr lang="es-US" dirty="0"/>
              <a:t>Miércoles de 21 a 22:30 y Viernes de 20 a 22</a:t>
            </a:r>
          </a:p>
          <a:p>
            <a:r>
              <a:rPr lang="es-US" dirty="0"/>
              <a:t>Práctico: Carina Cabrera y Verónica </a:t>
            </a:r>
            <a:r>
              <a:rPr lang="es-US" dirty="0" err="1"/>
              <a:t>Gradin</a:t>
            </a:r>
            <a:endParaRPr lang="es-US" dirty="0"/>
          </a:p>
          <a:p>
            <a:pPr marL="0" indent="0">
              <a:buNone/>
            </a:pPr>
            <a:r>
              <a:rPr lang="es-US" dirty="0"/>
              <a:t>Martes y Jueves de 17 a 19</a:t>
            </a:r>
          </a:p>
        </p:txBody>
      </p:sp>
    </p:spTree>
    <p:extLst>
      <p:ext uri="{BB962C8B-B14F-4D97-AF65-F5344CB8AC3E}">
        <p14:creationId xmlns:p14="http://schemas.microsoft.com/office/powerpoint/2010/main" val="17727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39AA3-B470-4FB5-AAD9-674AD300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Presentación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1C58BF-0544-4DBB-B21E-C3288B0E4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US" dirty="0"/>
              <a:t>Evaluación:</a:t>
            </a:r>
          </a:p>
          <a:p>
            <a:pPr marL="0" indent="0">
              <a:buNone/>
            </a:pPr>
            <a:r>
              <a:rPr lang="es-US" dirty="0"/>
              <a:t>1er Parcial – 40 </a:t>
            </a:r>
            <a:r>
              <a:rPr lang="es-US" dirty="0" err="1"/>
              <a:t>ptos</a:t>
            </a:r>
            <a:endParaRPr lang="es-US" dirty="0"/>
          </a:p>
          <a:p>
            <a:pPr marL="0" indent="0">
              <a:buNone/>
            </a:pPr>
            <a:r>
              <a:rPr lang="es-US" dirty="0"/>
              <a:t>2do Parcial – 60 </a:t>
            </a:r>
            <a:r>
              <a:rPr lang="es-US" dirty="0" err="1"/>
              <a:t>ptos</a:t>
            </a:r>
            <a:endParaRPr lang="es-US" dirty="0"/>
          </a:p>
          <a:p>
            <a:pPr marL="0" indent="0">
              <a:buNone/>
            </a:pPr>
            <a:r>
              <a:rPr lang="es-US" dirty="0"/>
              <a:t>Total menor a 25: recursa</a:t>
            </a:r>
          </a:p>
          <a:p>
            <a:pPr marL="0" indent="0">
              <a:buNone/>
            </a:pPr>
            <a:r>
              <a:rPr lang="es-US" dirty="0"/>
              <a:t>Total mayor o igual a 25 y menor a 60: examen</a:t>
            </a:r>
          </a:p>
          <a:p>
            <a:pPr marL="0" indent="0">
              <a:buNone/>
            </a:pPr>
            <a:r>
              <a:rPr lang="es-US" dirty="0"/>
              <a:t>Total mayor o igual a 60: exonera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2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E54C7-C158-4A8D-89F8-47576DB5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Temario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33C267-9A4F-4CA7-810B-9DF8208D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s-US" dirty="0"/>
              <a:t>Campo Eléctrico</a:t>
            </a:r>
          </a:p>
          <a:p>
            <a:pPr marL="0" indent="0">
              <a:buNone/>
            </a:pPr>
            <a:r>
              <a:rPr lang="es-US" dirty="0"/>
              <a:t>Ley de Gauss</a:t>
            </a:r>
          </a:p>
          <a:p>
            <a:pPr marL="0" indent="0">
              <a:buNone/>
            </a:pPr>
            <a:r>
              <a:rPr lang="es-US" dirty="0"/>
              <a:t>Potencial Eléctrico</a:t>
            </a:r>
          </a:p>
          <a:p>
            <a:pPr marL="0" indent="0">
              <a:buNone/>
            </a:pPr>
            <a:r>
              <a:rPr lang="es-US" dirty="0"/>
              <a:t>Capacitores</a:t>
            </a:r>
          </a:p>
          <a:p>
            <a:pPr marL="0" indent="0">
              <a:buNone/>
            </a:pPr>
            <a:r>
              <a:rPr lang="es-US" dirty="0"/>
              <a:t>Ley de Ohm</a:t>
            </a:r>
          </a:p>
          <a:p>
            <a:pPr marL="0" indent="0">
              <a:buNone/>
            </a:pPr>
            <a:r>
              <a:rPr lang="es-US" dirty="0"/>
              <a:t>Leyes de Kirchhoff </a:t>
            </a:r>
          </a:p>
          <a:p>
            <a:pPr marL="0" indent="0">
              <a:buNone/>
            </a:pPr>
            <a:r>
              <a:rPr lang="es-US" dirty="0"/>
              <a:t>Circuitos</a:t>
            </a:r>
          </a:p>
          <a:p>
            <a:pPr marL="0" indent="0">
              <a:buNone/>
            </a:pPr>
            <a:endParaRPr lang="es-US" dirty="0"/>
          </a:p>
          <a:p>
            <a:pPr marL="0" indent="0">
              <a:buNone/>
            </a:pPr>
            <a:r>
              <a:rPr lang="es-US" dirty="0"/>
              <a:t>Campo Magnético</a:t>
            </a:r>
          </a:p>
          <a:p>
            <a:pPr marL="0" indent="0">
              <a:buNone/>
            </a:pPr>
            <a:r>
              <a:rPr lang="es-US" dirty="0"/>
              <a:t>Ley de Ampere</a:t>
            </a:r>
          </a:p>
          <a:p>
            <a:pPr marL="0" indent="0">
              <a:buNone/>
            </a:pPr>
            <a:r>
              <a:rPr lang="es-US" dirty="0"/>
              <a:t>Ley de Faraday</a:t>
            </a:r>
          </a:p>
          <a:p>
            <a:pPr marL="0" indent="0">
              <a:buNone/>
            </a:pPr>
            <a:r>
              <a:rPr lang="es-US" dirty="0"/>
              <a:t>Inductancia</a:t>
            </a:r>
          </a:p>
          <a:p>
            <a:pPr marL="0" indent="0">
              <a:buNone/>
            </a:pPr>
            <a:r>
              <a:rPr lang="es-US" dirty="0"/>
              <a:t>Corriente alterna</a:t>
            </a:r>
          </a:p>
          <a:p>
            <a:pPr marL="0" indent="0">
              <a:buNone/>
            </a:pPr>
            <a:r>
              <a:rPr lang="es-US" dirty="0"/>
              <a:t>Resonancia</a:t>
            </a:r>
          </a:p>
          <a:p>
            <a:pPr marL="0" indent="0">
              <a:buNone/>
            </a:pPr>
            <a:r>
              <a:rPr lang="es-US" dirty="0"/>
              <a:t>Ecuaciones de Maxwell</a:t>
            </a:r>
          </a:p>
          <a:p>
            <a:pPr marL="0" indent="0">
              <a:buNone/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37859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3FC32-56C2-48F4-8CFB-B475FB83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Carga eléctrica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7DD66D-D042-45CB-9DAC-7F717AE93D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r>
                  <a:rPr lang="es-US" dirty="0"/>
                  <a:t>Es una propiedad física de algunas partículas.</a:t>
                </a:r>
              </a:p>
              <a:p>
                <a:r>
                  <a:rPr lang="es-US" dirty="0"/>
                  <a:t>Se manifiesta mediante fuerzas de atracción y repulsión.</a:t>
                </a:r>
              </a:p>
              <a:p>
                <a:r>
                  <a:rPr lang="es-US" dirty="0"/>
                  <a:t>La unidad en el SI es el Coulomb (C).</a:t>
                </a:r>
              </a:p>
              <a:p>
                <a:r>
                  <a:rPr lang="es-US" dirty="0"/>
                  <a:t>La carga eléctrica es de naturaleza discreta según resulta del experimento de Millikan.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1,602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07DD66D-D042-45CB-9DAC-7F717AE93D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99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652B7-8E66-4357-9A71-F70C00CB1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Fuerza el</a:t>
            </a:r>
            <a:r>
              <a:rPr lang="es-US" dirty="0" err="1"/>
              <a:t>éctrica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E6EB14-976F-407D-B4B3-87652DCF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US" dirty="0"/>
              <a:t>Dos cargas de igual signo se repelen.</a:t>
            </a:r>
          </a:p>
          <a:p>
            <a:r>
              <a:rPr lang="es-US" dirty="0"/>
              <a:t>Dos cargas de signos opuestos se atraen.</a:t>
            </a:r>
          </a:p>
          <a:p>
            <a:r>
              <a:rPr lang="es-US" dirty="0"/>
              <a:t>La fuerza entre cargas tiene la dirección de la recta que las une.	</a:t>
            </a:r>
          </a:p>
        </p:txBody>
      </p:sp>
    </p:spTree>
    <p:extLst>
      <p:ext uri="{BB962C8B-B14F-4D97-AF65-F5344CB8AC3E}">
        <p14:creationId xmlns:p14="http://schemas.microsoft.com/office/powerpoint/2010/main" val="42632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8A42B-2C91-4575-8642-D4AE9A44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Ley de Coulomb 1785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F147695-AB88-4F4E-AF38-1B4FCB64AB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US" dirty="0"/>
                      <m:t>Sean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dos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cargas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en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reposo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sSub>
                      <m:sSubPr>
                        <m:ctrlPr>
                          <a:rPr lang="es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y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sSub>
                      <m:sSubPr>
                        <m:ctrlPr>
                          <a:rPr lang="es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separadas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una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distancia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a:rPr lang="es-US" i="1">
                        <a:latin typeface="Cambria Math" panose="02040503050406030204" pitchFamily="18" charset="0"/>
                      </a:rPr>
                      <m:t>𝑟</m:t>
                    </m:r>
                    <m:r>
                      <m:rPr>
                        <m:nor/>
                      </m:rPr>
                      <a:rPr lang="es-US" dirty="0"/>
                      <m:t>.</m:t>
                    </m:r>
                  </m:oMath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=9×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US" dirty="0"/>
                      <m:t>La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fuerza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es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positiva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cuando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las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cargas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son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del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mismo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signo</m:t>
                    </m:r>
                    <m:r>
                      <m:rPr>
                        <m:nor/>
                      </m:rPr>
                      <a:rPr lang="es-US" dirty="0"/>
                      <m:t> (</m:t>
                    </m:r>
                    <m:r>
                      <m:rPr>
                        <m:nor/>
                      </m:rPr>
                      <a:rPr lang="es-US" dirty="0"/>
                      <m:t>repulsi</m:t>
                    </m:r>
                    <m:r>
                      <m:rPr>
                        <m:nor/>
                      </m:rPr>
                      <a:rPr lang="es-US" dirty="0"/>
                      <m:t>ó</m:t>
                    </m:r>
                    <m:r>
                      <m:rPr>
                        <m:nor/>
                      </m:rPr>
                      <a:rPr lang="es-US" dirty="0"/>
                      <m:t>n</m:t>
                    </m:r>
                    <m:r>
                      <m:rPr>
                        <m:nor/>
                      </m:rPr>
                      <a:rPr lang="es-US" dirty="0"/>
                      <m:t>) </m:t>
                    </m:r>
                    <m:r>
                      <m:rPr>
                        <m:nor/>
                      </m:rPr>
                      <a:rPr lang="es-US" dirty="0"/>
                      <m:t>y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negativa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cuando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son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de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signos</m:t>
                    </m:r>
                    <m:r>
                      <m:rPr>
                        <m:nor/>
                      </m:rPr>
                      <a:rPr lang="es-US" dirty="0"/>
                      <m:t> </m:t>
                    </m:r>
                    <m:r>
                      <m:rPr>
                        <m:nor/>
                      </m:rPr>
                      <a:rPr lang="es-US" dirty="0"/>
                      <m:t>opuestos</m:t>
                    </m:r>
                    <m:r>
                      <m:rPr>
                        <m:nor/>
                      </m:rPr>
                      <a:rPr lang="es-US" dirty="0"/>
                      <m:t> (</m:t>
                    </m:r>
                    <m:r>
                      <m:rPr>
                        <m:nor/>
                      </m:rPr>
                      <a:rPr lang="es-US" dirty="0"/>
                      <m:t>atracci</m:t>
                    </m:r>
                    <m:r>
                      <m:rPr>
                        <m:nor/>
                      </m:rPr>
                      <a:rPr lang="es-US" dirty="0"/>
                      <m:t>ó</m:t>
                    </m:r>
                    <m:r>
                      <m:rPr>
                        <m:nor/>
                      </m:rPr>
                      <a:rPr lang="es-US" dirty="0"/>
                      <m:t>n</m:t>
                    </m:r>
                    <m:r>
                      <m:rPr>
                        <m:nor/>
                      </m:rPr>
                      <a:rPr lang="es-US" dirty="0"/>
                      <m:t>).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F147695-AB88-4F4E-AF38-1B4FCB64A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2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D363B-BA3A-4CEC-B439-D3F4E310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Principio de superposición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09BEB5-5C79-42E2-ABEC-B557F830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s-US" dirty="0"/>
              <a:t>Si tenemos un conjunto de más de 2 cargas, la fuerza resultante sobre cada carga será la resultante de sumar las interacciones con todas las demás cargas.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524AB-CE48-4021-B0C1-CC0CE259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B14C676-9791-4CB3-B734-0CAF23D213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4644421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UY" dirty="0">
                    <a:effectLst/>
                    <a:ea typeface="Times New Roman" panose="02020603050405020304" pitchFamily="18" charset="0"/>
                  </a:rPr>
                  <a:t>Sea la distribución de cargas en el vacío de la figura:</a:t>
                </a:r>
              </a:p>
              <a:p>
                <a:pPr algn="just"/>
                <a:r>
                  <a:rPr lang="es-UY" dirty="0">
                    <a:effectLst/>
                    <a:ea typeface="Times New Roman" panose="02020603050405020304" pitchFamily="18" charset="0"/>
                  </a:rPr>
                  <a:t>Calcule y represente la fuerza eléctrica neta sobre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Y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UY" dirty="0">
                    <a:effectLst/>
                    <a:ea typeface="Times New Roman" panose="02020603050405020304" pitchFamily="18" charset="0"/>
                  </a:rPr>
                  <a:t>.</a:t>
                </a:r>
                <a:endParaRPr lang="en-US" dirty="0">
                  <a:effectLst/>
                  <a:ea typeface="Times New Roman" panose="02020603050405020304" pitchFamily="18" charset="0"/>
                </a:endParaRPr>
              </a:p>
              <a:p>
                <a:pPr algn="just"/>
                <a:r>
                  <a:rPr lang="es-ES" dirty="0">
                    <a:ea typeface="Times New Roman" panose="02020603050405020304" pitchFamily="18" charset="0"/>
                  </a:rPr>
                  <a:t>Cuando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E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s-ES" dirty="0">
                    <a:ea typeface="Times New Roman" panose="02020603050405020304" pitchFamily="18" charset="0"/>
                  </a:rPr>
                  <a:t>se coloca en un punto </a:t>
                </a:r>
                <a14:m>
                  <m:oMath xmlns:m="http://schemas.openxmlformats.org/officeDocument/2006/math">
                    <m: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>
                    <a:ea typeface="Times New Roman" panose="02020603050405020304" pitchFamily="18" charset="0"/>
                  </a:rPr>
                  <a:t>, la fuerza eléctrica neta en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s-ES">
                    <a:ea typeface="Times New Roman" panose="02020603050405020304" pitchFamily="18" charset="0"/>
                  </a:rPr>
                  <a:t>es nula </a:t>
                </a:r>
                <a:r>
                  <a:rPr lang="es-ES" dirty="0">
                    <a:ea typeface="Times New Roman" panose="02020603050405020304" pitchFamily="18" charset="0"/>
                  </a:rPr>
                  <a:t>Calcule la distancia entre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E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s-E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>
                    <a:ea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E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dirty="0">
                    <a:ea typeface="Times New Roman" panose="02020603050405020304" pitchFamily="18" charset="0"/>
                  </a:rPr>
                  <a:t>.</a:t>
                </a:r>
                <a:endParaRPr lang="en-US" dirty="0"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B14C676-9791-4CB3-B734-0CAF23D213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4644421" cy="3450613"/>
              </a:xfrm>
              <a:blipFill>
                <a:blip r:embed="rId2"/>
                <a:stretch>
                  <a:fillRect l="-1312" r="-1444" b="-1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DCCEB67F-4D69-43F2-BAF8-4C2D2398DD9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12"/>
          <a:stretch/>
        </p:blipFill>
        <p:spPr bwMode="auto">
          <a:xfrm>
            <a:off x="6253216" y="2752978"/>
            <a:ext cx="4437380" cy="1976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930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422</Words>
  <Application>Microsoft Office PowerPoint</Application>
  <PresentationFormat>Panorámica</PresentationFormat>
  <Paragraphs>68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Gill Sans MT</vt:lpstr>
      <vt:lpstr>Galería</vt:lpstr>
      <vt:lpstr>Clase 1 – Carga eléctrica </vt:lpstr>
      <vt:lpstr>Presentación</vt:lpstr>
      <vt:lpstr>Presentación</vt:lpstr>
      <vt:lpstr>Temario</vt:lpstr>
      <vt:lpstr>Carga eléctrica</vt:lpstr>
      <vt:lpstr>Fuerza eléctrica</vt:lpstr>
      <vt:lpstr>Ley de Coulomb 1785</vt:lpstr>
      <vt:lpstr>Principio de superposición</vt:lpstr>
      <vt:lpstr>Ejemplo</vt:lpstr>
      <vt:lpstr>Ejemplo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33</cp:revision>
  <dcterms:created xsi:type="dcterms:W3CDTF">2020-08-26T17:45:42Z</dcterms:created>
  <dcterms:modified xsi:type="dcterms:W3CDTF">2023-03-08T16:58:15Z</dcterms:modified>
</cp:coreProperties>
</file>