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3"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UY"/>
          </a:p>
        </p:txBody>
      </p:sp>
      <p:sp>
        <p:nvSpPr>
          <p:cNvPr id="4" name="Marcador de fecha 3"/>
          <p:cNvSpPr>
            <a:spLocks noGrp="1"/>
          </p:cNvSpPr>
          <p:nvPr>
            <p:ph type="dt" sz="half" idx="10"/>
          </p:nvPr>
        </p:nvSpPr>
        <p:spPr/>
        <p:txBody>
          <a:bodyPr/>
          <a:lstStyle/>
          <a:p>
            <a:fld id="{8F5A6DFE-2C59-4A80-ADB2-60C9165E0B4D}" type="datetimeFigureOut">
              <a:rPr lang="es-UY" smtClean="0"/>
              <a:t>30/9/2022</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288681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8F5A6DFE-2C59-4A80-ADB2-60C9165E0B4D}" type="datetimeFigureOut">
              <a:rPr lang="es-UY" smtClean="0"/>
              <a:t>30/9/2022</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118479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8F5A6DFE-2C59-4A80-ADB2-60C9165E0B4D}" type="datetimeFigureOut">
              <a:rPr lang="es-UY" smtClean="0"/>
              <a:t>30/9/2022</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51043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8F5A6DFE-2C59-4A80-ADB2-60C9165E0B4D}" type="datetimeFigureOut">
              <a:rPr lang="es-UY" smtClean="0"/>
              <a:t>30/9/2022</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150334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F5A6DFE-2C59-4A80-ADB2-60C9165E0B4D}" type="datetimeFigureOut">
              <a:rPr lang="es-UY" smtClean="0"/>
              <a:t>30/9/2022</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9231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4"/>
          <p:cNvSpPr>
            <a:spLocks noGrp="1"/>
          </p:cNvSpPr>
          <p:nvPr>
            <p:ph type="dt" sz="half" idx="10"/>
          </p:nvPr>
        </p:nvSpPr>
        <p:spPr/>
        <p:txBody>
          <a:bodyPr/>
          <a:lstStyle/>
          <a:p>
            <a:fld id="{8F5A6DFE-2C59-4A80-ADB2-60C9165E0B4D}" type="datetimeFigureOut">
              <a:rPr lang="es-UY" smtClean="0"/>
              <a:t>30/9/2022</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206802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6"/>
          <p:cNvSpPr>
            <a:spLocks noGrp="1"/>
          </p:cNvSpPr>
          <p:nvPr>
            <p:ph type="dt" sz="half" idx="10"/>
          </p:nvPr>
        </p:nvSpPr>
        <p:spPr/>
        <p:txBody>
          <a:bodyPr/>
          <a:lstStyle/>
          <a:p>
            <a:fld id="{8F5A6DFE-2C59-4A80-ADB2-60C9165E0B4D}" type="datetimeFigureOut">
              <a:rPr lang="es-UY" smtClean="0"/>
              <a:t>30/9/2022</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90281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2"/>
          <p:cNvSpPr>
            <a:spLocks noGrp="1"/>
          </p:cNvSpPr>
          <p:nvPr>
            <p:ph type="dt" sz="half" idx="10"/>
          </p:nvPr>
        </p:nvSpPr>
        <p:spPr/>
        <p:txBody>
          <a:bodyPr/>
          <a:lstStyle/>
          <a:p>
            <a:fld id="{8F5A6DFE-2C59-4A80-ADB2-60C9165E0B4D}" type="datetimeFigureOut">
              <a:rPr lang="es-UY" smtClean="0"/>
              <a:t>30/9/2022</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320115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F5A6DFE-2C59-4A80-ADB2-60C9165E0B4D}" type="datetimeFigureOut">
              <a:rPr lang="es-UY" smtClean="0"/>
              <a:t>30/9/2022</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31385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F5A6DFE-2C59-4A80-ADB2-60C9165E0B4D}" type="datetimeFigureOut">
              <a:rPr lang="es-UY" smtClean="0"/>
              <a:t>30/9/2022</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36627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F5A6DFE-2C59-4A80-ADB2-60C9165E0B4D}" type="datetimeFigureOut">
              <a:rPr lang="es-UY" smtClean="0"/>
              <a:t>30/9/2022</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49FA7DF-6CEF-4F22-B4F5-F9B552DD1559}" type="slidenum">
              <a:rPr lang="es-UY" smtClean="0"/>
              <a:t>‹Nº›</a:t>
            </a:fld>
            <a:endParaRPr lang="es-UY"/>
          </a:p>
        </p:txBody>
      </p:sp>
    </p:spTree>
    <p:extLst>
      <p:ext uri="{BB962C8B-B14F-4D97-AF65-F5344CB8AC3E}">
        <p14:creationId xmlns:p14="http://schemas.microsoft.com/office/powerpoint/2010/main" val="162872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A6DFE-2C59-4A80-ADB2-60C9165E0B4D}" type="datetimeFigureOut">
              <a:rPr lang="es-UY" smtClean="0"/>
              <a:t>30/9/2022</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FA7DF-6CEF-4F22-B4F5-F9B552DD1559}" type="slidenum">
              <a:rPr lang="es-UY" smtClean="0"/>
              <a:t>‹Nº›</a:t>
            </a:fld>
            <a:endParaRPr lang="es-UY"/>
          </a:p>
        </p:txBody>
      </p:sp>
    </p:spTree>
    <p:extLst>
      <p:ext uri="{BB962C8B-B14F-4D97-AF65-F5344CB8AC3E}">
        <p14:creationId xmlns:p14="http://schemas.microsoft.com/office/powerpoint/2010/main" val="351104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19606" y="250994"/>
            <a:ext cx="9144000" cy="2387600"/>
          </a:xfrm>
        </p:spPr>
        <p:txBody>
          <a:bodyPr>
            <a:normAutofit fontScale="90000"/>
          </a:bodyPr>
          <a:lstStyle/>
          <a:p>
            <a:r>
              <a:rPr lang="es-ES_tradnl" b="1" i="1" dirty="0"/>
              <a:t>Campos Electromagnéticos</a:t>
            </a:r>
            <a:r>
              <a:rPr lang="es-UY" dirty="0"/>
              <a:t/>
            </a:r>
            <a:br>
              <a:rPr lang="es-UY" dirty="0"/>
            </a:br>
            <a:r>
              <a:rPr lang="es-ES_tradnl" sz="5300" b="1" u="sng" dirty="0" smtClean="0"/>
              <a:t>Radiaciones </a:t>
            </a:r>
            <a:r>
              <a:rPr lang="es-ES_tradnl" sz="5300" b="1" u="sng" dirty="0"/>
              <a:t>No Ionizantes</a:t>
            </a:r>
            <a:r>
              <a:rPr lang="es-UY" dirty="0"/>
              <a:t/>
            </a:r>
            <a:br>
              <a:rPr lang="es-UY" dirty="0"/>
            </a:br>
            <a:r>
              <a:rPr lang="es-UY" dirty="0" smtClean="0"/>
              <a:t>(CEM)</a:t>
            </a:r>
            <a:endParaRPr lang="es-UY" dirty="0"/>
          </a:p>
        </p:txBody>
      </p:sp>
      <p:sp>
        <p:nvSpPr>
          <p:cNvPr id="3" name="Subtítulo 2"/>
          <p:cNvSpPr>
            <a:spLocks noGrp="1"/>
          </p:cNvSpPr>
          <p:nvPr>
            <p:ph type="subTitle" idx="1"/>
          </p:nvPr>
        </p:nvSpPr>
        <p:spPr>
          <a:xfrm>
            <a:off x="1577788" y="2945822"/>
            <a:ext cx="9144000" cy="1655762"/>
          </a:xfrm>
        </p:spPr>
        <p:txBody>
          <a:bodyPr/>
          <a:lstStyle/>
          <a:p>
            <a:r>
              <a:rPr lang="es-UY" dirty="0" smtClean="0"/>
              <a:t>                              Ac. Prof. Dr. Gaston Casaux</a:t>
            </a:r>
            <a:endParaRPr lang="es-UY" dirty="0"/>
          </a:p>
        </p:txBody>
      </p:sp>
    </p:spTree>
    <p:extLst>
      <p:ext uri="{BB962C8B-B14F-4D97-AF65-F5344CB8AC3E}">
        <p14:creationId xmlns:p14="http://schemas.microsoft.com/office/powerpoint/2010/main" val="4284040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791238"/>
            <a:ext cx="10515600" cy="4351338"/>
          </a:xfrm>
        </p:spPr>
        <p:txBody>
          <a:bodyPr/>
          <a:lstStyle/>
          <a:p>
            <a:r>
              <a:rPr lang="es-MX" dirty="0"/>
              <a:t>Merece detenernos en las </a:t>
            </a:r>
            <a:r>
              <a:rPr lang="es-MX" b="1" dirty="0"/>
              <a:t>consideraciones</a:t>
            </a:r>
            <a:r>
              <a:rPr lang="es-MX" dirty="0"/>
              <a:t> a que arribara el </a:t>
            </a:r>
            <a:r>
              <a:rPr lang="es-MX" b="1" dirty="0"/>
              <a:t>Dr. Paolo </a:t>
            </a:r>
            <a:r>
              <a:rPr lang="es-MX" b="1" dirty="0" err="1"/>
              <a:t>Vecchia</a:t>
            </a:r>
            <a:r>
              <a:rPr lang="es-MX" dirty="0"/>
              <a:t>- físico de profesión, director del Instituto Nacional de Salud con sede en Roma y presidente del ICNIRP- en oportunidad de su visita a Montevideo en marzo del 2009. Precisamente el ICNIRP (Comisión sobre Radiación y Protección No Ionizante) posee una </a:t>
            </a:r>
            <a:r>
              <a:rPr lang="es-MX" b="1" i="1" dirty="0"/>
              <a:t>naturaleza jurídica</a:t>
            </a:r>
            <a:r>
              <a:rPr lang="es-MX" dirty="0"/>
              <a:t> muy peculiar de corte </a:t>
            </a:r>
            <a:r>
              <a:rPr lang="es-MX" u="sng" dirty="0"/>
              <a:t>mixto</a:t>
            </a:r>
            <a:r>
              <a:rPr lang="es-MX" dirty="0"/>
              <a:t>,  pues es </a:t>
            </a:r>
            <a:r>
              <a:rPr lang="es-MX" i="1" dirty="0"/>
              <a:t>una organización internacional científica independiente</a:t>
            </a:r>
            <a:r>
              <a:rPr lang="es-MX" dirty="0"/>
              <a:t>, </a:t>
            </a:r>
            <a:r>
              <a:rPr lang="es-MX" b="1" dirty="0"/>
              <a:t>adherida a la OMS</a:t>
            </a:r>
            <a:r>
              <a:rPr lang="es-MX" dirty="0"/>
              <a:t>, lo que implica que </a:t>
            </a:r>
            <a:r>
              <a:rPr lang="es-MX" u="sng" dirty="0"/>
              <a:t>pese a que sus conclusiones no son vinculantes</a:t>
            </a:r>
            <a:r>
              <a:rPr lang="es-MX" b="1" u="sng" dirty="0"/>
              <a:t>,</a:t>
            </a:r>
            <a:r>
              <a:rPr lang="es-MX" b="1" dirty="0"/>
              <a:t> sí lo son desde un punto de vista ético</a:t>
            </a:r>
            <a:r>
              <a:rPr lang="es-MX" dirty="0"/>
              <a:t>, lo que en ciencia es decisivo. </a:t>
            </a:r>
            <a:endParaRPr lang="es-UY" dirty="0"/>
          </a:p>
          <a:p>
            <a:endParaRPr lang="es-UY" dirty="0"/>
          </a:p>
        </p:txBody>
      </p:sp>
    </p:spTree>
    <p:extLst>
      <p:ext uri="{BB962C8B-B14F-4D97-AF65-F5344CB8AC3E}">
        <p14:creationId xmlns:p14="http://schemas.microsoft.com/office/powerpoint/2010/main" val="1568080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782134"/>
            <a:ext cx="10515600" cy="4351338"/>
          </a:xfrm>
        </p:spPr>
        <p:txBody>
          <a:bodyPr>
            <a:normAutofit fontScale="92500" lnSpcReduction="10000"/>
          </a:bodyPr>
          <a:lstStyle/>
          <a:p>
            <a:r>
              <a:rPr lang="es-MX" dirty="0"/>
              <a:t>El organismo vinculado al cáncer (</a:t>
            </a:r>
            <a:r>
              <a:rPr lang="es-MX" b="1" dirty="0"/>
              <a:t>IARC</a:t>
            </a:r>
            <a:r>
              <a:rPr lang="es-MX" dirty="0"/>
              <a:t>), perteneciente a la OMS, </a:t>
            </a:r>
            <a:r>
              <a:rPr lang="es-MX" u="sng" dirty="0"/>
              <a:t>concluyó en mayo del 2001</a:t>
            </a:r>
            <a:r>
              <a:rPr lang="es-MX" dirty="0"/>
              <a:t> en primera instancia (veremos más adelante una década después similares publicaciones) que los </a:t>
            </a:r>
            <a:r>
              <a:rPr lang="es-MX" b="1" i="1" dirty="0"/>
              <a:t>CEM son posiblemente cancerígenos para la humanidad en una serie 2B</a:t>
            </a:r>
            <a:r>
              <a:rPr lang="es-MX" dirty="0"/>
              <a:t> sobre la base de evidencia empírica limitada de niños con leucemia. Cabe destacar que en la clasificación de 4 (el mínimo) descendiendo a 1 (el máximo) el nivel comprobado fue 2 e incluso en el subtipo fue 2B no 2ª, con lo cual se está muy lejos de aseverar el impacto negativo de los CEM. Posteriormente en </a:t>
            </a:r>
            <a:r>
              <a:rPr lang="es-MX" u="sng" dirty="0"/>
              <a:t>1996</a:t>
            </a:r>
            <a:r>
              <a:rPr lang="es-MX" dirty="0"/>
              <a:t>, también la </a:t>
            </a:r>
            <a:r>
              <a:rPr lang="es-MX" b="1" dirty="0"/>
              <a:t>OMS</a:t>
            </a:r>
            <a:r>
              <a:rPr lang="es-MX" dirty="0"/>
              <a:t> en un complejo </a:t>
            </a:r>
            <a:r>
              <a:rPr lang="es-MX" u="sng" dirty="0"/>
              <a:t>proyecto llevado a cabo en </a:t>
            </a:r>
            <a:r>
              <a:rPr lang="es-MX" u="sng" dirty="0" err="1"/>
              <a:t>Munich</a:t>
            </a:r>
            <a:r>
              <a:rPr lang="es-MX" u="sng" dirty="0"/>
              <a:t> </a:t>
            </a:r>
            <a:r>
              <a:rPr lang="es-MX" dirty="0"/>
              <a:t>(Alemania) afirmó que </a:t>
            </a:r>
            <a:r>
              <a:rPr lang="es-MX" dirty="0" smtClean="0"/>
              <a:t>“</a:t>
            </a:r>
            <a:r>
              <a:rPr lang="es-MX" b="1" i="1" dirty="0" smtClean="0"/>
              <a:t>de </a:t>
            </a:r>
            <a:r>
              <a:rPr lang="es-MX" b="1" i="1" dirty="0"/>
              <a:t>la literatura corriente y científica, no hay ninguna prueba convincente que la exposición a CEM acorte la vida útil de las poblaciones, induzca o promueva el cáncer”.</a:t>
            </a:r>
            <a:endParaRPr lang="es-UY" dirty="0"/>
          </a:p>
          <a:p>
            <a:endParaRPr lang="es-UY" dirty="0"/>
          </a:p>
        </p:txBody>
      </p:sp>
    </p:spTree>
    <p:extLst>
      <p:ext uri="{BB962C8B-B14F-4D97-AF65-F5344CB8AC3E}">
        <p14:creationId xmlns:p14="http://schemas.microsoft.com/office/powerpoint/2010/main" val="2021819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706829"/>
            <a:ext cx="10515600" cy="4351338"/>
          </a:xfrm>
        </p:spPr>
        <p:txBody>
          <a:bodyPr/>
          <a:lstStyle/>
          <a:p>
            <a:r>
              <a:rPr lang="es-MX" b="1" dirty="0"/>
              <a:t>Grado</a:t>
            </a:r>
            <a:r>
              <a:rPr lang="es-MX" dirty="0"/>
              <a:t> de intensidad de los CEM, su potencia, cercanía con áreas de residencia, ubicación de las estaciones radioeléctricas, tipo de señales, anchos de banda; </a:t>
            </a:r>
            <a:r>
              <a:rPr lang="es-MX" b="1" dirty="0"/>
              <a:t>Evaluación</a:t>
            </a:r>
            <a:r>
              <a:rPr lang="es-MX" dirty="0"/>
              <a:t> del riesgo </a:t>
            </a:r>
            <a:r>
              <a:rPr lang="es-MX" b="1" dirty="0"/>
              <a:t>Exposición</a:t>
            </a:r>
            <a:r>
              <a:rPr lang="es-MX" dirty="0"/>
              <a:t> a campos y frecuencias inusitadas o desconocidas; </a:t>
            </a:r>
            <a:r>
              <a:rPr lang="es-MX" b="1" dirty="0"/>
              <a:t>Empleo</a:t>
            </a:r>
            <a:r>
              <a:rPr lang="es-MX" dirty="0"/>
              <a:t> de líneas, artefactos y tecnología tanto a nivel eléctrico como magnético con objetivos de bienestar pero asociados a eventuales daños directos a la salud humana (efectos cancerígenos,  probabilidad y posibilidad de los mismos); Estudios </a:t>
            </a:r>
            <a:r>
              <a:rPr lang="es-MX" b="1" dirty="0"/>
              <a:t>epidemiológicos</a:t>
            </a:r>
            <a:r>
              <a:rPr lang="es-MX" dirty="0"/>
              <a:t> y hallazgos científicos tanto en salud humana, animal y vegetal; Listado de </a:t>
            </a:r>
            <a:r>
              <a:rPr lang="es-MX" b="1" dirty="0"/>
              <a:t>agentes</a:t>
            </a:r>
            <a:r>
              <a:rPr lang="es-MX" dirty="0"/>
              <a:t> concretos como por ejemplo asbestos, gases, radiaciones (UV y Gamma) escapes de motores y campos magnéticos</a:t>
            </a:r>
            <a:endParaRPr lang="es-UY" dirty="0"/>
          </a:p>
          <a:p>
            <a:endParaRPr lang="es-UY" dirty="0"/>
          </a:p>
        </p:txBody>
      </p:sp>
    </p:spTree>
    <p:extLst>
      <p:ext uri="{BB962C8B-B14F-4D97-AF65-F5344CB8AC3E}">
        <p14:creationId xmlns:p14="http://schemas.microsoft.com/office/powerpoint/2010/main" val="3305183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889709"/>
            <a:ext cx="10515600" cy="4351338"/>
          </a:xfrm>
        </p:spPr>
        <p:txBody>
          <a:bodyPr>
            <a:normAutofit fontScale="92500" lnSpcReduction="20000"/>
          </a:bodyPr>
          <a:lstStyle/>
          <a:p>
            <a:r>
              <a:rPr lang="es-MX" dirty="0"/>
              <a:t>La </a:t>
            </a:r>
            <a:r>
              <a:rPr lang="es-MX" b="1" dirty="0"/>
              <a:t>regulación</a:t>
            </a:r>
            <a:r>
              <a:rPr lang="es-MX" dirty="0"/>
              <a:t> apareja entonces algunas </a:t>
            </a:r>
            <a:r>
              <a:rPr lang="es-MX" u="sng" dirty="0"/>
              <a:t>metas</a:t>
            </a:r>
            <a:r>
              <a:rPr lang="es-MX" dirty="0"/>
              <a:t> a cumplir:</a:t>
            </a:r>
            <a:endParaRPr lang="es-UY" dirty="0"/>
          </a:p>
          <a:p>
            <a:r>
              <a:rPr lang="es-MX" i="1" dirty="0"/>
              <a:t>a) prevención</a:t>
            </a:r>
            <a:r>
              <a:rPr lang="es-MX" dirty="0"/>
              <a:t> de los efectos adversos para la salud </a:t>
            </a:r>
            <a:endParaRPr lang="es-UY" dirty="0"/>
          </a:p>
          <a:p>
            <a:r>
              <a:rPr lang="es-MX" dirty="0"/>
              <a:t>b) </a:t>
            </a:r>
            <a:r>
              <a:rPr lang="es-MX" i="1" dirty="0"/>
              <a:t>cuantificación</a:t>
            </a:r>
            <a:r>
              <a:rPr lang="es-MX" dirty="0"/>
              <a:t> de los mismos </a:t>
            </a:r>
            <a:endParaRPr lang="es-UY" dirty="0"/>
          </a:p>
          <a:p>
            <a:r>
              <a:rPr lang="es-MX" dirty="0"/>
              <a:t>c) </a:t>
            </a:r>
            <a:r>
              <a:rPr lang="es-MX" i="1" dirty="0"/>
              <a:t>acumulación</a:t>
            </a:r>
            <a:r>
              <a:rPr lang="es-MX" dirty="0"/>
              <a:t> de información cierta, seria, útil y científicamente comprobable </a:t>
            </a:r>
            <a:endParaRPr lang="es-UY" dirty="0"/>
          </a:p>
          <a:p>
            <a:r>
              <a:rPr lang="es-MX" dirty="0"/>
              <a:t>d) </a:t>
            </a:r>
            <a:r>
              <a:rPr lang="es-MX" i="1" dirty="0"/>
              <a:t>participación</a:t>
            </a:r>
            <a:r>
              <a:rPr lang="es-MX" dirty="0"/>
              <a:t> ciudadana en el contralor a través de mecanismos clásicos del derecho ambiental (consulta pública, evaluación de  impacto, firmas, audiencias, entre otros) </a:t>
            </a:r>
            <a:endParaRPr lang="es-UY" dirty="0"/>
          </a:p>
          <a:p>
            <a:r>
              <a:rPr lang="es-MX" dirty="0"/>
              <a:t>e) </a:t>
            </a:r>
            <a:r>
              <a:rPr lang="es-MX" i="1" dirty="0"/>
              <a:t>protección</a:t>
            </a:r>
            <a:r>
              <a:rPr lang="es-MX" dirty="0"/>
              <a:t> sanitaria de las poblaciones </a:t>
            </a:r>
            <a:endParaRPr lang="es-UY" dirty="0"/>
          </a:p>
          <a:p>
            <a:r>
              <a:rPr lang="es-MX" dirty="0"/>
              <a:t>f) </a:t>
            </a:r>
            <a:r>
              <a:rPr lang="es-MX" i="1" dirty="0"/>
              <a:t>interacción</a:t>
            </a:r>
            <a:r>
              <a:rPr lang="es-MX" dirty="0"/>
              <a:t> </a:t>
            </a:r>
            <a:r>
              <a:rPr lang="es-MX" dirty="0" err="1"/>
              <a:t>fluída</a:t>
            </a:r>
            <a:r>
              <a:rPr lang="es-MX" dirty="0"/>
              <a:t> entre los Estados y dentro de los mismos, entre los diversos organismos participantes en las esferas de competencia</a:t>
            </a:r>
            <a:endParaRPr lang="es-UY" dirty="0"/>
          </a:p>
          <a:p>
            <a:r>
              <a:rPr lang="es-MX" dirty="0"/>
              <a:t>g) </a:t>
            </a:r>
            <a:r>
              <a:rPr lang="es-MX" i="1" dirty="0"/>
              <a:t>instrumentación</a:t>
            </a:r>
            <a:r>
              <a:rPr lang="es-MX" dirty="0"/>
              <a:t> normativa clara y moderna.</a:t>
            </a:r>
            <a:endParaRPr lang="es-UY" dirty="0"/>
          </a:p>
          <a:p>
            <a:endParaRPr lang="es-UY" dirty="0"/>
          </a:p>
        </p:txBody>
      </p:sp>
    </p:spTree>
    <p:extLst>
      <p:ext uri="{BB962C8B-B14F-4D97-AF65-F5344CB8AC3E}">
        <p14:creationId xmlns:p14="http://schemas.microsoft.com/office/powerpoint/2010/main" val="281355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762896" y="780481"/>
            <a:ext cx="10515600" cy="4351338"/>
          </a:xfrm>
        </p:spPr>
        <p:txBody>
          <a:bodyPr>
            <a:normAutofit fontScale="92500" lnSpcReduction="10000"/>
          </a:bodyPr>
          <a:lstStyle/>
          <a:p>
            <a:r>
              <a:rPr lang="es-MX" dirty="0"/>
              <a:t>Una pregunta es vital. ¿</a:t>
            </a:r>
            <a:r>
              <a:rPr lang="es-MX" u="sng" dirty="0"/>
              <a:t>cómo se marcan o sistematizan los límites a emplear en CEM</a:t>
            </a:r>
            <a:r>
              <a:rPr lang="es-MX" dirty="0"/>
              <a:t> ? Por un lado debe quedar claro que cada Estado, en el ejercicio de sus condiciones de soberanos, edifica su marco jurídico nacional en forma independiente aunque notoriamente basado en las recomendaciones de la ICNIRP (Comisión Internacional de Protección contra la Radiación Ionizante), la cual por otro, respaldada en el mundo académico y científico con el amparo tanto de la OMS, la OIT como de la OIEA, se pronuncia. </a:t>
            </a:r>
            <a:endParaRPr lang="es-UY" dirty="0"/>
          </a:p>
          <a:p>
            <a:r>
              <a:rPr lang="es-MX" dirty="0"/>
              <a:t>En puridad, nada se publica o se brinda al conocimiento público si previamente no fue chequeado adecuadamente a  nivel de praxis, para luego sí abordar con responsabilidad y criterio uniforme las normas regulatorias o directrices. En todas las hipótesis prima el interés superior de protección de la Salud Pública. </a:t>
            </a:r>
            <a:r>
              <a:rPr lang="es-MX" b="1" dirty="0"/>
              <a:t>Habitualmente se verifica vía decreto</a:t>
            </a:r>
            <a:r>
              <a:rPr lang="es-MX" dirty="0"/>
              <a:t>.</a:t>
            </a:r>
            <a:endParaRPr lang="es-UY" dirty="0"/>
          </a:p>
          <a:p>
            <a:endParaRPr lang="es-UY" dirty="0"/>
          </a:p>
        </p:txBody>
      </p:sp>
    </p:spTree>
    <p:extLst>
      <p:ext uri="{BB962C8B-B14F-4D97-AF65-F5344CB8AC3E}">
        <p14:creationId xmlns:p14="http://schemas.microsoft.com/office/powerpoint/2010/main" val="805471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p:txBody>
          <a:bodyPr/>
          <a:lstStyle/>
          <a:p>
            <a:r>
              <a:rPr lang="es-MX" sz="2400" dirty="0"/>
              <a:t>Los </a:t>
            </a:r>
            <a:r>
              <a:rPr lang="es-MX" sz="2400" b="1" dirty="0"/>
              <a:t>Organismos</a:t>
            </a:r>
            <a:r>
              <a:rPr lang="es-MX" sz="2400" dirty="0"/>
              <a:t> idóneos se dividen desde el </a:t>
            </a:r>
            <a:r>
              <a:rPr lang="es-MX" sz="2400" u="sng" dirty="0"/>
              <a:t>punto de vista territorial</a:t>
            </a:r>
            <a:r>
              <a:rPr lang="es-MX" sz="2400" dirty="0"/>
              <a:t> </a:t>
            </a:r>
            <a:r>
              <a:rPr lang="es-MX" sz="2400" dirty="0" smtClean="0"/>
              <a:t>en:                              </a:t>
            </a:r>
            <a:endParaRPr lang="es-UY" sz="2400" dirty="0"/>
          </a:p>
          <a:p>
            <a:pPr marL="0" indent="0">
              <a:buNone/>
            </a:pPr>
            <a:r>
              <a:rPr lang="es-MX" dirty="0"/>
              <a:t>a) Nacionales  </a:t>
            </a:r>
            <a:endParaRPr lang="es-UY" dirty="0"/>
          </a:p>
          <a:p>
            <a:pPr marL="0" indent="0">
              <a:buNone/>
            </a:pPr>
            <a:r>
              <a:rPr lang="es-MX" dirty="0"/>
              <a:t>b) Internacionales</a:t>
            </a:r>
            <a:endParaRPr lang="es-UY" dirty="0"/>
          </a:p>
          <a:p>
            <a:endParaRPr lang="es-UY" dirty="0"/>
          </a:p>
        </p:txBody>
      </p:sp>
    </p:spTree>
    <p:extLst>
      <p:ext uri="{BB962C8B-B14F-4D97-AF65-F5344CB8AC3E}">
        <p14:creationId xmlns:p14="http://schemas.microsoft.com/office/powerpoint/2010/main" val="1729922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1027906"/>
            <a:ext cx="10515600" cy="4351338"/>
          </a:xfrm>
        </p:spPr>
        <p:txBody>
          <a:bodyPr>
            <a:normAutofit/>
          </a:bodyPr>
          <a:lstStyle/>
          <a:p>
            <a:r>
              <a:rPr lang="es-MX" u="sng" dirty="0"/>
              <a:t>A nivel </a:t>
            </a:r>
            <a:r>
              <a:rPr lang="es-MX" i="1" u="sng" dirty="0"/>
              <a:t>Nacional</a:t>
            </a:r>
            <a:r>
              <a:rPr lang="es-MX" u="sng" dirty="0"/>
              <a:t> </a:t>
            </a:r>
            <a:r>
              <a:rPr lang="es-MX" dirty="0"/>
              <a:t>encontramos: </a:t>
            </a:r>
            <a:endParaRPr lang="es-UY" dirty="0"/>
          </a:p>
          <a:p>
            <a:r>
              <a:rPr lang="es-MX" dirty="0"/>
              <a:t>a</a:t>
            </a:r>
            <a:r>
              <a:rPr lang="es-MX" dirty="0" smtClean="0"/>
              <a:t>) MSP</a:t>
            </a:r>
            <a:r>
              <a:rPr lang="es-MX" dirty="0"/>
              <a:t>, MIEM, MTSS, </a:t>
            </a:r>
            <a:r>
              <a:rPr lang="es-MX" dirty="0" err="1" smtClean="0"/>
              <a:t>MAmbiente</a:t>
            </a:r>
            <a:r>
              <a:rPr lang="es-MX" dirty="0" smtClean="0"/>
              <a:t>, </a:t>
            </a:r>
            <a:r>
              <a:rPr lang="es-MX" dirty="0" err="1" smtClean="0"/>
              <a:t>MDefensa</a:t>
            </a:r>
            <a:r>
              <a:rPr lang="es-MX" dirty="0" smtClean="0"/>
              <a:t> </a:t>
            </a:r>
            <a:r>
              <a:rPr lang="es-MX" dirty="0" smtClean="0"/>
              <a:t>(Administración Central) </a:t>
            </a:r>
          </a:p>
          <a:p>
            <a:r>
              <a:rPr lang="es-MX" dirty="0" smtClean="0"/>
              <a:t>b</a:t>
            </a:r>
            <a:r>
              <a:rPr lang="es-MX" dirty="0"/>
              <a:t>) UTE (Ente Autónomo) </a:t>
            </a:r>
            <a:endParaRPr lang="es-UY" dirty="0"/>
          </a:p>
          <a:p>
            <a:r>
              <a:rPr lang="es-MX" dirty="0"/>
              <a:t>c) </a:t>
            </a:r>
            <a:r>
              <a:rPr lang="es-MX" dirty="0" err="1"/>
              <a:t>Antel</a:t>
            </a:r>
            <a:r>
              <a:rPr lang="es-MX" dirty="0"/>
              <a:t>  (Servicio Descentralizado</a:t>
            </a:r>
            <a:r>
              <a:rPr lang="es-MX" dirty="0" smtClean="0"/>
              <a:t>)</a:t>
            </a:r>
          </a:p>
          <a:p>
            <a:r>
              <a:rPr lang="es-MX" dirty="0"/>
              <a:t>d) </a:t>
            </a:r>
            <a:r>
              <a:rPr lang="es-MX" dirty="0" smtClean="0"/>
              <a:t>URSEA- (Servicio Descentralizado) </a:t>
            </a:r>
            <a:endParaRPr lang="es-MX" dirty="0"/>
          </a:p>
          <a:p>
            <a:r>
              <a:rPr lang="es-UY" dirty="0" smtClean="0"/>
              <a:t>e</a:t>
            </a:r>
            <a:r>
              <a:rPr lang="es-MX" dirty="0" smtClean="0"/>
              <a:t>) URSEC (Unidad </a:t>
            </a:r>
            <a:r>
              <a:rPr lang="es-MX" dirty="0"/>
              <a:t>Reguladora de Comunicaciones</a:t>
            </a:r>
            <a:r>
              <a:rPr lang="es-MX" dirty="0" smtClean="0"/>
              <a:t>)-</a:t>
            </a:r>
            <a:endParaRPr lang="es-MX" dirty="0" smtClean="0"/>
          </a:p>
          <a:p>
            <a:r>
              <a:rPr lang="es-MX" dirty="0" smtClean="0"/>
              <a:t>e</a:t>
            </a:r>
            <a:r>
              <a:rPr lang="es-MX" dirty="0"/>
              <a:t>) Gobiernos </a:t>
            </a:r>
            <a:r>
              <a:rPr lang="es-MX" dirty="0" smtClean="0"/>
              <a:t>Departamentales</a:t>
            </a:r>
            <a:endParaRPr lang="es-UY" dirty="0"/>
          </a:p>
          <a:p>
            <a:endParaRPr lang="es-UY" dirty="0"/>
          </a:p>
          <a:p>
            <a:endParaRPr lang="es-UY" dirty="0"/>
          </a:p>
        </p:txBody>
      </p:sp>
    </p:spTree>
    <p:extLst>
      <p:ext uri="{BB962C8B-B14F-4D97-AF65-F5344CB8AC3E}">
        <p14:creationId xmlns:p14="http://schemas.microsoft.com/office/powerpoint/2010/main" val="1101283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868194"/>
            <a:ext cx="10515600" cy="4351338"/>
          </a:xfrm>
        </p:spPr>
        <p:txBody>
          <a:bodyPr/>
          <a:lstStyle/>
          <a:p>
            <a:r>
              <a:rPr lang="es-MX" dirty="0"/>
              <a:t>Desde el punto de vista del enfoque y tratamiento </a:t>
            </a:r>
            <a:r>
              <a:rPr lang="es-MX" i="1" dirty="0"/>
              <a:t>internacional</a:t>
            </a:r>
            <a:r>
              <a:rPr lang="es-MX" dirty="0"/>
              <a:t> observamos a:</a:t>
            </a:r>
            <a:endParaRPr lang="es-UY" dirty="0"/>
          </a:p>
          <a:p>
            <a:r>
              <a:rPr lang="es-MX" b="1" dirty="0"/>
              <a:t>OMS</a:t>
            </a:r>
            <a:r>
              <a:rPr lang="es-MX" dirty="0"/>
              <a:t> (salud </a:t>
            </a:r>
            <a:r>
              <a:rPr lang="es-MX" i="1" dirty="0"/>
              <a:t>ambiental</a:t>
            </a:r>
            <a:r>
              <a:rPr lang="es-MX" dirty="0"/>
              <a:t>) dictando a distintos niveles de referencia, directrices, directivas, lineamientos, recomendaciones y </a:t>
            </a:r>
            <a:r>
              <a:rPr lang="es-MX" dirty="0" smtClean="0"/>
              <a:t>restricciones. </a:t>
            </a:r>
            <a:endParaRPr lang="es-UY" dirty="0"/>
          </a:p>
          <a:p>
            <a:r>
              <a:rPr lang="es-MX" b="1" dirty="0"/>
              <a:t>OIT</a:t>
            </a:r>
            <a:r>
              <a:rPr lang="es-MX" dirty="0"/>
              <a:t> (salud </a:t>
            </a:r>
            <a:r>
              <a:rPr lang="es-MX" i="1" dirty="0"/>
              <a:t>ocupacional</a:t>
            </a:r>
            <a:r>
              <a:rPr lang="es-MX" dirty="0"/>
              <a:t>) elaborando, consensuando y finalmente exhortando a la adopción de Convenios que los Estados Parte incorporan a su fuero interno a través de sendas leyes </a:t>
            </a:r>
            <a:r>
              <a:rPr lang="es-MX" dirty="0" smtClean="0"/>
              <a:t>especiales. </a:t>
            </a:r>
            <a:endParaRPr lang="es-UY" dirty="0"/>
          </a:p>
          <a:p>
            <a:r>
              <a:rPr lang="es-MX" b="1" dirty="0"/>
              <a:t>OIEA</a:t>
            </a:r>
            <a:r>
              <a:rPr lang="es-MX" dirty="0"/>
              <a:t> (energía </a:t>
            </a:r>
            <a:r>
              <a:rPr lang="es-MX" i="1" dirty="0"/>
              <a:t>atómica</a:t>
            </a:r>
            <a:r>
              <a:rPr lang="es-MX" dirty="0"/>
              <a:t>) tal como hemos analizado ut-supra en la regulación de regulaciones vinculadas a la energía nuclear y su impacto en las técnicas médicas y la Salud. </a:t>
            </a:r>
            <a:endParaRPr lang="es-UY" dirty="0"/>
          </a:p>
          <a:p>
            <a:endParaRPr lang="es-UY" dirty="0"/>
          </a:p>
        </p:txBody>
      </p:sp>
    </p:spTree>
    <p:extLst>
      <p:ext uri="{BB962C8B-B14F-4D97-AF65-F5344CB8AC3E}">
        <p14:creationId xmlns:p14="http://schemas.microsoft.com/office/powerpoint/2010/main" val="190578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26546" y="715935"/>
            <a:ext cx="10515600" cy="4351338"/>
          </a:xfrm>
        </p:spPr>
        <p:txBody>
          <a:bodyPr>
            <a:normAutofit fontScale="85000" lnSpcReduction="10000"/>
          </a:bodyPr>
          <a:lstStyle/>
          <a:p>
            <a:pPr marL="0" indent="0">
              <a:buNone/>
            </a:pPr>
            <a:r>
              <a:rPr lang="es-MX" i="1" dirty="0" smtClean="0"/>
              <a:t>                                         </a:t>
            </a:r>
            <a:r>
              <a:rPr lang="es-MX" i="1" dirty="0" smtClean="0"/>
              <a:t>        </a:t>
            </a:r>
            <a:r>
              <a:rPr lang="es-MX" i="1" u="sng" dirty="0" smtClean="0"/>
              <a:t> </a:t>
            </a:r>
            <a:r>
              <a:rPr lang="es-MX" i="1" u="sng" dirty="0" smtClean="0"/>
              <a:t>Herramientas</a:t>
            </a:r>
            <a:endParaRPr lang="es-UY" dirty="0"/>
          </a:p>
          <a:p>
            <a:endParaRPr lang="es-UY" dirty="0"/>
          </a:p>
          <a:p>
            <a:r>
              <a:rPr lang="es-MX" i="1" dirty="0"/>
              <a:t>Legislación  específica</a:t>
            </a:r>
            <a:r>
              <a:rPr lang="es-MX" dirty="0"/>
              <a:t> (sanitaria, laboral, ambiental, comunicaciones, mixta)</a:t>
            </a:r>
            <a:endParaRPr lang="es-UY" dirty="0"/>
          </a:p>
          <a:p>
            <a:r>
              <a:rPr lang="es-MX" i="1" dirty="0"/>
              <a:t>Epidemiología</a:t>
            </a:r>
            <a:r>
              <a:rPr lang="es-MX" dirty="0"/>
              <a:t> (moderno y concreto capítulo y postgrado de la Salud Pública)</a:t>
            </a:r>
            <a:endParaRPr lang="es-UY" dirty="0"/>
          </a:p>
          <a:p>
            <a:r>
              <a:rPr lang="es-MX" i="1" dirty="0"/>
              <a:t>Principio precautorio</a:t>
            </a:r>
            <a:r>
              <a:rPr lang="es-MX" dirty="0"/>
              <a:t> (esencial a al hora de adoptar decisiones inhibitorias)</a:t>
            </a:r>
            <a:endParaRPr lang="es-UY" dirty="0"/>
          </a:p>
          <a:p>
            <a:r>
              <a:rPr lang="es-MX" i="1" dirty="0"/>
              <a:t>Evidencia empírica</a:t>
            </a:r>
            <a:r>
              <a:rPr lang="es-MX" dirty="0"/>
              <a:t> (providencial en el momento de diagnosticar)</a:t>
            </a:r>
            <a:endParaRPr lang="es-UY" dirty="0"/>
          </a:p>
          <a:p>
            <a:r>
              <a:rPr lang="es-MX" i="1" dirty="0"/>
              <a:t>Armonización</a:t>
            </a:r>
            <a:r>
              <a:rPr lang="es-MX" dirty="0"/>
              <a:t> (inevitable dado la notoria impronta y relevancia cosmopolita)</a:t>
            </a:r>
            <a:endParaRPr lang="es-UY" dirty="0"/>
          </a:p>
          <a:p>
            <a:r>
              <a:rPr lang="es-MX" i="1" dirty="0"/>
              <a:t>Evaluación científica</a:t>
            </a:r>
            <a:r>
              <a:rPr lang="es-MX" dirty="0"/>
              <a:t> (inexcusable pues de su éxito depende su difusión)</a:t>
            </a:r>
            <a:endParaRPr lang="es-UY" dirty="0"/>
          </a:p>
          <a:p>
            <a:r>
              <a:rPr lang="es-MX" i="1" dirty="0"/>
              <a:t>Interpretación cautelosa</a:t>
            </a:r>
            <a:r>
              <a:rPr lang="es-MX" dirty="0"/>
              <a:t> (integrada a la confidencialidad y la reserva)</a:t>
            </a:r>
            <a:endParaRPr lang="es-UY" dirty="0"/>
          </a:p>
          <a:p>
            <a:r>
              <a:rPr lang="es-MX" i="1" dirty="0"/>
              <a:t>Identificación de efectos</a:t>
            </a:r>
            <a:r>
              <a:rPr lang="es-MX" dirty="0"/>
              <a:t> (concatenada con la fuente de emisión)</a:t>
            </a:r>
            <a:endParaRPr lang="es-UY" dirty="0"/>
          </a:p>
          <a:p>
            <a:endParaRPr lang="es-UY" dirty="0"/>
          </a:p>
        </p:txBody>
      </p:sp>
    </p:spTree>
    <p:extLst>
      <p:ext uri="{BB962C8B-B14F-4D97-AF65-F5344CB8AC3E}">
        <p14:creationId xmlns:p14="http://schemas.microsoft.com/office/powerpoint/2010/main" val="4126814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1027906"/>
            <a:ext cx="10515600" cy="4351338"/>
          </a:xfrm>
        </p:spPr>
        <p:txBody>
          <a:bodyPr>
            <a:normAutofit fontScale="85000" lnSpcReduction="10000"/>
          </a:bodyPr>
          <a:lstStyle/>
          <a:p>
            <a:r>
              <a:rPr lang="es-MX" dirty="0"/>
              <a:t>En este punto corresponde agregar las </a:t>
            </a:r>
            <a:r>
              <a:rPr lang="es-MX" u="sng" dirty="0"/>
              <a:t>conclusiones</a:t>
            </a:r>
            <a:r>
              <a:rPr lang="es-MX" dirty="0"/>
              <a:t> a que arriba la OMS sobre la</a:t>
            </a:r>
            <a:endParaRPr lang="es-UY" dirty="0"/>
          </a:p>
          <a:p>
            <a:r>
              <a:rPr lang="es-MX" b="1" dirty="0"/>
              <a:t>clasificación </a:t>
            </a:r>
            <a:r>
              <a:rPr lang="es-MX" dirty="0"/>
              <a:t>de la</a:t>
            </a:r>
            <a:r>
              <a:rPr lang="es-MX" b="1" dirty="0"/>
              <a:t> </a:t>
            </a:r>
            <a:r>
              <a:rPr lang="es-MX" b="1" dirty="0" err="1"/>
              <a:t>carcinogenicidad</a:t>
            </a:r>
            <a:r>
              <a:rPr lang="es-MX" dirty="0"/>
              <a:t> de los CEM. </a:t>
            </a:r>
            <a:endParaRPr lang="es-UY" dirty="0"/>
          </a:p>
          <a:p>
            <a:r>
              <a:rPr lang="es-MX" dirty="0"/>
              <a:t> </a:t>
            </a:r>
            <a:r>
              <a:rPr lang="es-MX" dirty="0" smtClean="0"/>
              <a:t>Distingue </a:t>
            </a:r>
            <a:r>
              <a:rPr lang="es-MX" dirty="0"/>
              <a:t>en primer término </a:t>
            </a:r>
            <a:r>
              <a:rPr lang="es-MX" i="1" dirty="0"/>
              <a:t>carcinogénico para seres humanos</a:t>
            </a:r>
            <a:r>
              <a:rPr lang="es-MX" dirty="0"/>
              <a:t> (asbesto, gas</a:t>
            </a:r>
            <a:endParaRPr lang="es-UY" dirty="0"/>
          </a:p>
          <a:p>
            <a:r>
              <a:rPr lang="es-MX" dirty="0"/>
              <a:t>mostaza, tabaco y radiación gamma</a:t>
            </a:r>
            <a:r>
              <a:rPr lang="es-MX" dirty="0" smtClean="0"/>
              <a:t>), </a:t>
            </a:r>
            <a:r>
              <a:rPr lang="es-MX" dirty="0"/>
              <a:t>en segundo lugar </a:t>
            </a:r>
            <a:r>
              <a:rPr lang="es-MX" i="1" dirty="0"/>
              <a:t>probablemente</a:t>
            </a:r>
            <a:endParaRPr lang="es-UY" dirty="0"/>
          </a:p>
          <a:p>
            <a:r>
              <a:rPr lang="es-MX" i="1" dirty="0"/>
              <a:t>carcinogénico para los seres humanos</a:t>
            </a:r>
            <a:r>
              <a:rPr lang="es-MX" dirty="0"/>
              <a:t>  (incluyendo escapes de motores </a:t>
            </a:r>
            <a:r>
              <a:rPr lang="es-MX" dirty="0" err="1"/>
              <a:t>diesel</a:t>
            </a:r>
            <a:r>
              <a:rPr lang="es-MX" dirty="0"/>
              <a:t>, </a:t>
            </a:r>
            <a:endParaRPr lang="es-UY" dirty="0"/>
          </a:p>
          <a:p>
            <a:r>
              <a:rPr lang="es-MX" dirty="0"/>
              <a:t>lámparas solares, radiación ultravioleta y formaldehído). En tercer término,</a:t>
            </a:r>
            <a:endParaRPr lang="es-UY" dirty="0"/>
          </a:p>
          <a:p>
            <a:r>
              <a:rPr lang="es-MX" i="1" dirty="0"/>
              <a:t>posiblemente carcinogénico, </a:t>
            </a:r>
            <a:r>
              <a:rPr lang="es-MX" dirty="0"/>
              <a:t>la más débil de las tres categorías que implica que</a:t>
            </a:r>
            <a:endParaRPr lang="es-UY" dirty="0"/>
          </a:p>
          <a:p>
            <a:r>
              <a:rPr lang="es-MX" dirty="0"/>
              <a:t>estamos en presencia de un agente para el cual existe limitada evidencia de</a:t>
            </a:r>
            <a:endParaRPr lang="es-UY" dirty="0"/>
          </a:p>
          <a:p>
            <a:r>
              <a:rPr lang="es-MX" dirty="0"/>
              <a:t>cáncer debido a la insuficiente o inconsistente información científica (café, escape</a:t>
            </a:r>
            <a:endParaRPr lang="es-UY" dirty="0"/>
          </a:p>
          <a:p>
            <a:r>
              <a:rPr lang="es-MX" dirty="0"/>
              <a:t>de motores a nafta, humos de soldadura y </a:t>
            </a:r>
            <a:r>
              <a:rPr lang="es-MX" b="1" dirty="0"/>
              <a:t>campos electromagnéticos</a:t>
            </a:r>
            <a:r>
              <a:rPr lang="es-MX" dirty="0"/>
              <a:t>).</a:t>
            </a:r>
            <a:endParaRPr lang="es-UY" dirty="0"/>
          </a:p>
          <a:p>
            <a:endParaRPr lang="es-UY" dirty="0"/>
          </a:p>
        </p:txBody>
      </p:sp>
    </p:spTree>
    <p:extLst>
      <p:ext uri="{BB962C8B-B14F-4D97-AF65-F5344CB8AC3E}">
        <p14:creationId xmlns:p14="http://schemas.microsoft.com/office/powerpoint/2010/main" val="282333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846678"/>
            <a:ext cx="10515600" cy="4351338"/>
          </a:xfrm>
        </p:spPr>
        <p:txBody>
          <a:bodyPr/>
          <a:lstStyle/>
          <a:p>
            <a:r>
              <a:rPr lang="es-MX" dirty="0"/>
              <a:t>Algunas ondas magnéticas transportan demasiado energía por cuanto de luz que pueden llegar a romper los enlaces entre las moléculas. Los rayos gamma que emiten los rayos X, los materiales radioactivos y los rayos cósmicos poseen dicha capacidad y se les bautiza como </a:t>
            </a:r>
            <a:r>
              <a:rPr lang="es-MX" dirty="0" smtClean="0"/>
              <a:t> “</a:t>
            </a:r>
            <a:r>
              <a:rPr lang="es-MX" b="1" dirty="0" smtClean="0"/>
              <a:t>radiación ionizante</a:t>
            </a:r>
            <a:r>
              <a:rPr lang="es-MX" dirty="0" smtClean="0"/>
              <a:t>”. </a:t>
            </a:r>
            <a:endParaRPr lang="es-UY" dirty="0"/>
          </a:p>
          <a:p>
            <a:r>
              <a:rPr lang="es-MX" i="1" dirty="0"/>
              <a:t>En contrapartida</a:t>
            </a:r>
            <a:r>
              <a:rPr lang="es-MX" dirty="0"/>
              <a:t>, las radiaciones compuestas por cuantos de luz con caudal de energía menor sin poder fragmentar los enlaces químicos, se denominan </a:t>
            </a:r>
            <a:r>
              <a:rPr lang="es-MX" dirty="0" smtClean="0"/>
              <a:t>“</a:t>
            </a:r>
            <a:r>
              <a:rPr lang="es-MX" b="1" dirty="0" smtClean="0"/>
              <a:t>radiaciones </a:t>
            </a:r>
            <a:r>
              <a:rPr lang="es-MX" b="1" dirty="0"/>
              <a:t>no ionizantes</a:t>
            </a:r>
            <a:r>
              <a:rPr lang="es-MX" dirty="0"/>
              <a:t>”, </a:t>
            </a:r>
            <a:r>
              <a:rPr lang="es-MX" u="sng" dirty="0"/>
              <a:t>ubicando en este espectro a los microondas, la radiofrecuencia y la electricidad</a:t>
            </a:r>
            <a:r>
              <a:rPr lang="es-MX" dirty="0"/>
              <a:t>. </a:t>
            </a:r>
            <a:endParaRPr lang="es-UY" dirty="0"/>
          </a:p>
          <a:p>
            <a:endParaRPr lang="es-UY" dirty="0"/>
          </a:p>
        </p:txBody>
      </p:sp>
    </p:spTree>
    <p:extLst>
      <p:ext uri="{BB962C8B-B14F-4D97-AF65-F5344CB8AC3E}">
        <p14:creationId xmlns:p14="http://schemas.microsoft.com/office/powerpoint/2010/main" val="3803567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1031838" y="857436"/>
            <a:ext cx="10515600" cy="4351338"/>
          </a:xfrm>
        </p:spPr>
        <p:txBody>
          <a:bodyPr>
            <a:normAutofit fontScale="85000" lnSpcReduction="20000"/>
          </a:bodyPr>
          <a:lstStyle/>
          <a:p>
            <a:r>
              <a:rPr lang="es-UY" dirty="0" smtClean="0"/>
              <a:t>         </a:t>
            </a:r>
            <a:r>
              <a:rPr lang="es-MX" i="1" dirty="0"/>
              <a:t>Ansiedad</a:t>
            </a:r>
            <a:r>
              <a:rPr lang="es-MX" dirty="0"/>
              <a:t> pública - </a:t>
            </a:r>
            <a:r>
              <a:rPr lang="es-MX" i="1" dirty="0"/>
              <a:t>Protesta y a posteriori Reclamos-                                        </a:t>
            </a:r>
            <a:r>
              <a:rPr lang="es-MX" i="1" dirty="0" smtClean="0"/>
              <a:t>                    </a:t>
            </a:r>
            <a:br>
              <a:rPr lang="es-MX" i="1" dirty="0" smtClean="0"/>
            </a:br>
            <a:r>
              <a:rPr lang="es-MX" i="1" dirty="0" smtClean="0"/>
              <a:t>                    Solución </a:t>
            </a:r>
            <a:r>
              <a:rPr lang="es-MX" i="1" dirty="0"/>
              <a:t>eventual de Controversias </a:t>
            </a:r>
            <a:endParaRPr lang="es-UY" dirty="0"/>
          </a:p>
          <a:p>
            <a:r>
              <a:rPr lang="es-MX" dirty="0"/>
              <a:t>Ciertos </a:t>
            </a:r>
            <a:r>
              <a:rPr lang="es-MX" b="1" dirty="0"/>
              <a:t>Antagonismos</a:t>
            </a:r>
            <a:r>
              <a:rPr lang="es-MX" dirty="0"/>
              <a:t> se ven planteados en el momento de atisbar sus </a:t>
            </a:r>
            <a:r>
              <a:rPr lang="es-MX" i="1" dirty="0"/>
              <a:t>consecuencias:</a:t>
            </a:r>
            <a:endParaRPr lang="es-UY" dirty="0"/>
          </a:p>
          <a:p>
            <a:r>
              <a:rPr lang="es-MX" dirty="0"/>
              <a:t>Productos del Confort &gt; temor ante sus impactos, efectos o </a:t>
            </a:r>
            <a:r>
              <a:rPr lang="es-MX" dirty="0" smtClean="0"/>
              <a:t>consecuencias.</a:t>
            </a:r>
            <a:endParaRPr lang="es-UY" dirty="0"/>
          </a:p>
          <a:p>
            <a:r>
              <a:rPr lang="es-MX" dirty="0"/>
              <a:t>Adelantos Científicos &gt; confianza en su correlación con un nivel de Salud </a:t>
            </a:r>
            <a:r>
              <a:rPr lang="es-MX" dirty="0" smtClean="0"/>
              <a:t>adecuado.</a:t>
            </a:r>
            <a:endParaRPr lang="es-UY" dirty="0"/>
          </a:p>
          <a:p>
            <a:r>
              <a:rPr lang="es-MX" dirty="0"/>
              <a:t>Protección de la Salud &gt;  abre un inevitable debate público sobre competencias, diferencias y enfoques que prioricen lo social por sobre lo </a:t>
            </a:r>
            <a:r>
              <a:rPr lang="es-MX" dirty="0" smtClean="0"/>
              <a:t>económico.</a:t>
            </a:r>
            <a:endParaRPr lang="es-UY" dirty="0"/>
          </a:p>
          <a:p>
            <a:r>
              <a:rPr lang="es-MX" dirty="0"/>
              <a:t>Percepción del Habitante &gt;  adopción del principio precautorio por el Estado en casos de ausencia de certeza que puede llegar a perjudicar al grupo, conglomerado o intereses colectivos.</a:t>
            </a:r>
            <a:endParaRPr lang="es-UY" dirty="0"/>
          </a:p>
          <a:p>
            <a:r>
              <a:rPr lang="es-MX" dirty="0"/>
              <a:t> </a:t>
            </a:r>
            <a:endParaRPr lang="es-UY" dirty="0"/>
          </a:p>
          <a:p>
            <a:endParaRPr lang="es-UY" dirty="0"/>
          </a:p>
        </p:txBody>
      </p:sp>
    </p:spTree>
    <p:extLst>
      <p:ext uri="{BB962C8B-B14F-4D97-AF65-F5344CB8AC3E}">
        <p14:creationId xmlns:p14="http://schemas.microsoft.com/office/powerpoint/2010/main" val="2243649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1266227"/>
            <a:ext cx="10515600" cy="4351338"/>
          </a:xfrm>
        </p:spPr>
        <p:txBody>
          <a:bodyPr>
            <a:normAutofit/>
          </a:bodyPr>
          <a:lstStyle/>
          <a:p>
            <a:r>
              <a:rPr lang="es-MX" sz="4400" dirty="0" smtClean="0"/>
              <a:t>Reglamentación por </a:t>
            </a:r>
            <a:r>
              <a:rPr lang="es-MX" sz="4400" b="1" dirty="0" smtClean="0"/>
              <a:t>Decreto </a:t>
            </a:r>
            <a:r>
              <a:rPr lang="es-MX" sz="4400" b="1" dirty="0"/>
              <a:t>53/14</a:t>
            </a:r>
            <a:r>
              <a:rPr lang="es-MX" sz="4400" dirty="0"/>
              <a:t> de </a:t>
            </a:r>
            <a:r>
              <a:rPr lang="es-MX" sz="4400" i="1" u="sng" dirty="0"/>
              <a:t>28/2/14</a:t>
            </a:r>
            <a:r>
              <a:rPr lang="es-MX" sz="4400" i="1" dirty="0"/>
              <a:t> </a:t>
            </a:r>
            <a:r>
              <a:rPr lang="es-MX" sz="4400" dirty="0"/>
              <a:t> por el cual se  sanciona la </a:t>
            </a:r>
            <a:r>
              <a:rPr lang="es-MX" sz="4400" b="1" dirty="0"/>
              <a:t>nueva regulación </a:t>
            </a:r>
            <a:r>
              <a:rPr lang="es-MX" sz="4400" dirty="0"/>
              <a:t>de</a:t>
            </a:r>
            <a:r>
              <a:rPr lang="es-MX" sz="4400" b="1" dirty="0"/>
              <a:t> CEM</a:t>
            </a:r>
            <a:r>
              <a:rPr lang="es-MX" sz="4400" dirty="0"/>
              <a:t>.</a:t>
            </a:r>
            <a:endParaRPr lang="es-UY" sz="4400" dirty="0"/>
          </a:p>
          <a:p>
            <a:endParaRPr lang="es-UY" sz="4400" dirty="0"/>
          </a:p>
        </p:txBody>
      </p:sp>
    </p:spTree>
    <p:extLst>
      <p:ext uri="{BB962C8B-B14F-4D97-AF65-F5344CB8AC3E}">
        <p14:creationId xmlns:p14="http://schemas.microsoft.com/office/powerpoint/2010/main" val="2274608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956534" y="403327"/>
            <a:ext cx="10515600" cy="4351338"/>
          </a:xfrm>
        </p:spPr>
        <p:txBody>
          <a:bodyPr>
            <a:noAutofit/>
          </a:bodyPr>
          <a:lstStyle/>
          <a:p>
            <a:r>
              <a:rPr lang="es-MX" sz="1800" b="1" dirty="0" err="1"/>
              <a:t>Ambito</a:t>
            </a:r>
            <a:r>
              <a:rPr lang="es-MX" sz="1800" b="1" dirty="0"/>
              <a:t> de aplicación,</a:t>
            </a:r>
            <a:r>
              <a:rPr lang="es-MX" sz="1800" dirty="0"/>
              <a:t> por el art. 1 se refiere a </a:t>
            </a:r>
            <a:r>
              <a:rPr lang="es-MX" sz="1800" i="1" dirty="0"/>
              <a:t>toda exposición humana</a:t>
            </a:r>
            <a:r>
              <a:rPr lang="es-MX" sz="1800" dirty="0"/>
              <a:t> en la jurisdicción nacional.</a:t>
            </a:r>
            <a:endParaRPr lang="es-UY" sz="1800" dirty="0"/>
          </a:p>
          <a:p>
            <a:r>
              <a:rPr lang="es-MX" sz="1800" dirty="0"/>
              <a:t>El </a:t>
            </a:r>
            <a:r>
              <a:rPr lang="es-MX" sz="1800" b="1" dirty="0"/>
              <a:t>objeto</a:t>
            </a:r>
            <a:r>
              <a:rPr lang="es-MX" sz="1800" dirty="0"/>
              <a:t>, según el art. 2, apunta a </a:t>
            </a:r>
            <a:r>
              <a:rPr lang="es-MX" sz="1800" u="sng" dirty="0"/>
              <a:t>marcar</a:t>
            </a:r>
            <a:r>
              <a:rPr lang="es-MX" sz="1800" dirty="0"/>
              <a:t> los </a:t>
            </a:r>
            <a:r>
              <a:rPr lang="es-MX" sz="1800" i="1" dirty="0"/>
              <a:t>límites</a:t>
            </a:r>
            <a:r>
              <a:rPr lang="es-MX" sz="1800" dirty="0"/>
              <a:t> </a:t>
            </a:r>
            <a:r>
              <a:rPr lang="es-MX" sz="1800" i="1" dirty="0"/>
              <a:t>en aplicación</a:t>
            </a:r>
            <a:r>
              <a:rPr lang="es-MX" sz="1800" dirty="0"/>
              <a:t> del principio precautorio previsto en la Cumbre de Rio 92, como eficaz escudo ante efectos adversos para la Salud que provengan tanto de instalaciones como de dispositivos emisores de dichos campos. Las </a:t>
            </a:r>
            <a:r>
              <a:rPr lang="es-MX" sz="1800" i="1" dirty="0"/>
              <a:t>frecuencias</a:t>
            </a:r>
            <a:r>
              <a:rPr lang="es-MX" sz="1800" dirty="0"/>
              <a:t> de impacto se medirán desde 1HZ (</a:t>
            </a:r>
            <a:r>
              <a:rPr lang="es-MX" sz="1800" dirty="0" err="1"/>
              <a:t>herzio</a:t>
            </a:r>
            <a:r>
              <a:rPr lang="es-MX" sz="1800" dirty="0"/>
              <a:t>) hasta el máximo tolerable de 300 GHZ (</a:t>
            </a:r>
            <a:r>
              <a:rPr lang="es-MX" sz="1800" dirty="0" err="1"/>
              <a:t>gigaherzios</a:t>
            </a:r>
            <a:r>
              <a:rPr lang="es-MX" sz="1800" dirty="0"/>
              <a:t>).</a:t>
            </a:r>
            <a:endParaRPr lang="es-UY" sz="1800" dirty="0"/>
          </a:p>
          <a:p>
            <a:r>
              <a:rPr lang="es-MX" sz="1800" dirty="0"/>
              <a:t>En el art. 4 se </a:t>
            </a:r>
            <a:r>
              <a:rPr lang="es-MX" sz="1800" u="sng" dirty="0"/>
              <a:t>incluye</a:t>
            </a:r>
            <a:r>
              <a:rPr lang="es-MX" sz="1800" dirty="0"/>
              <a:t> un </a:t>
            </a:r>
            <a:r>
              <a:rPr lang="es-MX" sz="1800" b="1" dirty="0"/>
              <a:t>glosario</a:t>
            </a:r>
            <a:r>
              <a:rPr lang="es-MX" sz="1800" dirty="0"/>
              <a:t> o pequeño diccionario de terminología acorde, como ser CEM (entidad física que almacena o transporta  energía en un espacio libre manifestándose en fuerzas eléctricas variables de origen magnético), efectos adversos para la salud, exposición ocupacional poblacional, fuentes, niveles de referencia, radiaciones, vigilancia, entre otros.</a:t>
            </a:r>
            <a:endParaRPr lang="es-UY" sz="1800" dirty="0"/>
          </a:p>
          <a:p>
            <a:r>
              <a:rPr lang="es-MX" sz="1800" dirty="0"/>
              <a:t>Por el art. 5 se </a:t>
            </a:r>
            <a:r>
              <a:rPr lang="es-MX" sz="1800" u="sng" dirty="0"/>
              <a:t>enumeran</a:t>
            </a:r>
            <a:r>
              <a:rPr lang="es-MX" sz="1800" dirty="0"/>
              <a:t> los </a:t>
            </a:r>
            <a:r>
              <a:rPr lang="es-MX" sz="1800" b="1" dirty="0"/>
              <a:t>límites </a:t>
            </a:r>
            <a:r>
              <a:rPr lang="es-MX" sz="1800" b="1" i="1" dirty="0"/>
              <a:t>de exposición</a:t>
            </a:r>
            <a:r>
              <a:rPr lang="es-MX" sz="1800" dirty="0"/>
              <a:t> a CEM recomendados por la OMS y la Comisión Internacional (ICNIRP) sin perjuicio de lo preceptuado por la OIT. </a:t>
            </a:r>
            <a:endParaRPr lang="es-UY" sz="1800" dirty="0"/>
          </a:p>
          <a:p>
            <a:r>
              <a:rPr lang="es-MX" sz="1800" dirty="0"/>
              <a:t>El art. 6 </a:t>
            </a:r>
            <a:r>
              <a:rPr lang="es-MX" sz="1800" u="sng" dirty="0"/>
              <a:t>otorga</a:t>
            </a:r>
            <a:r>
              <a:rPr lang="es-MX" sz="1800" dirty="0"/>
              <a:t> la </a:t>
            </a:r>
            <a:r>
              <a:rPr lang="es-MX" sz="1800" b="1" dirty="0"/>
              <a:t>competencia</a:t>
            </a:r>
            <a:r>
              <a:rPr lang="es-MX" sz="1800" dirty="0"/>
              <a:t> privativa al MSP en coordinación con el MIEM, MTSS, URSEC y URSEA. </a:t>
            </a:r>
            <a:endParaRPr lang="es-UY" sz="1800" dirty="0"/>
          </a:p>
          <a:p>
            <a:r>
              <a:rPr lang="es-MX" sz="1800" dirty="0"/>
              <a:t>A su vez el art. 7 permite </a:t>
            </a:r>
            <a:r>
              <a:rPr lang="es-MX" sz="1800" u="sng" dirty="0"/>
              <a:t>exigir</a:t>
            </a:r>
            <a:r>
              <a:rPr lang="es-MX" sz="1800" dirty="0"/>
              <a:t> requerimientos, vigilancias, acciones de mitigación, mediciones, </a:t>
            </a:r>
            <a:r>
              <a:rPr lang="es-MX" sz="1800" dirty="0" err="1"/>
              <a:t>monitoreos</a:t>
            </a:r>
            <a:r>
              <a:rPr lang="es-MX" sz="1800" dirty="0"/>
              <a:t>, aplicación de </a:t>
            </a:r>
            <a:r>
              <a:rPr lang="es-MX" sz="1800" b="1" dirty="0"/>
              <a:t>sanciones</a:t>
            </a:r>
            <a:r>
              <a:rPr lang="es-MX" sz="1800" dirty="0"/>
              <a:t> pecuniarias entre 1.000 a 6.000 UR. </a:t>
            </a:r>
            <a:endParaRPr lang="es-UY" sz="1800" dirty="0"/>
          </a:p>
          <a:p>
            <a:r>
              <a:rPr lang="es-MX" sz="1800" dirty="0"/>
              <a:t>El art. 8 </a:t>
            </a:r>
            <a:r>
              <a:rPr lang="es-MX" sz="1800" u="sng" dirty="0"/>
              <a:t>asegura</a:t>
            </a:r>
            <a:r>
              <a:rPr lang="es-MX" sz="1800" dirty="0"/>
              <a:t> la implementación de </a:t>
            </a:r>
            <a:r>
              <a:rPr lang="es-MX" sz="1800" b="1" dirty="0"/>
              <a:t>restricciones</a:t>
            </a:r>
            <a:r>
              <a:rPr lang="es-MX" sz="1800" dirty="0"/>
              <a:t> por parte del titular de instalaciones generadoras de CEM, en áreas sensibles al público, adoptando previsiones de acceso, vecindad, evacuaciones, información o protecciones laborales.</a:t>
            </a:r>
            <a:endParaRPr lang="es-UY" sz="1800" dirty="0"/>
          </a:p>
          <a:p>
            <a:r>
              <a:rPr lang="es-MX" sz="1800" dirty="0"/>
              <a:t>Finalmente por el art. 11 se </a:t>
            </a:r>
            <a:r>
              <a:rPr lang="es-MX" sz="1800" u="sng" dirty="0"/>
              <a:t>exhorta</a:t>
            </a:r>
            <a:r>
              <a:rPr lang="es-MX" sz="1800" dirty="0"/>
              <a:t> a los GD a </a:t>
            </a:r>
            <a:r>
              <a:rPr lang="es-MX" sz="1800" i="1" dirty="0"/>
              <a:t>emplear</a:t>
            </a:r>
            <a:r>
              <a:rPr lang="es-MX" sz="1800" dirty="0"/>
              <a:t> criterios armónicos con la presente reglamentación en el ámbito de futuras autorizaciones territoriales locales.</a:t>
            </a:r>
            <a:endParaRPr lang="es-UY" sz="1800" dirty="0"/>
          </a:p>
          <a:p>
            <a:endParaRPr lang="es-UY" sz="1800" dirty="0"/>
          </a:p>
        </p:txBody>
      </p:sp>
    </p:spTree>
    <p:extLst>
      <p:ext uri="{BB962C8B-B14F-4D97-AF65-F5344CB8AC3E}">
        <p14:creationId xmlns:p14="http://schemas.microsoft.com/office/powerpoint/2010/main" val="1840836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UY" dirty="0" smtClean="0"/>
              <a:t>           </a:t>
            </a:r>
            <a:r>
              <a:rPr lang="es-UY" dirty="0" smtClean="0"/>
              <a:t>     </a:t>
            </a:r>
            <a:r>
              <a:rPr lang="es-UY" sz="3200" i="1" u="sng" dirty="0" smtClean="0"/>
              <a:t>Orientación Bibliográfica</a:t>
            </a:r>
            <a:endParaRPr lang="es-UY" sz="3200" i="1" u="sng" dirty="0"/>
          </a:p>
        </p:txBody>
      </p:sp>
      <p:sp>
        <p:nvSpPr>
          <p:cNvPr id="5" name="Marcador de contenido 4"/>
          <p:cNvSpPr>
            <a:spLocks noGrp="1"/>
          </p:cNvSpPr>
          <p:nvPr>
            <p:ph idx="1"/>
          </p:nvPr>
        </p:nvSpPr>
        <p:spPr>
          <a:xfrm>
            <a:off x="838200" y="1690688"/>
            <a:ext cx="10515600" cy="4351338"/>
          </a:xfrm>
        </p:spPr>
        <p:txBody>
          <a:bodyPr/>
          <a:lstStyle/>
          <a:p>
            <a:r>
              <a:rPr lang="es-UY" dirty="0" smtClean="0"/>
              <a:t>Casaux G.- </a:t>
            </a:r>
            <a:r>
              <a:rPr lang="es-UY" i="1" dirty="0" smtClean="0"/>
              <a:t>Manual de Derecho de la Salud </a:t>
            </a:r>
            <a:r>
              <a:rPr lang="es-UY" dirty="0" smtClean="0"/>
              <a:t>–Tomo I) </a:t>
            </a:r>
            <a:r>
              <a:rPr lang="es-UY" b="1" dirty="0" smtClean="0"/>
              <a:t>Salud &amp; Energía- </a:t>
            </a:r>
            <a:r>
              <a:rPr lang="es-UY" dirty="0" smtClean="0"/>
              <a:t>Capítulo: CEM- Ed. UDELAR (2015</a:t>
            </a:r>
            <a:r>
              <a:rPr lang="es-UY" dirty="0" smtClean="0"/>
              <a:t>).</a:t>
            </a:r>
          </a:p>
          <a:p>
            <a:r>
              <a:rPr lang="es-UY" dirty="0" err="1" smtClean="0"/>
              <a:t>Casaux</a:t>
            </a:r>
            <a:r>
              <a:rPr lang="es-UY" dirty="0" smtClean="0"/>
              <a:t> G.- Curso de Postgrado de Derecho Ambiental/ </a:t>
            </a:r>
            <a:r>
              <a:rPr lang="es-UY" dirty="0" err="1" smtClean="0"/>
              <a:t>Fac.Derecho</a:t>
            </a:r>
            <a:r>
              <a:rPr lang="es-UY" dirty="0" smtClean="0"/>
              <a:t>/Tema: </a:t>
            </a:r>
            <a:r>
              <a:rPr lang="es-UY" i="1" dirty="0" smtClean="0"/>
              <a:t>Energía</a:t>
            </a:r>
            <a:r>
              <a:rPr lang="es-UY" dirty="0" smtClean="0"/>
              <a:t>/Cap. </a:t>
            </a:r>
            <a:r>
              <a:rPr lang="es-UY" b="1" dirty="0" smtClean="0"/>
              <a:t>Radiaciones</a:t>
            </a:r>
            <a:r>
              <a:rPr lang="es-UY" dirty="0" smtClean="0"/>
              <a:t> (2014/2018).-</a:t>
            </a:r>
          </a:p>
          <a:p>
            <a:r>
              <a:rPr lang="es-UY" dirty="0" err="1"/>
              <a:t>Casaux</a:t>
            </a:r>
            <a:r>
              <a:rPr lang="es-UY" dirty="0"/>
              <a:t> G.- Curso de Postgrado de Derecho </a:t>
            </a:r>
            <a:r>
              <a:rPr lang="es-UY" dirty="0" smtClean="0"/>
              <a:t>Ambiental/FING            Tema</a:t>
            </a:r>
            <a:r>
              <a:rPr lang="es-UY" dirty="0"/>
              <a:t>: </a:t>
            </a:r>
            <a:r>
              <a:rPr lang="es-UY" i="1" dirty="0"/>
              <a:t>Energía</a:t>
            </a:r>
            <a:r>
              <a:rPr lang="es-UY" dirty="0"/>
              <a:t>/Cap. </a:t>
            </a:r>
            <a:r>
              <a:rPr lang="es-UY" b="1" dirty="0"/>
              <a:t>Radiaciones</a:t>
            </a:r>
            <a:r>
              <a:rPr lang="es-UY" dirty="0"/>
              <a:t> </a:t>
            </a:r>
            <a:r>
              <a:rPr lang="es-UY" dirty="0" smtClean="0"/>
              <a:t>(2020/2022).-</a:t>
            </a:r>
            <a:endParaRPr lang="es-UY" dirty="0"/>
          </a:p>
          <a:p>
            <a:endParaRPr lang="es-UY" dirty="0"/>
          </a:p>
        </p:txBody>
      </p:sp>
    </p:spTree>
    <p:extLst>
      <p:ext uri="{BB962C8B-B14F-4D97-AF65-F5344CB8AC3E}">
        <p14:creationId xmlns:p14="http://schemas.microsoft.com/office/powerpoint/2010/main" val="1766598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758965"/>
            <a:ext cx="10515600" cy="4351338"/>
          </a:xfrm>
        </p:spPr>
        <p:txBody>
          <a:bodyPr/>
          <a:lstStyle/>
          <a:p>
            <a:r>
              <a:rPr lang="es-MX" dirty="0"/>
              <a:t>La trasmisión y distribución de electricidad se verifica a alta tensión, mientras que el </a:t>
            </a:r>
            <a:r>
              <a:rPr lang="es-MX" i="1" dirty="0"/>
              <a:t>aprovechamiento doméstico se realiza a baja tensión</a:t>
            </a:r>
            <a:r>
              <a:rPr lang="es-MX" dirty="0"/>
              <a:t>. </a:t>
            </a:r>
            <a:r>
              <a:rPr lang="es-MX" b="1" dirty="0"/>
              <a:t>Los campos electromagnéticos (CEM) que generan los aparatos de baja frecuencia no superan los 300 Hz</a:t>
            </a:r>
            <a:r>
              <a:rPr lang="es-MX" dirty="0"/>
              <a:t>, a nivel intermedio van de 300 Hz a 10MHZ (</a:t>
            </a:r>
            <a:r>
              <a:rPr lang="es-MX" dirty="0" err="1"/>
              <a:t>megahertz</a:t>
            </a:r>
            <a:r>
              <a:rPr lang="es-MX" dirty="0"/>
              <a:t>) y los campos de radiofrecuencia de 10MHz a 300 GHz.  </a:t>
            </a:r>
            <a:endParaRPr lang="es-UY" dirty="0"/>
          </a:p>
          <a:p>
            <a:r>
              <a:rPr lang="es-MX" dirty="0"/>
              <a:t>Las </a:t>
            </a:r>
            <a:r>
              <a:rPr lang="es-MX" u="sng" dirty="0"/>
              <a:t>principales fuentes hogareñas</a:t>
            </a:r>
            <a:r>
              <a:rPr lang="es-MX" dirty="0"/>
              <a:t>  se enlistan en la televisión, la radio,  las antenas, los hornos o los teléfonos celulares induciendo corrientes en el organismo humano que pueden llegar a incidir en la epidermis, en la psiquis o directamente en la salud. </a:t>
            </a:r>
            <a:endParaRPr lang="es-UY" dirty="0"/>
          </a:p>
          <a:p>
            <a:endParaRPr lang="es-UY" dirty="0"/>
          </a:p>
        </p:txBody>
      </p:sp>
    </p:spTree>
    <p:extLst>
      <p:ext uri="{BB962C8B-B14F-4D97-AF65-F5344CB8AC3E}">
        <p14:creationId xmlns:p14="http://schemas.microsoft.com/office/powerpoint/2010/main" val="789849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1027906"/>
            <a:ext cx="10515600" cy="4351338"/>
          </a:xfrm>
        </p:spPr>
        <p:txBody>
          <a:bodyPr/>
          <a:lstStyle/>
          <a:p>
            <a:r>
              <a:rPr lang="es-MX" dirty="0"/>
              <a:t>En el mundo moderno pues, estos </a:t>
            </a:r>
            <a:r>
              <a:rPr lang="es-MX" u="sng" dirty="0"/>
              <a:t>CEM integran el llamado derecho de las telecomunicaciones</a:t>
            </a:r>
            <a:r>
              <a:rPr lang="es-MX" dirty="0"/>
              <a:t> pues la información que innegablemente es poder, se trasmite pacíficamente de aparato a aparato, de individuo a individuo, con una naturalidad desconocida una década atrás. </a:t>
            </a:r>
            <a:endParaRPr lang="es-UY" dirty="0"/>
          </a:p>
          <a:p>
            <a:r>
              <a:rPr lang="es-MX" dirty="0"/>
              <a:t>El meollo del asunto está en catalogar, </a:t>
            </a:r>
            <a:r>
              <a:rPr lang="es-MX" b="1" i="1" dirty="0"/>
              <a:t>descifrar y sopesar los eventuales daños,</a:t>
            </a:r>
            <a:r>
              <a:rPr lang="es-MX" dirty="0"/>
              <a:t> impactos o simplemente señales que </a:t>
            </a:r>
            <a:r>
              <a:rPr lang="es-MX" dirty="0" smtClean="0"/>
              <a:t>esas </a:t>
            </a:r>
            <a:r>
              <a:rPr lang="es-MX" dirty="0"/>
              <a:t>ondas invisibles puedan  manifestar en el equilibrio humano. </a:t>
            </a:r>
            <a:endParaRPr lang="es-UY" dirty="0"/>
          </a:p>
          <a:p>
            <a:endParaRPr lang="es-UY" dirty="0"/>
          </a:p>
        </p:txBody>
      </p:sp>
    </p:spTree>
    <p:extLst>
      <p:ext uri="{BB962C8B-B14F-4D97-AF65-F5344CB8AC3E}">
        <p14:creationId xmlns:p14="http://schemas.microsoft.com/office/powerpoint/2010/main" val="4286181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619116"/>
            <a:ext cx="10515600" cy="4351338"/>
          </a:xfrm>
        </p:spPr>
        <p:txBody>
          <a:bodyPr/>
          <a:lstStyle/>
          <a:p>
            <a:r>
              <a:rPr lang="es-MX" dirty="0"/>
              <a:t>Como apreciamos en </a:t>
            </a:r>
            <a:r>
              <a:rPr lang="es-MX" u="sng" dirty="0"/>
              <a:t>el Derecho Comparado</a:t>
            </a:r>
            <a:r>
              <a:rPr lang="es-MX" dirty="0"/>
              <a:t>, salvo porcentajes muy irrisorios, la exposición razonable no origina males mayores. Las estadísticas de países serios son contundentes. </a:t>
            </a:r>
            <a:endParaRPr lang="es-UY" dirty="0"/>
          </a:p>
          <a:p>
            <a:r>
              <a:rPr lang="es-MX" dirty="0"/>
              <a:t>Así </a:t>
            </a:r>
            <a:r>
              <a:rPr lang="es-MX" b="1" dirty="0"/>
              <a:t>Nueva Zelanda</a:t>
            </a:r>
            <a:r>
              <a:rPr lang="es-MX" dirty="0"/>
              <a:t> comprobó a través de su Laboratorio de Radiación, exposiciones máximas en áreas públicas y accesibles del orden del 1%; </a:t>
            </a:r>
            <a:endParaRPr lang="es-UY" dirty="0"/>
          </a:p>
          <a:p>
            <a:r>
              <a:rPr lang="es-MX" b="1" dirty="0"/>
              <a:t>Australia</a:t>
            </a:r>
            <a:r>
              <a:rPr lang="es-MX" dirty="0"/>
              <a:t> por vía de su Ministerio de Salud, concluye que no se esperan efectos adversos para la salud como corolario de la exposición continua a la radiación de radiofrecuencia baja, emitida por las antenas sobre torres de estación móviles telefónicas; </a:t>
            </a:r>
            <a:endParaRPr lang="es-UY" dirty="0"/>
          </a:p>
          <a:p>
            <a:endParaRPr lang="es-UY" dirty="0"/>
          </a:p>
        </p:txBody>
      </p:sp>
    </p:spTree>
    <p:extLst>
      <p:ext uri="{BB962C8B-B14F-4D97-AF65-F5344CB8AC3E}">
        <p14:creationId xmlns:p14="http://schemas.microsoft.com/office/powerpoint/2010/main" val="3141859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792891"/>
            <a:ext cx="10515600" cy="4351338"/>
          </a:xfrm>
        </p:spPr>
        <p:txBody>
          <a:bodyPr>
            <a:normAutofit fontScale="92500" lnSpcReduction="20000"/>
          </a:bodyPr>
          <a:lstStyle/>
          <a:p>
            <a:r>
              <a:rPr lang="es-MX" b="1" dirty="0"/>
              <a:t>Francia</a:t>
            </a:r>
            <a:r>
              <a:rPr lang="es-MX" dirty="0"/>
              <a:t> en una publicación oficial emanada del Senado galo, acredita que no hay pruebas a la fecha de aumento de incidencia de cáncer alrededor de emisores de alta potencia; </a:t>
            </a:r>
            <a:endParaRPr lang="es-UY" dirty="0"/>
          </a:p>
          <a:p>
            <a:r>
              <a:rPr lang="es-MX" b="1" dirty="0"/>
              <a:t>España </a:t>
            </a:r>
            <a:r>
              <a:rPr lang="es-MX" dirty="0"/>
              <a:t>conforme a las conclusiones y pruebas científicas de su estructura sanitaria,</a:t>
            </a:r>
            <a:r>
              <a:rPr lang="es-MX" b="1" dirty="0"/>
              <a:t> </a:t>
            </a:r>
            <a:r>
              <a:rPr lang="es-MX" dirty="0"/>
              <a:t>asegura que las antenas de teléfono móvil no representan un riesgo para la Salud Pública</a:t>
            </a:r>
            <a:r>
              <a:rPr lang="es-MX" b="1" dirty="0"/>
              <a:t>;</a:t>
            </a:r>
            <a:r>
              <a:rPr lang="es-MX" dirty="0"/>
              <a:t> </a:t>
            </a:r>
            <a:endParaRPr lang="es-UY" dirty="0"/>
          </a:p>
          <a:p>
            <a:r>
              <a:rPr lang="es-MX" b="1" dirty="0"/>
              <a:t>Holanda</a:t>
            </a:r>
            <a:r>
              <a:rPr lang="es-MX" dirty="0"/>
              <a:t> basado en áreas urbanas de exposición a antenas de baja frecuencia, afirma que la fuerza de los campos son inequívocamente inferiores a los límites propuestos por el Consejo de Salud y otras organizaciones conexas del sistema; Unión Europea (coexistencia de datos  comprobados a nivel general), y las  clasificaciones de la OMS (no debemos desechar que todo aparato posee partículas cargadas) por el momento atenúan la fuente negativa pero no dejan de ser un semáforo amarillo. </a:t>
            </a:r>
            <a:endParaRPr lang="es-UY" dirty="0"/>
          </a:p>
          <a:p>
            <a:pPr marL="0" indent="0">
              <a:buNone/>
            </a:pPr>
            <a:endParaRPr lang="es-UY" dirty="0"/>
          </a:p>
          <a:p>
            <a:endParaRPr lang="es-UY" dirty="0"/>
          </a:p>
        </p:txBody>
      </p:sp>
    </p:spTree>
    <p:extLst>
      <p:ext uri="{BB962C8B-B14F-4D97-AF65-F5344CB8AC3E}">
        <p14:creationId xmlns:p14="http://schemas.microsoft.com/office/powerpoint/2010/main" val="3919313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921983"/>
            <a:ext cx="10515600" cy="4351338"/>
          </a:xfrm>
        </p:spPr>
        <p:txBody>
          <a:bodyPr/>
          <a:lstStyle/>
          <a:p>
            <a:r>
              <a:rPr lang="es-MX" dirty="0"/>
              <a:t>Se recoge y refuerza un</a:t>
            </a:r>
            <a:r>
              <a:rPr lang="es-MX" b="1" dirty="0"/>
              <a:t> </a:t>
            </a:r>
            <a:r>
              <a:rPr lang="es-MX" u="sng" dirty="0"/>
              <a:t>concepto</a:t>
            </a:r>
            <a:r>
              <a:rPr lang="es-MX" dirty="0"/>
              <a:t> universalmente aceptado y promovido por la OMS a partir de 2007 que es el fruto de una serie de experiencias, elaboraciones, comprobaciones y verificaciones posteriores. </a:t>
            </a:r>
            <a:endParaRPr lang="es-MX" dirty="0" smtClean="0"/>
          </a:p>
          <a:p>
            <a:r>
              <a:rPr lang="es-MX" dirty="0" smtClean="0"/>
              <a:t>Se </a:t>
            </a:r>
            <a:r>
              <a:rPr lang="es-MX" dirty="0"/>
              <a:t>llegó entonces al siguiente: </a:t>
            </a:r>
            <a:r>
              <a:rPr lang="es-MX" b="1" dirty="0"/>
              <a:t>Efecto Crítico </a:t>
            </a:r>
            <a:r>
              <a:rPr lang="es-MX" i="1" dirty="0" smtClean="0"/>
              <a:t>“impacto </a:t>
            </a:r>
            <a:r>
              <a:rPr lang="es-MX" i="1" dirty="0"/>
              <a:t>en la </a:t>
            </a:r>
            <a:r>
              <a:rPr lang="es-MX" i="1" dirty="0" smtClean="0"/>
              <a:t>salud   </a:t>
            </a:r>
            <a:r>
              <a:rPr lang="es-MX" i="1" dirty="0"/>
              <a:t>con carácter adverso, comprobado,  relevante y científicamente cuantificable</a:t>
            </a:r>
            <a:r>
              <a:rPr lang="es-MX" dirty="0"/>
              <a:t>”. </a:t>
            </a:r>
            <a:endParaRPr lang="es-UY" dirty="0"/>
          </a:p>
          <a:p>
            <a:endParaRPr lang="es-UY" dirty="0"/>
          </a:p>
        </p:txBody>
      </p:sp>
    </p:spTree>
    <p:extLst>
      <p:ext uri="{BB962C8B-B14F-4D97-AF65-F5344CB8AC3E}">
        <p14:creationId xmlns:p14="http://schemas.microsoft.com/office/powerpoint/2010/main" val="4278298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365125"/>
            <a:ext cx="10515600" cy="4351338"/>
          </a:xfrm>
        </p:spPr>
        <p:txBody>
          <a:bodyPr>
            <a:normAutofit fontScale="92500" lnSpcReduction="10000"/>
          </a:bodyPr>
          <a:lstStyle/>
          <a:p>
            <a:r>
              <a:rPr lang="es-MX" dirty="0"/>
              <a:t>La ciencia sigue de cerca el tema y uno de los puntos más sensibles es el calentamiento de los electrodomésticos a largo plazo o durante un período no admitido en los manuales. En los últimos 20 años la OMS ha publicado alrededor de 20.000 artículos en la especie, referidos concretamente a los efectos biológicos y aplicaciones médicas de las radiaciones no ionizantes. Un dato de la realidad es contundente</a:t>
            </a:r>
            <a:r>
              <a:rPr lang="es-MX" dirty="0" smtClean="0"/>
              <a:t>.</a:t>
            </a:r>
          </a:p>
          <a:p>
            <a:r>
              <a:rPr lang="es-MX" dirty="0" smtClean="0"/>
              <a:t> </a:t>
            </a:r>
            <a:r>
              <a:rPr lang="es-MX" dirty="0"/>
              <a:t>Las </a:t>
            </a:r>
            <a:r>
              <a:rPr lang="es-MX" u="sng" dirty="0"/>
              <a:t>conclusiones</a:t>
            </a:r>
            <a:r>
              <a:rPr lang="es-MX" dirty="0"/>
              <a:t> de la </a:t>
            </a:r>
            <a:r>
              <a:rPr lang="es-MX" b="1" dirty="0"/>
              <a:t>OMS</a:t>
            </a:r>
            <a:r>
              <a:rPr lang="es-MX" dirty="0"/>
              <a:t> </a:t>
            </a:r>
            <a:r>
              <a:rPr lang="es-MX" i="1" dirty="0"/>
              <a:t>no confirman que la exposición a CEM produzcan consecuencias para la Salud</a:t>
            </a:r>
            <a:r>
              <a:rPr lang="es-MX" dirty="0"/>
              <a:t>. Sí las investigaciones insisten sobre los </a:t>
            </a:r>
            <a:r>
              <a:rPr lang="es-MX" u="sng" dirty="0"/>
              <a:t>efectos en el hogar</a:t>
            </a:r>
            <a:r>
              <a:rPr lang="es-MX" dirty="0"/>
              <a:t> (áreas residenciales)</a:t>
            </a:r>
            <a:r>
              <a:rPr lang="es-MX" u="sng" dirty="0"/>
              <a:t> o en el trabajo</a:t>
            </a:r>
            <a:r>
              <a:rPr lang="es-MX" dirty="0"/>
              <a:t> (particular/privado o </a:t>
            </a:r>
            <a:r>
              <a:rPr lang="es-MX" dirty="0" smtClean="0"/>
              <a:t>colectivo/público</a:t>
            </a:r>
            <a:r>
              <a:rPr lang="es-MX" dirty="0"/>
              <a:t>) donde síntomas reiterados como dolores de cabeza, náuseas, ansiedades, cambios de conducta, depresiones y hasta suicidios podrían tener conexión directa o ser concausa de la exposición prolongada a alguno de los CEM comentados. </a:t>
            </a:r>
            <a:endParaRPr lang="es-UY" dirty="0"/>
          </a:p>
          <a:p>
            <a:endParaRPr lang="es-UY" dirty="0"/>
          </a:p>
          <a:p>
            <a:endParaRPr lang="es-UY" dirty="0"/>
          </a:p>
        </p:txBody>
      </p:sp>
    </p:spTree>
    <p:extLst>
      <p:ext uri="{BB962C8B-B14F-4D97-AF65-F5344CB8AC3E}">
        <p14:creationId xmlns:p14="http://schemas.microsoft.com/office/powerpoint/2010/main" val="1405418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UY"/>
          </a:p>
        </p:txBody>
      </p:sp>
      <p:sp>
        <p:nvSpPr>
          <p:cNvPr id="5" name="Marcador de contenido 4"/>
          <p:cNvSpPr>
            <a:spLocks noGrp="1"/>
          </p:cNvSpPr>
          <p:nvPr>
            <p:ph idx="1"/>
          </p:nvPr>
        </p:nvSpPr>
        <p:spPr>
          <a:xfrm>
            <a:off x="838200" y="846680"/>
            <a:ext cx="10515600" cy="4351338"/>
          </a:xfrm>
        </p:spPr>
        <p:txBody>
          <a:bodyPr>
            <a:normAutofit fontScale="85000" lnSpcReduction="10000"/>
          </a:bodyPr>
          <a:lstStyle/>
          <a:p>
            <a:r>
              <a:rPr lang="es-MX" dirty="0"/>
              <a:t>Algunos etapas como la niñez, estados sensibles como el embarazo, </a:t>
            </a:r>
            <a:r>
              <a:rPr lang="es-MX" dirty="0" err="1"/>
              <a:t>handicaps</a:t>
            </a:r>
            <a:r>
              <a:rPr lang="es-MX" dirty="0"/>
              <a:t> como las cataratas o riesgos controversiales como el cáncer están en la primera línea de análisis y monitoreo. A raíz del problema de la </a:t>
            </a:r>
            <a:r>
              <a:rPr lang="es-MX" b="1" dirty="0"/>
              <a:t>inseguridad</a:t>
            </a:r>
            <a:r>
              <a:rPr lang="es-MX" dirty="0"/>
              <a:t> en las urbes se ha agregado un componente desconocido hasta el momento: los diversos </a:t>
            </a:r>
            <a:r>
              <a:rPr lang="es-MX" u="sng" dirty="0"/>
              <a:t>sistemas</a:t>
            </a:r>
            <a:r>
              <a:rPr lang="es-MX" dirty="0"/>
              <a:t> eléctricos, electrónicos y automáticos de ingreso/egreso/permanencia como ser rejas, vallas, porteros eléctricos, portales, entradas de garaje teledirigidos con control remoto, entre otros. </a:t>
            </a:r>
            <a:endParaRPr lang="es-UY" dirty="0"/>
          </a:p>
          <a:p>
            <a:r>
              <a:rPr lang="es-MX" dirty="0"/>
              <a:t>Un </a:t>
            </a:r>
            <a:r>
              <a:rPr lang="es-MX" u="sng" dirty="0"/>
              <a:t>factor de riesgo físico</a:t>
            </a:r>
            <a:r>
              <a:rPr lang="es-MX" dirty="0"/>
              <a:t> se ha sumado en el tiempo mediato proveniente del aumento de la urbanización, empleo de nuevas tecnologías, masificación del automóvil y mejora de los ingresos: el </a:t>
            </a:r>
            <a:r>
              <a:rPr lang="es-MX" b="1" i="1" dirty="0"/>
              <a:t>ruido</a:t>
            </a:r>
            <a:r>
              <a:rPr lang="es-MX" dirty="0"/>
              <a:t>. La contaminación acústica y sonora integran el 40% de las demandas al Ombudsman capitalino en sus siete años de eficiente y destacada gestión (ver Fernando Rodríguez Herrera y al.- (2007/2013). Informe Anual del Defensor del Vecino de Montevideo: Ed. AECID).- </a:t>
            </a:r>
            <a:endParaRPr lang="es-UY" dirty="0"/>
          </a:p>
          <a:p>
            <a:endParaRPr lang="es-UY" dirty="0"/>
          </a:p>
        </p:txBody>
      </p:sp>
    </p:spTree>
    <p:extLst>
      <p:ext uri="{BB962C8B-B14F-4D97-AF65-F5344CB8AC3E}">
        <p14:creationId xmlns:p14="http://schemas.microsoft.com/office/powerpoint/2010/main" val="1578903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2440</Words>
  <Application>Microsoft Office PowerPoint</Application>
  <PresentationFormat>Panorámica</PresentationFormat>
  <Paragraphs>87</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Calibri Light</vt:lpstr>
      <vt:lpstr>Tema de Office</vt:lpstr>
      <vt:lpstr>Campos Electromagnéticos Radiaciones No Ionizantes (CEM)</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Orientación Bibliográfica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Campos Electromagnéticos Radiaciones No Ionizantes (CEM)</dc:title>
  <dc:creator>Gaston Casaux</dc:creator>
  <cp:lastModifiedBy>Usuario</cp:lastModifiedBy>
  <cp:revision>6</cp:revision>
  <dcterms:created xsi:type="dcterms:W3CDTF">2019-08-19T13:47:26Z</dcterms:created>
  <dcterms:modified xsi:type="dcterms:W3CDTF">2022-09-30T21:14:34Z</dcterms:modified>
</cp:coreProperties>
</file>