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8054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9659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4999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5335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592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270547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19547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8250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094998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66742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73356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21F25-3668-424C-A952-C4ACA1A8630D}" type="datetimeFigureOut">
              <a:rPr lang="es-UY" smtClean="0"/>
              <a:t>27/9/2022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D4EF-B921-4685-B655-4FE61046AB94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8059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86786"/>
            <a:ext cx="9144000" cy="2387600"/>
          </a:xfrm>
        </p:spPr>
        <p:txBody>
          <a:bodyPr/>
          <a:lstStyle/>
          <a:p>
            <a:r>
              <a:rPr lang="es-UY" dirty="0" smtClean="0"/>
              <a:t>DERECHO de AGUAS: </a:t>
            </a:r>
            <a:r>
              <a:rPr lang="es-UY" b="1" i="1" u="sng" dirty="0" smtClean="0"/>
              <a:t>RIEGO</a:t>
            </a:r>
            <a:endParaRPr lang="es-UY" b="1" i="1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170964"/>
            <a:ext cx="9144000" cy="1655762"/>
          </a:xfrm>
        </p:spPr>
        <p:txBody>
          <a:bodyPr/>
          <a:lstStyle/>
          <a:p>
            <a:r>
              <a:rPr lang="es-UY" dirty="0" smtClean="0"/>
              <a:t>                               Ac. Prof. Dr. </a:t>
            </a:r>
            <a:r>
              <a:rPr lang="es-UY" dirty="0" err="1" smtClean="0"/>
              <a:t>Gaston</a:t>
            </a:r>
            <a:r>
              <a:rPr lang="es-UY" dirty="0" smtClean="0"/>
              <a:t> </a:t>
            </a:r>
            <a:r>
              <a:rPr lang="es-UY" dirty="0" err="1" smtClean="0"/>
              <a:t>Casaux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98525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2023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UY" dirty="0" smtClean="0"/>
              <a:t>Génesis (Valencia, Arabia, Mesopotamia)</a:t>
            </a:r>
          </a:p>
          <a:p>
            <a:r>
              <a:rPr lang="es-UY" dirty="0" smtClean="0"/>
              <a:t>Uruguay: Derecho de Aguas integrado al Derecho Agrario en el Código Rural (J. Requena 1875 y </a:t>
            </a:r>
            <a:r>
              <a:rPr lang="es-UY" dirty="0" err="1" smtClean="0"/>
              <a:t>Garcia</a:t>
            </a:r>
            <a:r>
              <a:rPr lang="es-UY" dirty="0" smtClean="0"/>
              <a:t> Acevedo 1942), 2/3 de su articulado se referían a Recursos Hídricos.</a:t>
            </a:r>
          </a:p>
          <a:p>
            <a:r>
              <a:rPr lang="es-UY" dirty="0" smtClean="0"/>
              <a:t>Ley de Presupuesto de 1967 (</a:t>
            </a:r>
            <a:r>
              <a:rPr lang="es-UY" dirty="0" err="1" smtClean="0"/>
              <a:t>Gestido</a:t>
            </a:r>
            <a:r>
              <a:rPr lang="es-UY" dirty="0" smtClean="0"/>
              <a:t>) creación de la RENARE.</a:t>
            </a:r>
          </a:p>
          <a:p>
            <a:r>
              <a:rPr lang="es-UY" dirty="0" smtClean="0"/>
              <a:t>Ley 13.667 (1968) (Pacheco y </a:t>
            </a:r>
            <a:r>
              <a:rPr lang="es-UY" dirty="0" err="1" smtClean="0"/>
              <a:t>Frick</a:t>
            </a:r>
            <a:r>
              <a:rPr lang="es-UY" dirty="0" smtClean="0"/>
              <a:t> Davies) Leyes de Fertilizantes, Forestal, Suelos &amp; Aguas).</a:t>
            </a:r>
          </a:p>
          <a:p>
            <a:r>
              <a:rPr lang="es-UY" dirty="0" smtClean="0"/>
              <a:t>Decreto-ley 15.239 de 23/1281-Ley de Suelos.</a:t>
            </a:r>
          </a:p>
          <a:p>
            <a:r>
              <a:rPr lang="es-UY" dirty="0" smtClean="0"/>
              <a:t>Decreto Ley 14.859 de 15/12/78 (Código de Aguas como desgajamiento de la ley 13.667).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95657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s-UY" dirty="0" smtClean="0"/>
              <a:t>Ley 16.466 de 19/1/94 (Lacalle- Romay) EIA.</a:t>
            </a:r>
          </a:p>
          <a:p>
            <a:r>
              <a:rPr lang="es-UY" dirty="0" smtClean="0"/>
              <a:t>Reforma Constitucional-art.47- Ambiente sano, desarrollo sostenible (8/12/96).</a:t>
            </a:r>
          </a:p>
          <a:p>
            <a:r>
              <a:rPr lang="es-UY" dirty="0" smtClean="0"/>
              <a:t>Ley 16.858 de 3/9/97 (Sanguinetti) Ley de Riego (vigente), 1era. clasificación de actividades en el MTOP,MGAP y MVOTMA.</a:t>
            </a:r>
          </a:p>
          <a:p>
            <a:r>
              <a:rPr lang="es-UY" dirty="0" smtClean="0"/>
              <a:t>Ley 17.283 de 28/11/00 - General del Ambiente- (Batlle-Gorosito).</a:t>
            </a:r>
          </a:p>
          <a:p>
            <a:r>
              <a:rPr lang="es-UY" dirty="0" smtClean="0"/>
              <a:t>Ley 17.598 de 2/12/02-creación URSEA-órgano articulador en aguas.</a:t>
            </a:r>
          </a:p>
          <a:p>
            <a:r>
              <a:rPr lang="es-UY" dirty="0" smtClean="0"/>
              <a:t>Decretos 333/04 (reglamentario de suelos); 334/04 (reglamentario de RENARE); 335/04 de 21/9/04-sistematización de competencias en recursos hídricos (Batlle-</a:t>
            </a:r>
            <a:r>
              <a:rPr lang="es-UY" dirty="0" err="1" smtClean="0"/>
              <a:t>Irureta</a:t>
            </a:r>
            <a:r>
              <a:rPr lang="es-UY" dirty="0" smtClean="0"/>
              <a:t>).</a:t>
            </a:r>
          </a:p>
          <a:p>
            <a:r>
              <a:rPr lang="es-UY" dirty="0" smtClean="0"/>
              <a:t>Reforma Constitucional de 31/10/04 (incorpora el acceso al agua potable y el saneamiento para todo habitante de la ROU en la 2da.parte del art.47 Constitución)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42209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50859"/>
            <a:ext cx="10515600" cy="4351338"/>
          </a:xfrm>
        </p:spPr>
        <p:txBody>
          <a:bodyPr/>
          <a:lstStyle/>
          <a:p>
            <a:r>
              <a:rPr lang="es-UY" dirty="0" smtClean="0"/>
              <a:t>Ley 17.930 de 19/12/05-Presupuesto-creación DINASA en </a:t>
            </a:r>
            <a:r>
              <a:rPr lang="es-UY" dirty="0" err="1" smtClean="0"/>
              <a:t>Mvotma</a:t>
            </a:r>
            <a:r>
              <a:rPr lang="es-UY" dirty="0" smtClean="0"/>
              <a:t> (</a:t>
            </a:r>
            <a:r>
              <a:rPr lang="es-UY" dirty="0" err="1" smtClean="0"/>
              <a:t>Vazquez</a:t>
            </a:r>
            <a:r>
              <a:rPr lang="es-UY" dirty="0" smtClean="0"/>
              <a:t>-Mujica).</a:t>
            </a:r>
          </a:p>
          <a:p>
            <a:r>
              <a:rPr lang="es-UY" dirty="0" smtClean="0"/>
              <a:t>Ley 18.610 de 2/10/09-Ley Política Nacional de Aguas (</a:t>
            </a:r>
            <a:r>
              <a:rPr lang="es-UY" dirty="0" err="1" smtClean="0"/>
              <a:t>Vazquez</a:t>
            </a:r>
            <a:r>
              <a:rPr lang="es-UY" dirty="0" smtClean="0"/>
              <a:t>).</a:t>
            </a:r>
          </a:p>
          <a:p>
            <a:r>
              <a:rPr lang="es-UY" dirty="0" smtClean="0"/>
              <a:t>Ley 18.719 de 20/12/2010-Preuspuesto-Dinasa pasa a ser DINAGUA (Mujica-Aguerre).</a:t>
            </a:r>
          </a:p>
          <a:p>
            <a:r>
              <a:rPr lang="es-UY" dirty="0" smtClean="0"/>
              <a:t>Decreto 375/11 de 3/9/11-nuevo concepto de agua potable en Reglamento </a:t>
            </a:r>
            <a:r>
              <a:rPr lang="es-UY" dirty="0" err="1" smtClean="0"/>
              <a:t>Bromatologico</a:t>
            </a:r>
            <a:r>
              <a:rPr lang="es-UY" dirty="0" smtClean="0"/>
              <a:t> Nacional.</a:t>
            </a:r>
          </a:p>
          <a:p>
            <a:r>
              <a:rPr lang="es-UY" dirty="0" smtClean="0"/>
              <a:t>2017- Aprobación por el P/E del Plan Nacional de Aguas.</a:t>
            </a:r>
          </a:p>
          <a:p>
            <a:r>
              <a:rPr lang="es-UY" dirty="0" smtClean="0"/>
              <a:t>Presentación proyecto de Ley reforma ley de riego de 1997.</a:t>
            </a:r>
          </a:p>
          <a:p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35784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72482"/>
            <a:ext cx="10515600" cy="4351338"/>
          </a:xfrm>
        </p:spPr>
        <p:txBody>
          <a:bodyPr/>
          <a:lstStyle/>
          <a:p>
            <a:r>
              <a:rPr lang="es-UY" b="1" dirty="0" smtClean="0"/>
              <a:t>Ley 19. 553 </a:t>
            </a:r>
            <a:r>
              <a:rPr lang="es-UY" dirty="0" smtClean="0"/>
              <a:t>de </a:t>
            </a:r>
            <a:r>
              <a:rPr lang="es-UY" i="1" u="sng" dirty="0" smtClean="0"/>
              <a:t>27/10/17</a:t>
            </a:r>
            <a:r>
              <a:rPr lang="es-UY" dirty="0" smtClean="0"/>
              <a:t>- </a:t>
            </a:r>
          </a:p>
          <a:p>
            <a:r>
              <a:rPr lang="es-UY" dirty="0" smtClean="0"/>
              <a:t>Reforma de la ley de 1997 con destino a riego agrario.</a:t>
            </a:r>
          </a:p>
          <a:p>
            <a:r>
              <a:rPr lang="es-UY" u="sng" dirty="0" smtClean="0"/>
              <a:t>Cambios</a:t>
            </a:r>
            <a:r>
              <a:rPr lang="es-UY" dirty="0" smtClean="0"/>
              <a:t>= </a:t>
            </a:r>
          </a:p>
          <a:p>
            <a:r>
              <a:rPr lang="es-UY" dirty="0" smtClean="0"/>
              <a:t>A) sustitución art.4- requisitos otorgamiento de concesiones-</a:t>
            </a:r>
          </a:p>
          <a:p>
            <a:r>
              <a:rPr lang="es-UY" dirty="0" smtClean="0"/>
              <a:t>B)          “          art.5- concesión condicionada-</a:t>
            </a:r>
          </a:p>
          <a:p>
            <a:r>
              <a:rPr lang="es-UY" dirty="0" smtClean="0"/>
              <a:t>C)          “          art.12- asociaciones y sociedades agrarias de riego-</a:t>
            </a:r>
          </a:p>
          <a:p>
            <a:r>
              <a:rPr lang="es-UY" dirty="0" smtClean="0"/>
              <a:t>D)          “          art.13- objeto-</a:t>
            </a:r>
          </a:p>
          <a:p>
            <a:r>
              <a:rPr lang="es-UY" dirty="0" smtClean="0"/>
              <a:t>E)           “          art.14- constitución y administración-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2467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8829" y="117248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s-UY" dirty="0" smtClean="0"/>
              <a:t>F) sustituye art.15- personería jurídica- y art. 16 (libros)-</a:t>
            </a:r>
          </a:p>
          <a:p>
            <a:r>
              <a:rPr lang="es-UY" dirty="0" smtClean="0"/>
              <a:t>G)        “        art.21- construcción de obras hidráulicas-</a:t>
            </a:r>
          </a:p>
          <a:p>
            <a:r>
              <a:rPr lang="es-UY" dirty="0" smtClean="0"/>
              <a:t>H)        “        art.22- </a:t>
            </a:r>
            <a:r>
              <a:rPr lang="es-UY" b="1" dirty="0" smtClean="0"/>
              <a:t>gravamen</a:t>
            </a:r>
            <a:r>
              <a:rPr lang="es-UY" dirty="0" smtClean="0"/>
              <a:t> a parcelas-</a:t>
            </a:r>
          </a:p>
          <a:p>
            <a:r>
              <a:rPr lang="es-UY" dirty="0" smtClean="0"/>
              <a:t>I)   art. 12- creación de la figura del </a:t>
            </a:r>
            <a:r>
              <a:rPr lang="es-UY" b="1" dirty="0" smtClean="0"/>
              <a:t>operador del sistema de riego-</a:t>
            </a:r>
          </a:p>
          <a:p>
            <a:r>
              <a:rPr lang="es-UY" dirty="0" smtClean="0"/>
              <a:t>J)   art. 13- </a:t>
            </a:r>
            <a:r>
              <a:rPr lang="es-UY" b="1" dirty="0" smtClean="0"/>
              <a:t>aptitud</a:t>
            </a:r>
            <a:r>
              <a:rPr lang="es-UY" dirty="0" smtClean="0"/>
              <a:t> de agua para riego-</a:t>
            </a:r>
          </a:p>
          <a:p>
            <a:r>
              <a:rPr lang="es-UY" dirty="0" smtClean="0"/>
              <a:t>K)  art. 15- beneficios fiscales por ley de inversiones de 1998-</a:t>
            </a:r>
          </a:p>
          <a:p>
            <a:r>
              <a:rPr lang="es-UY" dirty="0" smtClean="0"/>
              <a:t>L)  art. 16- </a:t>
            </a:r>
            <a:r>
              <a:rPr lang="es-UY" b="1" dirty="0" smtClean="0"/>
              <a:t>obras alejadas-</a:t>
            </a:r>
          </a:p>
          <a:p>
            <a:r>
              <a:rPr lang="es-UY" dirty="0" smtClean="0"/>
              <a:t>M) art. 17- P/E puede establecer evaluaciones ambientales tanto en el fomento del riego como en obras hidráulicas-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27646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UY" dirty="0" smtClean="0"/>
              <a:t>Art.18- obligación de inscribir en el Registro de Aguas de </a:t>
            </a:r>
            <a:r>
              <a:rPr lang="es-UY" dirty="0" err="1" smtClean="0"/>
              <a:t>Dinagua</a:t>
            </a:r>
            <a:r>
              <a:rPr lang="es-UY" dirty="0" smtClean="0"/>
              <a:t> de los contratos de suministro de aguas-</a:t>
            </a:r>
          </a:p>
          <a:p>
            <a:r>
              <a:rPr lang="es-UY" dirty="0" smtClean="0"/>
              <a:t>Art.19- </a:t>
            </a:r>
            <a:r>
              <a:rPr lang="es-UY" b="1" dirty="0" smtClean="0"/>
              <a:t>naturaleza </a:t>
            </a:r>
            <a:r>
              <a:rPr lang="es-UY" b="1" dirty="0" err="1" smtClean="0"/>
              <a:t>multipredial</a:t>
            </a:r>
            <a:r>
              <a:rPr lang="es-UY" b="1" dirty="0" smtClean="0"/>
              <a:t> </a:t>
            </a:r>
            <a:r>
              <a:rPr lang="es-UY" dirty="0" smtClean="0"/>
              <a:t>de los sistemas de riego-</a:t>
            </a:r>
          </a:p>
          <a:p>
            <a:r>
              <a:rPr lang="es-UY" dirty="0" smtClean="0"/>
              <a:t>Art.21- servidumbres de acueducto.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00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32923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UY" dirty="0"/>
              <a:t> </a:t>
            </a:r>
            <a:r>
              <a:rPr lang="es-UY" dirty="0" smtClean="0"/>
              <a:t>                            </a:t>
            </a:r>
            <a:r>
              <a:rPr lang="es-UY" i="1" u="sng" dirty="0" smtClean="0"/>
              <a:t>Orientación Bibliográfica</a:t>
            </a:r>
            <a:r>
              <a:rPr lang="es-UY" dirty="0" smtClean="0"/>
              <a:t>.-</a:t>
            </a:r>
          </a:p>
          <a:p>
            <a:r>
              <a:rPr lang="es-UY" dirty="0" err="1" smtClean="0"/>
              <a:t>Casaux</a:t>
            </a:r>
            <a:r>
              <a:rPr lang="es-UY" dirty="0" smtClean="0"/>
              <a:t> G.- </a:t>
            </a:r>
            <a:r>
              <a:rPr lang="es-UY" i="1" dirty="0" smtClean="0"/>
              <a:t>Manual de Derecho Ambiental </a:t>
            </a:r>
            <a:r>
              <a:rPr lang="es-UY" dirty="0" smtClean="0"/>
              <a:t>-Tomo III- </a:t>
            </a:r>
            <a:r>
              <a:rPr lang="es-UY" b="1" dirty="0" smtClean="0"/>
              <a:t>Recursos Hídricos</a:t>
            </a:r>
            <a:r>
              <a:rPr lang="es-UY" dirty="0" smtClean="0"/>
              <a:t>- Ed. </a:t>
            </a:r>
            <a:r>
              <a:rPr lang="es-UY" dirty="0" smtClean="0"/>
              <a:t>UDELAR </a:t>
            </a:r>
            <a:r>
              <a:rPr lang="es-UY" dirty="0" smtClean="0"/>
              <a:t>(2015 y </a:t>
            </a:r>
            <a:r>
              <a:rPr lang="es-UY" dirty="0" err="1" smtClean="0"/>
              <a:t>ss</a:t>
            </a:r>
            <a:r>
              <a:rPr lang="es-UY" dirty="0" smtClean="0"/>
              <a:t> ediciones).-</a:t>
            </a:r>
          </a:p>
          <a:p>
            <a:r>
              <a:rPr lang="es-UY" dirty="0" err="1" smtClean="0"/>
              <a:t>Casaux</a:t>
            </a:r>
            <a:r>
              <a:rPr lang="es-UY" dirty="0" smtClean="0"/>
              <a:t> G.- </a:t>
            </a:r>
            <a:r>
              <a:rPr lang="es-UY" b="1" dirty="0" smtClean="0"/>
              <a:t>Reformas a la Legislación de Riego- </a:t>
            </a:r>
            <a:r>
              <a:rPr lang="es-UY" dirty="0" smtClean="0"/>
              <a:t>Mesa Redonda- Paraninfo de la </a:t>
            </a:r>
            <a:r>
              <a:rPr lang="es-UY" dirty="0" smtClean="0"/>
              <a:t>UDELAR/2018</a:t>
            </a:r>
            <a:r>
              <a:rPr lang="es-UY" dirty="0" smtClean="0"/>
              <a:t>.-</a:t>
            </a:r>
          </a:p>
          <a:p>
            <a:r>
              <a:rPr lang="es-UY" dirty="0" err="1" smtClean="0"/>
              <a:t>Casaux</a:t>
            </a:r>
            <a:r>
              <a:rPr lang="es-UY" dirty="0" smtClean="0"/>
              <a:t> G.-Curso de </a:t>
            </a:r>
            <a:r>
              <a:rPr lang="es-UY" dirty="0" err="1" smtClean="0"/>
              <a:t>PostGrado</a:t>
            </a:r>
            <a:r>
              <a:rPr lang="es-UY" dirty="0" smtClean="0"/>
              <a:t> de Derecho Ambiental –</a:t>
            </a:r>
            <a:r>
              <a:rPr lang="es-UY" dirty="0" err="1" smtClean="0"/>
              <a:t>Fac</a:t>
            </a:r>
            <a:r>
              <a:rPr lang="es-UY" dirty="0" smtClean="0"/>
              <a:t>. Derecho (2018)- FING </a:t>
            </a:r>
            <a:r>
              <a:rPr lang="es-UY" smtClean="0"/>
              <a:t>(</a:t>
            </a:r>
            <a:r>
              <a:rPr lang="es-UY" smtClean="0"/>
              <a:t>2020/2022).-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255992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535</Words>
  <Application>Microsoft Office PowerPoint</Application>
  <PresentationFormat>Panorámica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DERECHO de AGUAS: RIEGO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de AGUAS: RIEGO</dc:title>
  <dc:creator>Usuario</dc:creator>
  <cp:lastModifiedBy>Usuario</cp:lastModifiedBy>
  <cp:revision>7</cp:revision>
  <dcterms:created xsi:type="dcterms:W3CDTF">2018-05-04T20:44:24Z</dcterms:created>
  <dcterms:modified xsi:type="dcterms:W3CDTF">2022-09-27T16:15:03Z</dcterms:modified>
</cp:coreProperties>
</file>