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sldIdLst>
    <p:sldId id="256" r:id="rId2"/>
    <p:sldId id="264" r:id="rId3"/>
    <p:sldId id="271" r:id="rId4"/>
    <p:sldId id="265" r:id="rId5"/>
    <p:sldId id="266" r:id="rId6"/>
    <p:sldId id="267" r:id="rId7"/>
    <p:sldId id="268" r:id="rId8"/>
    <p:sldId id="269" r:id="rId9"/>
    <p:sldId id="27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lmo Canabarro" initials="TC" lastIdx="1" clrIdx="0">
    <p:extLst>
      <p:ext uri="{19B8F6BF-5375-455C-9EA6-DF929625EA0E}">
        <p15:presenceInfo xmlns:p15="http://schemas.microsoft.com/office/powerpoint/2012/main" userId="a39cc4eaf593238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06-Sep-23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5263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06-Sep-23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19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06-Sep-23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2334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06-Sep-23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37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06-Sep-23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906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06-Sep-23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04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06-Sep-23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773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06-Sep-23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12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06-Sep-23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6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06-Sep-23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3668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2AC24A9-CCB6-4F8D-B8DB-C2F3692CFA5A}" type="datetimeFigureOut">
              <a:rPr lang="en-US" smtClean="0"/>
              <a:t>06-Sep-23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0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06-Sep-23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92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B0014E-824A-4E0D-92AE-90D88738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1079" y="1055688"/>
            <a:ext cx="9066625" cy="3204134"/>
          </a:xfrm>
        </p:spPr>
        <p:txBody>
          <a:bodyPr anchor="b">
            <a:normAutofit/>
          </a:bodyPr>
          <a:lstStyle/>
          <a:p>
            <a:r>
              <a:rPr lang="es-US" sz="4800" dirty="0"/>
              <a:t>Clase  IX</a:t>
            </a:r>
            <a:br>
              <a:rPr lang="es-US" sz="4800" dirty="0"/>
            </a:br>
            <a:r>
              <a:rPr lang="es-US" sz="4800" dirty="0"/>
              <a:t>Trabajo</a:t>
            </a:r>
            <a:br>
              <a:rPr lang="es-US" sz="4800" dirty="0"/>
            </a:br>
            <a:endParaRPr lang="en-US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1DA16B0-68BE-45AF-ACEA-B67BB4691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21080" y="3655751"/>
            <a:ext cx="4467992" cy="1208141"/>
          </a:xfrm>
        </p:spPr>
        <p:txBody>
          <a:bodyPr>
            <a:normAutofit/>
          </a:bodyPr>
          <a:lstStyle/>
          <a:p>
            <a:r>
              <a:rPr lang="es-US" sz="2000" dirty="0"/>
              <a:t>Física 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4996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3EA491-9EC5-470A-81BF-4D9531986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S" dirty="0"/>
              <a:t>Ejemplo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69DC0EB-20D8-4E3A-809B-5548866111D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9" y="2015734"/>
                <a:ext cx="4158849" cy="3450613"/>
              </a:xfrm>
            </p:spPr>
            <p:txBody>
              <a:bodyPr anchor="ctr">
                <a:normAutofit/>
              </a:bodyPr>
              <a:lstStyle/>
              <a:p>
                <a:pPr marL="0" indent="0" algn="just">
                  <a:lnSpc>
                    <a:spcPct val="110000"/>
                  </a:lnSpc>
                  <a:buNone/>
                </a:pPr>
                <a:r>
                  <a:rPr lang="es-ES" dirty="0"/>
                  <a:t>Un bloque de masa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s-ES" dirty="0"/>
                  <a:t> desliza por una superficie inclinada, con una velocidad inicial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ES" dirty="0"/>
                  <a:t>, e ingresa a un terreno donde el coeficiente de rozamiento cinético entre las superficies vale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s-ES" dirty="0"/>
                  <a:t>. </a:t>
                </a:r>
              </a:p>
              <a:p>
                <a:pPr marL="0" indent="0" algn="just">
                  <a:lnSpc>
                    <a:spcPct val="110000"/>
                  </a:lnSpc>
                  <a:buNone/>
                </a:pPr>
                <a:r>
                  <a:rPr lang="es-ES" dirty="0"/>
                  <a:t>Sabiendo que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s-ES" dirty="0"/>
                  <a:t> halla el valor del coeficiente de rozamiento que hace que el bloque se detenga una altura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s-ES" dirty="0"/>
                  <a:t> debajo de su posición inicial. </a:t>
                </a:r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769DC0EB-20D8-4E3A-809B-5548866111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9" y="2015734"/>
                <a:ext cx="4158849" cy="3450613"/>
              </a:xfrm>
              <a:blipFill>
                <a:blip r:embed="rId2"/>
                <a:stretch>
                  <a:fillRect l="-1466" r="-3372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F7C65FA4-631C-444F-89AA-F891363CC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9823" y="2012810"/>
            <a:ext cx="4948659" cy="3453535"/>
            <a:chOff x="7807230" y="2012810"/>
            <a:chExt cx="3251252" cy="3459865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53C58CC-6818-48FD-9CE0-B43BF88B7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B2694E9-2175-4647-803A-3AD63554C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solidFill>
              <a:schemeClr val="bg1"/>
            </a:soli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Imagen 4" descr="Imagen en blanco y negro&#10;&#10;Descripción generada automáticamente con confianza baja">
            <a:extLst>
              <a:ext uri="{FF2B5EF4-FFF2-40B4-BE49-F238E27FC236}">
                <a16:creationId xmlns:a16="http://schemas.microsoft.com/office/drawing/2014/main" id="{72204723-DC7D-45E6-9348-C663ECFE59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7257" y="2375325"/>
            <a:ext cx="4613872" cy="2722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18C3A0-1B0F-482E-C002-1B67F36FA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es-UY" dirty="0"/>
              <a:t>Ejemplo 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B5BE2E7-8A5C-1B2D-9B24-6AB0019839B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1578" y="2015734"/>
                <a:ext cx="9603275" cy="3937391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lnSpc>
                    <a:spcPct val="110000"/>
                  </a:lnSpc>
                  <a:buNone/>
                </a:pPr>
                <a:r>
                  <a:rPr lang="es-ES" dirty="0"/>
                  <a:t>Tres bloques se colocan como se muestra en la figura y se conectan mediante cuerdas y poleas ideales. El coeficiente de rozamiento cinético entre los cuerpos 1 y 2 y la superficie 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s-ES" dirty="0"/>
                  <a:t>.</a:t>
                </a:r>
              </a:p>
              <a:p>
                <a:pPr marL="457200" indent="-457200" algn="just">
                  <a:lnSpc>
                    <a:spcPct val="110000"/>
                  </a:lnSpc>
                  <a:buFont typeface="+mj-lt"/>
                  <a:buAutoNum type="alphaLcParenR"/>
                </a:pPr>
                <a:r>
                  <a:rPr lang="es-ES" dirty="0"/>
                  <a:t>Calcular la masa del cuerpo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s-ES" dirty="0"/>
                  <a:t> sabiendo que desciende con velocidad constante.</a:t>
                </a:r>
              </a:p>
              <a:p>
                <a:pPr marL="457200" indent="-457200" algn="just">
                  <a:lnSpc>
                    <a:spcPct val="110000"/>
                  </a:lnSpc>
                  <a:buFont typeface="+mj-lt"/>
                  <a:buAutoNum type="alphaLcParenR"/>
                </a:pPr>
                <a:r>
                  <a:rPr lang="es-ES" dirty="0"/>
                  <a:t>Si se corta la cuerda que une los cuerpos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s-ES" dirty="0"/>
                  <a:t> y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s-ES" dirty="0"/>
                  <a:t> estando el sistema en reposo, ¿con qué velocidad llega el bloque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s-ES" dirty="0"/>
                  <a:t> al piso si inicialmente se encuentra a una altura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s-ES" dirty="0"/>
                  <a:t>?</a:t>
                </a:r>
              </a:p>
              <a:p>
                <a:pPr marL="0" indent="0" algn="just">
                  <a:lnSpc>
                    <a:spcPct val="110000"/>
                  </a:lnSpc>
                  <a:buNone/>
                </a:pPr>
                <a:r>
                  <a:rPr lang="es-ES" dirty="0"/>
                  <a:t>Se coloca una masa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s-ES" dirty="0"/>
                  <a:t> sobre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ES" dirty="0"/>
                  <a:t> y se observa que no desliza. </a:t>
                </a:r>
              </a:p>
              <a:p>
                <a:pPr marL="457200" indent="-457200" algn="just">
                  <a:lnSpc>
                    <a:spcPct val="110000"/>
                  </a:lnSpc>
                  <a:buFont typeface="+mj-lt"/>
                  <a:buAutoNum type="alphaLcParenR" startAt="3"/>
                </a:pPr>
                <a:r>
                  <a:rPr lang="es-ES" dirty="0"/>
                  <a:t>Halle el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s-ES" dirty="0"/>
                  <a:t> mínimo entre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s-ES" dirty="0"/>
                  <a:t> 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s-E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ES" dirty="0"/>
                  <a:t> para que esto sea posible.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:endParaRPr lang="en-US" sz="1600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B5BE2E7-8A5C-1B2D-9B24-6AB0019839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1578" y="2015734"/>
                <a:ext cx="9603275" cy="3937391"/>
              </a:xfrm>
              <a:blipFill>
                <a:blip r:embed="rId2"/>
                <a:stretch>
                  <a:fillRect l="-635" t="-774" r="-6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 descr="Imagen que contiene Diagrama&#10;&#10;Descripción generada automáticamente">
            <a:extLst>
              <a:ext uri="{FF2B5EF4-FFF2-40B4-BE49-F238E27FC236}">
                <a16:creationId xmlns:a16="http://schemas.microsoft.com/office/drawing/2014/main" id="{BDE89C7E-08CF-C3C2-60B8-9C4E745775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7600" y="4261601"/>
            <a:ext cx="4397253" cy="1791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802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D817BF-C9D4-4F07-B623-0E588647A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Potencia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F721137-993B-4999-9512-4406692E10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s-US" dirty="0"/>
                  <a:t>Podemos definir la potencia como la tasa de transferencia de energía o la tasa a la cual se realiza trabajo.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𝑑𝑊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  <m:e>
                          <m:acc>
                            <m:accPr>
                              <m:chr m:val="⃗"/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e>
                      </m:nary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  <m:e>
                          <m:acc>
                            <m:accPr>
                              <m:chr m:val="⃗"/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f>
                            <m:fPr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acc>
                                <m:accPr>
                                  <m:chr m:val="⃗"/>
                                  <m:ctrlP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s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</m:acc>
                            </m:num>
                            <m:den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den>
                          </m:f>
                        </m:e>
                      </m:nary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s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  <m:sup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  <m:e>
                          <m:acc>
                            <m:accPr>
                              <m:chr m:val="⃗"/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r>
                  <a:rPr lang="es-US" dirty="0"/>
                  <a:t>Si la fuerza y la velocidad son constantes: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⃗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⃗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CF721137-993B-4999-9512-4406692E10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3413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06A018-D8DB-45C3-8F04-34CD7D02C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Ejemplo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07F7E21-07A0-461C-89D9-063FB27262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pPr marL="0" indent="0">
                  <a:buNone/>
                </a:pPr>
                <a:r>
                  <a:rPr lang="es-ES" dirty="0"/>
                  <a:t>¿Cuántos Joules de energía consume una bombilla eléctrica de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100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s-ES" dirty="0"/>
                  <a:t> cada hora? </a:t>
                </a:r>
              </a:p>
              <a:p>
                <a:pPr marL="0" indent="0" algn="just">
                  <a:buNone/>
                </a:pPr>
                <a:r>
                  <a:rPr lang="es-ES" dirty="0"/>
                  <a:t>¿Con qué rapidez tendría que correr una persona de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70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s-ES" dirty="0"/>
                  <a:t> para tener esa cantidad de energía cinética?</a:t>
                </a:r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E07F7E21-07A0-461C-89D9-063FB27262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r="-698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8373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8874C-2D5C-4556-8237-020C78C42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Ejemplo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75A76D7-7738-4C1C-8DE0-756D9C6E61C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just">
                  <a:buNone/>
                </a:pPr>
                <a:r>
                  <a:rPr lang="es-ES" dirty="0"/>
                  <a:t>Una línea para remolcar esquiadores opera en una ladera que forma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15</m:t>
                    </m:r>
                    <m:r>
                      <a:rPr lang="es-US" b="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0°</m:t>
                    </m:r>
                  </m:oMath>
                </a14:m>
                <a:r>
                  <a:rPr lang="es-ES" dirty="0"/>
                  <a:t> con la horizontal. La cuerda que traslada a los pasajeros se mueve 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12,0 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𝑘𝑚</m:t>
                    </m:r>
                    <m:r>
                      <a:rPr lang="es-US" b="0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s-US" b="0" i="1" dirty="0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s-ES" dirty="0"/>
                  <a:t> y se suministra potencia para remolcar una capacidad máxima de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50</m:t>
                    </m:r>
                  </m:oMath>
                </a14:m>
                <a:r>
                  <a:rPr lang="es-ES" dirty="0"/>
                  <a:t> esquiadores (de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70,0 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𝑘𝑔</m:t>
                    </m:r>
                  </m:oMath>
                </a14:m>
                <a:r>
                  <a:rPr lang="es-ES" dirty="0"/>
                  <a:t> en promedio) a la vez.</a:t>
                </a:r>
              </a:p>
              <a:p>
                <a:pPr marL="457200" indent="-457200" algn="just">
                  <a:buFont typeface="+mj-lt"/>
                  <a:buAutoNum type="alphaLcParenR"/>
                </a:pPr>
                <a:r>
                  <a:rPr lang="es-ES" dirty="0"/>
                  <a:t>Estime la potencia máxima requerida para operar el remolcador. (Se despreciará la fuerza de fricción entre los esquíes y la nieve)</a:t>
                </a:r>
              </a:p>
              <a:p>
                <a:pPr marL="457200" indent="-457200" algn="just">
                  <a:buFont typeface="+mj-lt"/>
                  <a:buAutoNum type="alphaLcParenR"/>
                </a:pPr>
                <a:r>
                  <a:rPr lang="es-ES" dirty="0"/>
                  <a:t>Calcule el trabajo realizado a máxima capacidad, para desplazar a los esquiadores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300 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A75A76D7-7738-4C1C-8DE0-756D9C6E61C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 r="-698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5459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C30C10-A875-4571-A83C-73ECF8C47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Fuerzas conservativas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6702C23-F52C-4457-BEC7-AD6DCB6858F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s-US" dirty="0"/>
                  <a:t>Existen algunas fuerzas cuyo trabajo no depende de la trayectoria. A estas fuerzas les llamaremos conservativas.</a:t>
                </a:r>
              </a:p>
              <a:p>
                <a:pPr marL="0" indent="0">
                  <a:buNone/>
                </a:pPr>
                <a:r>
                  <a:rPr lang="es-US" dirty="0"/>
                  <a:t>Su trabajo depende únicamente del punto inicial y el punto final.</a:t>
                </a:r>
              </a:p>
              <a:p>
                <a:pPr marL="0" indent="0">
                  <a:buNone/>
                </a:pPr>
                <a:r>
                  <a:rPr lang="es-US" dirty="0"/>
                  <a:t>Otra forma de definir una fuerza conservativa es que el trabajo realizado al recorrer una trayectoria cerrada es cero.</a:t>
                </a:r>
              </a:p>
              <a:p>
                <a:pPr marL="0" indent="0">
                  <a:buNone/>
                </a:pPr>
                <a:r>
                  <a:rPr lang="es-US" dirty="0"/>
                  <a:t>El peso es una fuerza conservativa.</a:t>
                </a:r>
              </a:p>
              <a:p>
                <a:pPr marL="0" indent="0">
                  <a:buNone/>
                </a:pPr>
                <a:r>
                  <a:rPr lang="es-US" dirty="0"/>
                  <a:t>Matemáticamente diremos que una fuerza es conservativa cuando proviene de un potencial de la forma: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𝑈</m:t>
                      </m:r>
                    </m:oMath>
                  </m:oMathPara>
                </a14:m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F6702C23-F52C-4457-BEC7-AD6DCB6858F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t="-177" r="-952" b="-9894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9503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28FB57-78C6-43EC-9394-327DBB937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Energía Potencial </a:t>
            </a:r>
            <a:r>
              <a:rPr lang="es-US" dirty="0" err="1"/>
              <a:t>GravitatoriA</a:t>
            </a:r>
            <a:endParaRPr lang="es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CF97E15-636D-493E-BD56-D602B84E53E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𝑚𝑔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r>
                  <a:rPr lang="es-US" dirty="0"/>
                  <a:t>Buscamos un potencial </a:t>
                </a:r>
                <a14:m>
                  <m:oMath xmlns:m="http://schemas.openxmlformats.org/officeDocument/2006/math">
                    <m:r>
                      <a:rPr lang="es-US" i="1" dirty="0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s-US" dirty="0"/>
                  <a:t> de la forma: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𝑈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s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𝑈</m:t>
                      </m:r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𝑑𝑈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𝑑𝑈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𝑑𝑈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𝑑𝑧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acc>
                        <m:accPr>
                          <m:chr m:val="̂"/>
                          <m:ctrlPr>
                            <a:rPr lang="es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𝑑𝑈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=0 </m:t>
                      </m:r>
                    </m:oMath>
                  </m:oMathPara>
                </a14:m>
                <a:endParaRPr lang="es-US" b="0" i="1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𝑈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𝑈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es-US" dirty="0"/>
              </a:p>
              <a:p>
                <a:pPr marL="0" indent="0">
                  <a:buNone/>
                </a:pPr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8CF97E15-636D-493E-BD56-D602B84E53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b="-4947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5628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99EECA-0588-42CB-B5C2-655AA0230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/>
              <a:t>Energía potencial Gravitatoria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887A2EA-88A7-42D8-A81B-428201F89E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𝑑𝑈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𝑑𝑧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𝑈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𝑈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𝑑𝑈</m:t>
                          </m:r>
                        </m:num>
                        <m:den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den>
                      </m:f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𝑚𝑔</m:t>
                      </m:r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𝑈</m:t>
                      </m:r>
                      <m:d>
                        <m:d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𝑚𝑔𝑦</m:t>
                      </m:r>
                      <m:r>
                        <a:rPr lang="es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s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s-US" dirty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s-US" dirty="0"/>
                  <a:t>La energía potencial gravitatoria estará definida a menos de una constante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s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s-US" dirty="0"/>
              </a:p>
              <a:p>
                <a:pPr marL="0" indent="0">
                  <a:buNone/>
                </a:pPr>
                <a:endParaRPr lang="es-US" dirty="0"/>
              </a:p>
              <a:p>
                <a:pPr marL="0" indent="0">
                  <a:buNone/>
                </a:pPr>
                <a:endParaRPr lang="es-US" dirty="0"/>
              </a:p>
              <a:p>
                <a:pPr marL="0" indent="0">
                  <a:buNone/>
                </a:pPr>
                <a:endParaRPr lang="es-US" dirty="0"/>
              </a:p>
            </p:txBody>
          </p:sp>
        </mc:Choice>
        <mc:Fallback xmlns="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2887A2EA-88A7-42D8-A81B-428201F89E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35" b="-353"/>
                </a:stretch>
              </a:blipFill>
            </p:spPr>
            <p:txBody>
              <a:bodyPr/>
              <a:lstStyle/>
              <a:p>
                <a:r>
                  <a:rPr lang="es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0619990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4517</TotalTime>
  <Words>519</Words>
  <Application>Microsoft Office PowerPoint</Application>
  <PresentationFormat>Panorámica</PresentationFormat>
  <Paragraphs>45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Cambria Math</vt:lpstr>
      <vt:lpstr>Gill Sans MT</vt:lpstr>
      <vt:lpstr>Galería</vt:lpstr>
      <vt:lpstr>Clase  IX Trabajo </vt:lpstr>
      <vt:lpstr>Ejemplo</vt:lpstr>
      <vt:lpstr>Ejemplo 2</vt:lpstr>
      <vt:lpstr>Potencia</vt:lpstr>
      <vt:lpstr>Ejemplo 2</vt:lpstr>
      <vt:lpstr>Ejemplo 3</vt:lpstr>
      <vt:lpstr>Fuerzas conservativas</vt:lpstr>
      <vt:lpstr>Energía Potencial GravitatoriA</vt:lpstr>
      <vt:lpstr>Energía potencial Gravitatoria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Práctico 1 – Hidrostática </dc:title>
  <dc:creator>Telmo Canabarro</dc:creator>
  <cp:lastModifiedBy>Telmo Canabarro</cp:lastModifiedBy>
  <cp:revision>182</cp:revision>
  <dcterms:created xsi:type="dcterms:W3CDTF">2020-08-26T17:45:42Z</dcterms:created>
  <dcterms:modified xsi:type="dcterms:W3CDTF">2023-09-06T18:32:01Z</dcterms:modified>
</cp:coreProperties>
</file>