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lmo Canabarro" initials="TC" lastIdx="1" clrIdx="0">
    <p:extLst>
      <p:ext uri="{19B8F6BF-5375-455C-9EA6-DF929625EA0E}">
        <p15:presenceInfo xmlns:p15="http://schemas.microsoft.com/office/powerpoint/2012/main" userId="a39cc4eaf59323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26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7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73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2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6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9/2/2022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2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0014E-824A-4E0D-92AE-90D88738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1079" y="1055688"/>
            <a:ext cx="9066625" cy="3204134"/>
          </a:xfrm>
        </p:spPr>
        <p:txBody>
          <a:bodyPr anchor="b">
            <a:normAutofit/>
          </a:bodyPr>
          <a:lstStyle/>
          <a:p>
            <a:r>
              <a:rPr lang="es-US" sz="4800" dirty="0"/>
              <a:t>Clase  VIII</a:t>
            </a:r>
            <a:br>
              <a:rPr lang="es-US" sz="4800" dirty="0"/>
            </a:br>
            <a:r>
              <a:rPr lang="es-US" sz="4800" dirty="0"/>
              <a:t>Trabajo</a:t>
            </a:r>
            <a:br>
              <a:rPr lang="es-US" sz="4800" dirty="0"/>
            </a:br>
            <a:endParaRPr lang="en-US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DA16B0-68BE-45AF-ACEA-B67BB4691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80" y="3655751"/>
            <a:ext cx="4467992" cy="1208141"/>
          </a:xfrm>
        </p:spPr>
        <p:txBody>
          <a:bodyPr>
            <a:normAutofit/>
          </a:bodyPr>
          <a:lstStyle/>
          <a:p>
            <a:r>
              <a:rPr lang="es-US" sz="2000" dirty="0"/>
              <a:t>Física 1 – segundo semestre 2022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499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27606F-B786-48ED-9BCC-21A80DC83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Trabajo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3AFD814-B5B5-40BA-BF25-6D32CB3E1A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>
                  <a:buNone/>
                </a:pPr>
                <a:r>
                  <a:rPr lang="es-US" dirty="0"/>
                  <a:t>Consideremos una partícula que se desplaza desde el punto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s-US" dirty="0"/>
                  <a:t> al punto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s-US" dirty="0"/>
                  <a:t> bajo la acción de una fuerza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es-US" dirty="0"/>
                  <a:t>.</a:t>
                </a:r>
              </a:p>
              <a:p>
                <a:pPr marL="0" indent="0">
                  <a:buNone/>
                </a:pPr>
                <a:r>
                  <a:rPr lang="es-US" dirty="0"/>
                  <a:t>Definiremos el trabajo (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s-US" dirty="0"/>
                  <a:t>) realizado por la fuerza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es-US" dirty="0"/>
                  <a:t> de la siguiente forma: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  <m:e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</m:nary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3AFD814-B5B5-40BA-BF25-6D32CB3E1A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r="-254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602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25EEF7-F5F7-4919-81C0-0C6C8BCA5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DA21107-08CD-41D1-A815-2E0DB17B67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 algn="just">
                  <a:buNone/>
                </a:pPr>
                <a:r>
                  <a:rPr lang="es-ES" dirty="0"/>
                  <a:t>Un bloque de masa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6 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s-ES" dirty="0"/>
                  <a:t> desliza hacia abajo por un plano inclinado sin rozamiento. El ángulo del plano inclinado es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60°</m:t>
                    </m:r>
                  </m:oMath>
                </a14:m>
                <a:r>
                  <a:rPr lang="es-ES" dirty="0"/>
                  <a:t>.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s-ES" dirty="0"/>
                  <a:t>Dibuje el diagrama de fuerzas que actúan sobre el bloque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s-ES" dirty="0"/>
                  <a:t>Calcule el trabajo realizado por cada fuerza cuando el bloque desliza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1,5 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dirty="0"/>
                  <a:t> sobre el plano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s-ES" dirty="0"/>
                  <a:t>¿Cuál es el trabajo total realizado sobre el bloque?</a:t>
                </a: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DA21107-08CD-41D1-A815-2E0DB17B67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r="-698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065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F9048C-F394-4899-ACEE-10C54DD60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4535DCD-B520-44CE-8E11-D675DC0D7C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 algn="just">
                  <a:buNone/>
                </a:pPr>
                <a:r>
                  <a:rPr lang="es-ES" dirty="0"/>
                  <a:t>Calcule el trabajo efectuado por una fuerza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es-ES" i="1" dirty="0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US" b="0" i="1" dirty="0" smtClean="0">
                        <a:latin typeface="Cambria Math" panose="02040503050406030204" pitchFamily="18" charset="0"/>
                      </a:rPr>
                      <m:t>.</m:t>
                    </m:r>
                    <m:acc>
                      <m:accPr>
                        <m:chr m:val="̂"/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s-ES" i="1" dirty="0" smtClean="0">
                        <a:latin typeface="Cambria Math" panose="02040503050406030204" pitchFamily="18" charset="0"/>
                      </a:rPr>
                      <m:t>+ 3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US" b="0" i="1" dirty="0" smtClean="0">
                        <a:latin typeface="Cambria Math" panose="02040503050406030204" pitchFamily="18" charset="0"/>
                      </a:rPr>
                      <m:t>.</m:t>
                    </m:r>
                    <m:acc>
                      <m:accPr>
                        <m:chr m:val="̂"/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S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es-ES" dirty="0"/>
                  <a:t> que actúa sobre una partícula conforme ésta se mueve</a:t>
                </a:r>
                <a:r>
                  <a:rPr lang="es-US" dirty="0"/>
                  <a:t>:</a:t>
                </a:r>
                <a:endParaRPr lang="es-ES" dirty="0"/>
              </a:p>
              <a:p>
                <a:pPr marL="457200" indent="-457200" algn="just">
                  <a:buFont typeface="+mj-lt"/>
                  <a:buAutoNum type="alphaLcParenR"/>
                </a:pPr>
                <a:r>
                  <a:rPr lang="es-ES" dirty="0"/>
                  <a:t>En la dirección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ES" dirty="0"/>
                  <a:t> desde el origen hasta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=5 </m:t>
                    </m:r>
                    <m:r>
                      <a:rPr lang="es-US" b="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s-ES" dirty="0"/>
              </a:p>
              <a:p>
                <a:pPr marL="457200" indent="-457200" algn="just">
                  <a:buFont typeface="+mj-lt"/>
                  <a:buAutoNum type="alphaLcParenR"/>
                </a:pPr>
                <a:r>
                  <a:rPr lang="es-ES" dirty="0"/>
                  <a:t>En la dirección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s-ES" dirty="0"/>
                  <a:t> desde el origen hasta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=4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s-ES" dirty="0"/>
              </a:p>
              <a:p>
                <a:pPr marL="457200" indent="-457200" algn="just">
                  <a:buFont typeface="+mj-lt"/>
                  <a:buAutoNum type="alphaLcParenR"/>
                </a:pPr>
                <a:r>
                  <a:rPr lang="es-ES" dirty="0"/>
                  <a:t>A lo largo de la recta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ES" dirty="0"/>
                  <a:t> hasta el punto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10,10</m:t>
                        </m:r>
                      </m:e>
                    </m:d>
                  </m:oMath>
                </a14:m>
                <a:endParaRPr lang="es-E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4535DCD-B520-44CE-8E11-D675DC0D7C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r="-698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863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223E83-3D8E-4A37-9EEE-FEF15A1B7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Energía cinética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290BA96-87A8-4023-B1BB-B17F22DF41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>
                  <a:buNone/>
                </a:pPr>
                <a:r>
                  <a:rPr lang="es-US" dirty="0"/>
                  <a:t>Definiremos la energía cinética (asociada al movimiento de una partícula) como:</a:t>
                </a:r>
              </a:p>
              <a:p>
                <a:pPr marL="0" indent="0">
                  <a:buNone/>
                </a:pP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290BA96-87A8-4023-B1BB-B17F22DF41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991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09605B-15ED-4A4E-9655-8C2D97375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Teorema de la energía cinética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0D0A54A-1F0C-46C5-8A36-7A6F039AC22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  <m:e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nary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nary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𝑚</m:t>
                      </m:r>
                      <m:nary>
                        <m:naryPr>
                          <m:limLoc m:val="undOvr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0D0A54A-1F0C-46C5-8A36-7A6F039AC2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971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51BD49-E612-456F-897E-E6659F1DD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Teorema de la energía Cinética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7BF15B-83FD-4FE9-AB18-3C4D29CAE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just">
              <a:buNone/>
            </a:pPr>
            <a:r>
              <a:rPr lang="es-US" dirty="0"/>
              <a:t>El Teorema de la Energía Cinética, o también conocido como Teorema del Trabajo y la Energía Cinética, establece que el trabajo neto, es decir, el trabajo de todas las fuerzas que actúan sobre una partícula, es igual a la variación de energía cinética que experimenta la partícula.</a:t>
            </a:r>
          </a:p>
        </p:txBody>
      </p:sp>
    </p:spTree>
    <p:extLst>
      <p:ext uri="{BB962C8B-B14F-4D97-AF65-F5344CB8AC3E}">
        <p14:creationId xmlns:p14="http://schemas.microsoft.com/office/powerpoint/2010/main" val="98601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F20210-2B5B-4573-BB2D-CA34CE462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Ejemplo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0308FBB-42BB-4188-BE0F-6458862EEB2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5622284" cy="345061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s-ES" sz="1700" dirty="0"/>
                  <a:t>Una partícula de masa </a:t>
                </a:r>
                <a14:m>
                  <m:oMath xmlns:m="http://schemas.openxmlformats.org/officeDocument/2006/math"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3 </m:t>
                    </m:r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s-ES" sz="1700" dirty="0"/>
                  <a:t> se desplaza con una velocidad de </a:t>
                </a:r>
                <a14:m>
                  <m:oMath xmlns:m="http://schemas.openxmlformats.org/officeDocument/2006/math"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s-US" sz="1700" b="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US" sz="1700" b="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s-US" sz="1700" b="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s-ES" sz="1700" dirty="0"/>
                  <a:t> cuando se encuentra en </a:t>
                </a:r>
                <a14:m>
                  <m:oMath xmlns:m="http://schemas.openxmlformats.org/officeDocument/2006/math"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=0 </m:t>
                    </m:r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sz="1700" dirty="0"/>
                  <a:t>. Esta partícula se encuentra sometida a una única fuerza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7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70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s-ES" sz="17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s-ES" sz="1700" dirty="0"/>
                  <a:t> que varía con la posición del modo indicado en la figura.</a:t>
                </a:r>
              </a:p>
              <a:p>
                <a:pPr marL="457200" indent="-457200">
                  <a:lnSpc>
                    <a:spcPct val="110000"/>
                  </a:lnSpc>
                  <a:buFont typeface="+mj-lt"/>
                  <a:buAutoNum type="alphaLcParenR"/>
                </a:pPr>
                <a:r>
                  <a:rPr lang="es-ES" sz="1700" dirty="0"/>
                  <a:t>¿Cuál es su energía cinética en </a:t>
                </a:r>
                <a14:m>
                  <m:oMath xmlns:m="http://schemas.openxmlformats.org/officeDocument/2006/math"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=0 </m:t>
                    </m:r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sz="1700" dirty="0"/>
                  <a:t>?</a:t>
                </a:r>
              </a:p>
              <a:p>
                <a:pPr marL="457200" indent="-457200">
                  <a:lnSpc>
                    <a:spcPct val="110000"/>
                  </a:lnSpc>
                  <a:buFont typeface="+mj-lt"/>
                  <a:buAutoNum type="alphaLcParenR"/>
                </a:pPr>
                <a:r>
                  <a:rPr lang="es-ES" sz="1700" dirty="0"/>
                  <a:t>¿Cuál es el trabajo realizado por la fuerza al desplazarse desde </a:t>
                </a:r>
                <a14:m>
                  <m:oMath xmlns:m="http://schemas.openxmlformats.org/officeDocument/2006/math"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=0 </m:t>
                    </m:r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sz="1700" dirty="0"/>
                  <a:t> a </a:t>
                </a:r>
                <a14:m>
                  <m:oMath xmlns:m="http://schemas.openxmlformats.org/officeDocument/2006/math"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=4 </m:t>
                    </m:r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sz="1700" dirty="0"/>
                  <a:t>?</a:t>
                </a:r>
              </a:p>
              <a:p>
                <a:pPr marL="457200" indent="-457200">
                  <a:lnSpc>
                    <a:spcPct val="110000"/>
                  </a:lnSpc>
                  <a:buFont typeface="+mj-lt"/>
                  <a:buAutoNum type="alphaLcParenR"/>
                </a:pPr>
                <a:r>
                  <a:rPr lang="es-ES" sz="1700" dirty="0"/>
                  <a:t>¿Cuál es la velocidad de la partícula cuando se encuentra en </a:t>
                </a:r>
                <a14:m>
                  <m:oMath xmlns:m="http://schemas.openxmlformats.org/officeDocument/2006/math"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=4 </m:t>
                    </m:r>
                    <m:r>
                      <a:rPr lang="es-ES" sz="17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sz="1700" dirty="0"/>
                  <a:t>?</a:t>
                </a:r>
                <a:endParaRPr lang="es-US" sz="170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0308FBB-42BB-4188-BE0F-6458862EEB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5622284" cy="3450613"/>
              </a:xfrm>
              <a:blipFill>
                <a:blip r:embed="rId2"/>
                <a:stretch>
                  <a:fillRect l="-651" t="-530" r="-1302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4713C154-981E-41F8-81E4-14B54E47DD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78"/>
          <a:stretch/>
        </p:blipFill>
        <p:spPr>
          <a:xfrm>
            <a:off x="7554139" y="2343150"/>
            <a:ext cx="3500715" cy="285943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2622320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4329</TotalTime>
  <Words>393</Words>
  <Application>Microsoft Office PowerPoint</Application>
  <PresentationFormat>Panorámica</PresentationFormat>
  <Paragraphs>31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Gill Sans MT</vt:lpstr>
      <vt:lpstr>Galería</vt:lpstr>
      <vt:lpstr>Clase  VIII Trabajo </vt:lpstr>
      <vt:lpstr>Trabajo</vt:lpstr>
      <vt:lpstr>Ejemplo 1</vt:lpstr>
      <vt:lpstr>Ejemplo 2</vt:lpstr>
      <vt:lpstr>Energía cinética</vt:lpstr>
      <vt:lpstr>Teorema de la energía cinética</vt:lpstr>
      <vt:lpstr>Teorema de la energía Cinética</vt:lpstr>
      <vt:lpstr>Ejemplo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Práctico 1 – Hidrostática </dc:title>
  <dc:creator>Telmo Canabarro</dc:creator>
  <cp:lastModifiedBy>Telmo Canabarro</cp:lastModifiedBy>
  <cp:revision>178</cp:revision>
  <dcterms:created xsi:type="dcterms:W3CDTF">2020-08-26T17:45:42Z</dcterms:created>
  <dcterms:modified xsi:type="dcterms:W3CDTF">2022-09-02T16:13:54Z</dcterms:modified>
</cp:coreProperties>
</file>