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1" r:id="rId1"/>
  </p:sldMasterIdLst>
  <p:sldIdLst>
    <p:sldId id="256" r:id="rId2"/>
    <p:sldId id="259" r:id="rId3"/>
    <p:sldId id="260" r:id="rId4"/>
    <p:sldId id="261" r:id="rId5"/>
    <p:sldId id="262" r:id="rId6"/>
    <p:sldId id="263" r:id="rId7"/>
    <p:sldId id="264" r:id="rId8"/>
    <p:sldId id="257" r:id="rId9"/>
    <p:sldId id="25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lmo Canabarro" initials="TC" lastIdx="1" clrIdx="0">
    <p:extLst>
      <p:ext uri="{19B8F6BF-5375-455C-9EA6-DF929625EA0E}">
        <p15:presenceInfo xmlns:p15="http://schemas.microsoft.com/office/powerpoint/2012/main" userId="a39cc4eaf593238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9/2/2022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B2DC25EE-239B-4C5F-AAD1-255A7D5F1EE2}" type="slidenum">
              <a:rPr lang="en-US" smtClean="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75263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9/2/2022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C25EE-239B-4C5F-AAD1-255A7D5F1EE2}" type="slidenum">
              <a:rPr lang="en-US" smtClean="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08196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9/2/2022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C25EE-239B-4C5F-AAD1-255A7D5F1EE2}" type="slidenum">
              <a:rPr lang="en-US" smtClean="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82334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9/2/2022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C25EE-239B-4C5F-AAD1-255A7D5F1EE2}" type="slidenum">
              <a:rPr lang="en-US" smtClean="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89371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2AC24A9-CCB6-4F8D-B8DB-C2F3692CFA5A}" type="datetimeFigureOut">
              <a:rPr lang="en-US" smtClean="0"/>
              <a:t>9/2/2022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C25EE-239B-4C5F-AAD1-255A7D5F1EE2}" type="slidenum">
              <a:rPr lang="en-US" smtClean="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31906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2AC24A9-CCB6-4F8D-B8DB-C2F3692CFA5A}" type="datetimeFigureOut">
              <a:rPr lang="en-US" smtClean="0"/>
              <a:t>9/2/2022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DC25EE-239B-4C5F-AAD1-255A7D5F1EE2}" type="slidenum">
              <a:rPr lang="en-US" smtClean="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10445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2AC24A9-CCB6-4F8D-B8DB-C2F3692CFA5A}" type="datetimeFigureOut">
              <a:rPr lang="en-US" smtClean="0"/>
              <a:t>9/2/2022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DC25EE-239B-4C5F-AAD1-255A7D5F1EE2}" type="slidenum">
              <a:rPr lang="en-US" smtClean="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67733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2AC24A9-CCB6-4F8D-B8DB-C2F3692CFA5A}" type="datetimeFigureOut">
              <a:rPr lang="en-US" smtClean="0"/>
              <a:t>9/2/2022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DC25EE-239B-4C5F-AAD1-255A7D5F1EE2}" type="slidenum">
              <a:rPr lang="en-US" smtClean="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83122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AC24A9-CCB6-4F8D-B8DB-C2F3692CFA5A}" type="datetimeFigureOut">
              <a:rPr lang="en-US" smtClean="0"/>
              <a:t>9/2/2022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DC25EE-239B-4C5F-AAD1-255A7D5F1EE2}" type="slidenum">
              <a:rPr lang="en-US" smtClean="0"/>
              <a:t>‹Nº›</a:t>
            </a:fld>
            <a:endParaRPr lang="en-US" dirty="0"/>
          </a:p>
        </p:txBody>
      </p:sp>
    </p:spTree>
    <p:extLst>
      <p:ext uri="{BB962C8B-B14F-4D97-AF65-F5344CB8AC3E}">
        <p14:creationId xmlns:p14="http://schemas.microsoft.com/office/powerpoint/2010/main" val="1011964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2AC24A9-CCB6-4F8D-B8DB-C2F3692CFA5A}" type="datetimeFigureOut">
              <a:rPr lang="en-US" smtClean="0"/>
              <a:t>9/2/2022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DC25EE-239B-4C5F-AAD1-255A7D5F1EE2}" type="slidenum">
              <a:rPr lang="en-US" smtClean="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13668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02AC24A9-CCB6-4F8D-B8DB-C2F3692CFA5A}" type="datetimeFigureOut">
              <a:rPr lang="en-US" smtClean="0"/>
              <a:t>9/2/2022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B2DC25EE-239B-4C5F-AAD1-255A7D5F1EE2}" type="slidenum">
              <a:rPr lang="en-US" smtClean="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5801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02AC24A9-CCB6-4F8D-B8DB-C2F3692CFA5A}" type="datetimeFigureOut">
              <a:rPr lang="en-US" smtClean="0"/>
              <a:t>9/2/2022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2DC25EE-239B-4C5F-AAD1-255A7D5F1EE2}" type="slidenum">
              <a:rPr lang="en-US" smtClean="0"/>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9925210"/>
      </p:ext>
    </p:extLst>
  </p:cSld>
  <p:clrMap bg1="lt1" tx1="dk1" bg2="lt2" tx2="dk2" accent1="accent1" accent2="accent2" accent3="accent3" accent4="accent4" accent5="accent5" accent6="accent6" hlink="hlink" folHlink="folHlink"/>
  <p:sldLayoutIdLst>
    <p:sldLayoutId id="2147484102" r:id="rId1"/>
    <p:sldLayoutId id="2147484103" r:id="rId2"/>
    <p:sldLayoutId id="2147484104" r:id="rId3"/>
    <p:sldLayoutId id="2147484105" r:id="rId4"/>
    <p:sldLayoutId id="2147484106" r:id="rId5"/>
    <p:sldLayoutId id="2147484107" r:id="rId6"/>
    <p:sldLayoutId id="2147484108" r:id="rId7"/>
    <p:sldLayoutId id="2147484109" r:id="rId8"/>
    <p:sldLayoutId id="2147484110" r:id="rId9"/>
    <p:sldLayoutId id="2147484111" r:id="rId10"/>
    <p:sldLayoutId id="2147484112"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B0014E-824A-4E0D-92AE-90D8873809D0}"/>
              </a:ext>
            </a:extLst>
          </p:cNvPr>
          <p:cNvSpPr>
            <a:spLocks noGrp="1"/>
          </p:cNvSpPr>
          <p:nvPr>
            <p:ph type="ctrTitle"/>
          </p:nvPr>
        </p:nvSpPr>
        <p:spPr>
          <a:xfrm>
            <a:off x="2421079" y="1055688"/>
            <a:ext cx="9066625" cy="3204134"/>
          </a:xfrm>
        </p:spPr>
        <p:txBody>
          <a:bodyPr anchor="b">
            <a:normAutofit/>
          </a:bodyPr>
          <a:lstStyle/>
          <a:p>
            <a:r>
              <a:rPr lang="es-US" sz="4800" dirty="0"/>
              <a:t>Clase  VII</a:t>
            </a:r>
            <a:br>
              <a:rPr lang="es-US" sz="4800" dirty="0"/>
            </a:br>
            <a:r>
              <a:rPr lang="es-US" sz="4800" dirty="0"/>
              <a:t>Ley de Hooke - Fricción</a:t>
            </a:r>
            <a:br>
              <a:rPr lang="es-US" sz="4800" dirty="0"/>
            </a:br>
            <a:endParaRPr lang="en-US" sz="4800" dirty="0"/>
          </a:p>
        </p:txBody>
      </p:sp>
      <p:sp>
        <p:nvSpPr>
          <p:cNvPr id="3" name="Subtítulo 2">
            <a:extLst>
              <a:ext uri="{FF2B5EF4-FFF2-40B4-BE49-F238E27FC236}">
                <a16:creationId xmlns:a16="http://schemas.microsoft.com/office/drawing/2014/main" id="{C1DA16B0-68BE-45AF-ACEA-B67BB4691D2D}"/>
              </a:ext>
            </a:extLst>
          </p:cNvPr>
          <p:cNvSpPr>
            <a:spLocks noGrp="1"/>
          </p:cNvSpPr>
          <p:nvPr>
            <p:ph type="subTitle" idx="1"/>
          </p:nvPr>
        </p:nvSpPr>
        <p:spPr>
          <a:xfrm>
            <a:off x="2421080" y="3655751"/>
            <a:ext cx="4467992" cy="1208141"/>
          </a:xfrm>
        </p:spPr>
        <p:txBody>
          <a:bodyPr>
            <a:normAutofit/>
          </a:bodyPr>
          <a:lstStyle/>
          <a:p>
            <a:r>
              <a:rPr lang="es-US" sz="2000" dirty="0"/>
              <a:t>Física 1 – segundo semestre 2022</a:t>
            </a:r>
            <a:endParaRPr lang="en-US" sz="2000" dirty="0"/>
          </a:p>
        </p:txBody>
      </p:sp>
    </p:spTree>
    <p:extLst>
      <p:ext uri="{BB962C8B-B14F-4D97-AF65-F5344CB8AC3E}">
        <p14:creationId xmlns:p14="http://schemas.microsoft.com/office/powerpoint/2010/main" val="75499619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4E9E8F-FC8F-CB13-8292-65C458947C43}"/>
              </a:ext>
            </a:extLst>
          </p:cNvPr>
          <p:cNvSpPr>
            <a:spLocks noGrp="1"/>
          </p:cNvSpPr>
          <p:nvPr>
            <p:ph type="title"/>
          </p:nvPr>
        </p:nvSpPr>
        <p:spPr/>
        <p:txBody>
          <a:bodyPr/>
          <a:lstStyle/>
          <a:p>
            <a:r>
              <a:rPr lang="es-US" dirty="0"/>
              <a:t>Ley de </a:t>
            </a:r>
            <a:r>
              <a:rPr lang="es-US" dirty="0" err="1"/>
              <a:t>hooke</a:t>
            </a:r>
            <a:endParaRPr lang="es-US" dirty="0"/>
          </a:p>
        </p:txBody>
      </p:sp>
      <p:sp>
        <p:nvSpPr>
          <p:cNvPr id="3" name="Marcador de contenido 2">
            <a:extLst>
              <a:ext uri="{FF2B5EF4-FFF2-40B4-BE49-F238E27FC236}">
                <a16:creationId xmlns:a16="http://schemas.microsoft.com/office/drawing/2014/main" id="{CC8DE32D-E71F-83D7-E4E9-D80EB667C47F}"/>
              </a:ext>
            </a:extLst>
          </p:cNvPr>
          <p:cNvSpPr>
            <a:spLocks noGrp="1"/>
          </p:cNvSpPr>
          <p:nvPr>
            <p:ph idx="1"/>
          </p:nvPr>
        </p:nvSpPr>
        <p:spPr/>
        <p:txBody>
          <a:bodyPr anchor="ctr"/>
          <a:lstStyle/>
          <a:p>
            <a:pPr marL="0" indent="0" algn="just">
              <a:buNone/>
            </a:pPr>
            <a:r>
              <a:rPr lang="es-US" dirty="0"/>
              <a:t>Hasta ahora hemos trabajado siempre con cuerpos rígidos, es decir, cuerpos que no cambian de forma sin importar la fuerza a la que estén sometidos.</a:t>
            </a:r>
          </a:p>
          <a:p>
            <a:pPr marL="0" indent="0" algn="just">
              <a:buNone/>
            </a:pPr>
            <a:r>
              <a:rPr lang="es-US" dirty="0"/>
              <a:t>Los cuerpos reales experimentan cambios en su forma. </a:t>
            </a:r>
          </a:p>
          <a:p>
            <a:pPr marL="0" indent="0" algn="just">
              <a:buNone/>
            </a:pPr>
            <a:r>
              <a:rPr lang="es-US" dirty="0"/>
              <a:t>Estas deformaciones pueden ser:</a:t>
            </a:r>
          </a:p>
          <a:p>
            <a:pPr algn="just"/>
            <a:r>
              <a:rPr lang="es-US" dirty="0"/>
              <a:t>Elásticas: el cuerpo regresa a su forma inicial al retirar la aplicación de la fuerza</a:t>
            </a:r>
          </a:p>
          <a:p>
            <a:pPr algn="just"/>
            <a:r>
              <a:rPr lang="es-US" dirty="0"/>
              <a:t>Plásticas: el cuerpo permanece deformado al retirar la carga.</a:t>
            </a:r>
          </a:p>
        </p:txBody>
      </p:sp>
    </p:spTree>
    <p:extLst>
      <p:ext uri="{BB962C8B-B14F-4D97-AF65-F5344CB8AC3E}">
        <p14:creationId xmlns:p14="http://schemas.microsoft.com/office/powerpoint/2010/main" val="2097314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F86F30-684F-EFF6-EA49-2D48AD53DCA9}"/>
              </a:ext>
            </a:extLst>
          </p:cNvPr>
          <p:cNvSpPr>
            <a:spLocks noGrp="1"/>
          </p:cNvSpPr>
          <p:nvPr>
            <p:ph type="title"/>
          </p:nvPr>
        </p:nvSpPr>
        <p:spPr/>
        <p:txBody>
          <a:bodyPr/>
          <a:lstStyle/>
          <a:p>
            <a:r>
              <a:rPr lang="es-US" dirty="0"/>
              <a:t>Ley de Hooke</a:t>
            </a: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3ED3C4A5-B2C3-BB3A-BCD7-59250FDD9BD2}"/>
                  </a:ext>
                </a:extLst>
              </p:cNvPr>
              <p:cNvSpPr>
                <a:spLocks noGrp="1"/>
              </p:cNvSpPr>
              <p:nvPr>
                <p:ph idx="1"/>
              </p:nvPr>
            </p:nvSpPr>
            <p:spPr/>
            <p:txBody>
              <a:bodyPr/>
              <a:lstStyle/>
              <a:p>
                <a:pPr marL="0" indent="0" algn="just">
                  <a:buNone/>
                </a:pPr>
                <a:r>
                  <a:rPr lang="es-US" dirty="0"/>
                  <a:t>Bajo ciertas hipótesis, las deformaciones elásticas serán lineales, es decir, la deformación (</a:t>
                </a:r>
                <a14:m>
                  <m:oMath xmlns:m="http://schemas.openxmlformats.org/officeDocument/2006/math">
                    <m:r>
                      <a:rPr lang="es-US" i="1" smtClean="0">
                        <a:latin typeface="Cambria Math" panose="02040503050406030204" pitchFamily="18" charset="0"/>
                        <a:ea typeface="Cambria Math" panose="02040503050406030204" pitchFamily="18" charset="0"/>
                      </a:rPr>
                      <m:t>∆</m:t>
                    </m:r>
                    <m:r>
                      <a:rPr lang="es-US" b="0" i="1" smtClean="0">
                        <a:latin typeface="Cambria Math" panose="02040503050406030204" pitchFamily="18" charset="0"/>
                        <a:ea typeface="Cambria Math" panose="02040503050406030204" pitchFamily="18" charset="0"/>
                      </a:rPr>
                      <m:t>𝑙</m:t>
                    </m:r>
                  </m:oMath>
                </a14:m>
                <a:r>
                  <a:rPr lang="es-US" dirty="0"/>
                  <a:t>) será directamente proporcional a la fuerza a la que esté sometido el cuerpo (</a:t>
                </a:r>
                <a14:m>
                  <m:oMath xmlns:m="http://schemas.openxmlformats.org/officeDocument/2006/math">
                    <m:r>
                      <a:rPr lang="es-US" b="0" i="1" smtClean="0">
                        <a:latin typeface="Cambria Math" panose="02040503050406030204" pitchFamily="18" charset="0"/>
                      </a:rPr>
                      <m:t>𝐹</m:t>
                    </m:r>
                  </m:oMath>
                </a14:m>
                <a:r>
                  <a:rPr lang="es-US" dirty="0"/>
                  <a:t>). </a:t>
                </a:r>
              </a:p>
              <a:p>
                <a:pPr marL="0" indent="0" algn="just">
                  <a:buNone/>
                </a:pPr>
                <a:r>
                  <a:rPr lang="es-US" dirty="0"/>
                  <a:t>La constante de proporcionalidad recibe el nombre de constante elástica (</a:t>
                </a:r>
                <a14:m>
                  <m:oMath xmlns:m="http://schemas.openxmlformats.org/officeDocument/2006/math">
                    <m:r>
                      <a:rPr lang="es-US" b="0" i="1" smtClean="0">
                        <a:latin typeface="Cambria Math" panose="02040503050406030204" pitchFamily="18" charset="0"/>
                      </a:rPr>
                      <m:t>𝑘</m:t>
                    </m:r>
                  </m:oMath>
                </a14:m>
                <a:r>
                  <a:rPr lang="es-US" dirty="0"/>
                  <a:t>) de forma tal que la Ley de Hooke toma la siguiente expresión:</a:t>
                </a:r>
              </a:p>
              <a:p>
                <a:pPr marL="0" indent="0">
                  <a:buNone/>
                </a:pPr>
                <a14:m>
                  <m:oMathPara xmlns:m="http://schemas.openxmlformats.org/officeDocument/2006/math">
                    <m:oMathParaPr>
                      <m:jc m:val="centerGroup"/>
                    </m:oMathParaPr>
                    <m:oMath xmlns:m="http://schemas.openxmlformats.org/officeDocument/2006/math">
                      <m:r>
                        <a:rPr lang="es-US" b="0" i="1" smtClean="0">
                          <a:latin typeface="Cambria Math" panose="02040503050406030204" pitchFamily="18" charset="0"/>
                        </a:rPr>
                        <m:t>𝐹</m:t>
                      </m:r>
                      <m:r>
                        <a:rPr lang="es-US" b="0" i="1" smtClean="0">
                          <a:latin typeface="Cambria Math" panose="02040503050406030204" pitchFamily="18" charset="0"/>
                        </a:rPr>
                        <m:t>=</m:t>
                      </m:r>
                      <m:r>
                        <a:rPr lang="es-US" b="0" i="1" smtClean="0">
                          <a:latin typeface="Cambria Math" panose="02040503050406030204" pitchFamily="18" charset="0"/>
                        </a:rPr>
                        <m:t>𝑘</m:t>
                      </m:r>
                      <m:r>
                        <a:rPr lang="es-US" b="0" i="1" smtClean="0">
                          <a:latin typeface="Cambria Math" panose="02040503050406030204" pitchFamily="18" charset="0"/>
                        </a:rPr>
                        <m:t>.∆</m:t>
                      </m:r>
                      <m:r>
                        <a:rPr lang="es-US" b="0" i="1" smtClean="0">
                          <a:latin typeface="Cambria Math" panose="02040503050406030204" pitchFamily="18" charset="0"/>
                          <a:ea typeface="Cambria Math" panose="02040503050406030204" pitchFamily="18" charset="0"/>
                        </a:rPr>
                        <m:t>𝑙</m:t>
                      </m:r>
                    </m:oMath>
                  </m:oMathPara>
                </a14:m>
                <a:endParaRPr lang="es-US" dirty="0"/>
              </a:p>
              <a:p>
                <a:pPr marL="0" indent="0" algn="just">
                  <a:buNone/>
                </a:pPr>
                <a:r>
                  <a:rPr lang="es-US" dirty="0"/>
                  <a:t>En el curso de Física 1, los resortes son los únicos elementos que se deforman de forma elástica lineal, siguiendo la Ley de Hooke. Profundizarán al respecto en el curso de Comportamiento Mecánico de los Materiales. </a:t>
                </a:r>
              </a:p>
            </p:txBody>
          </p:sp>
        </mc:Choice>
        <mc:Fallback xmlns="">
          <p:sp>
            <p:nvSpPr>
              <p:cNvPr id="3" name="Marcador de contenido 2">
                <a:extLst>
                  <a:ext uri="{FF2B5EF4-FFF2-40B4-BE49-F238E27FC236}">
                    <a16:creationId xmlns:a16="http://schemas.microsoft.com/office/drawing/2014/main" id="{3ED3C4A5-B2C3-BB3A-BCD7-59250FDD9BD2}"/>
                  </a:ext>
                </a:extLst>
              </p:cNvPr>
              <p:cNvSpPr>
                <a:spLocks noGrp="1" noRot="1" noChangeAspect="1" noMove="1" noResize="1" noEditPoints="1" noAdjustHandles="1" noChangeArrowheads="1" noChangeShapeType="1" noTextEdit="1"/>
              </p:cNvSpPr>
              <p:nvPr>
                <p:ph idx="1"/>
              </p:nvPr>
            </p:nvSpPr>
            <p:spPr>
              <a:blipFill>
                <a:blip r:embed="rId2"/>
                <a:stretch>
                  <a:fillRect l="-635" t="-177" r="-698"/>
                </a:stretch>
              </a:blipFill>
            </p:spPr>
            <p:txBody>
              <a:bodyPr/>
              <a:lstStyle/>
              <a:p>
                <a:r>
                  <a:rPr lang="es-US">
                    <a:noFill/>
                  </a:rPr>
                  <a:t> </a:t>
                </a:r>
              </a:p>
            </p:txBody>
          </p:sp>
        </mc:Fallback>
      </mc:AlternateContent>
    </p:spTree>
    <p:extLst>
      <p:ext uri="{BB962C8B-B14F-4D97-AF65-F5344CB8AC3E}">
        <p14:creationId xmlns:p14="http://schemas.microsoft.com/office/powerpoint/2010/main" val="554567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35A27A-A400-EA03-FE68-3179C3EB98E0}"/>
              </a:ext>
            </a:extLst>
          </p:cNvPr>
          <p:cNvSpPr>
            <a:spLocks noGrp="1"/>
          </p:cNvSpPr>
          <p:nvPr>
            <p:ph type="title"/>
          </p:nvPr>
        </p:nvSpPr>
        <p:spPr/>
        <p:txBody>
          <a:bodyPr/>
          <a:lstStyle/>
          <a:p>
            <a:r>
              <a:rPr lang="es-US" dirty="0"/>
              <a:t>Ley de Hooke</a:t>
            </a:r>
          </a:p>
        </p:txBody>
      </p:sp>
      <p:sp>
        <p:nvSpPr>
          <p:cNvPr id="3" name="Marcador de contenido 2">
            <a:extLst>
              <a:ext uri="{FF2B5EF4-FFF2-40B4-BE49-F238E27FC236}">
                <a16:creationId xmlns:a16="http://schemas.microsoft.com/office/drawing/2014/main" id="{6AEC74A2-5B25-8FE6-9440-F03E160B6231}"/>
              </a:ext>
            </a:extLst>
          </p:cNvPr>
          <p:cNvSpPr>
            <a:spLocks noGrp="1"/>
          </p:cNvSpPr>
          <p:nvPr>
            <p:ph idx="1"/>
          </p:nvPr>
        </p:nvSpPr>
        <p:spPr/>
        <p:txBody>
          <a:bodyPr anchor="ctr"/>
          <a:lstStyle/>
          <a:p>
            <a:pPr marL="0" indent="0" algn="just">
              <a:buNone/>
            </a:pPr>
            <a:r>
              <a:rPr lang="es-US" dirty="0"/>
              <a:t>La fuerza elástica (fuerza que ejerce el resorte cuando está deformado), es una fuerza restauradora. </a:t>
            </a:r>
          </a:p>
          <a:p>
            <a:pPr marL="0" indent="0" algn="just">
              <a:buNone/>
            </a:pPr>
            <a:r>
              <a:rPr lang="es-US" dirty="0"/>
              <a:t>Esto significa que el resorte “quiere” volver a su longitud natural (lo que mide el resorte cuando no está sometido a ninguna fuerza externa).</a:t>
            </a:r>
          </a:p>
          <a:p>
            <a:pPr marL="0" indent="0">
              <a:buNone/>
            </a:pPr>
            <a:r>
              <a:rPr lang="es-US" dirty="0"/>
              <a:t>En muchos casos la longitud natural del resorte será cero.</a:t>
            </a:r>
          </a:p>
        </p:txBody>
      </p:sp>
    </p:spTree>
    <p:extLst>
      <p:ext uri="{BB962C8B-B14F-4D97-AF65-F5344CB8AC3E}">
        <p14:creationId xmlns:p14="http://schemas.microsoft.com/office/powerpoint/2010/main" val="4014191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1E97AC-F1C2-4BA7-7D18-BCBD9CBD2A2F}"/>
              </a:ext>
            </a:extLst>
          </p:cNvPr>
          <p:cNvSpPr>
            <a:spLocks noGrp="1"/>
          </p:cNvSpPr>
          <p:nvPr>
            <p:ph type="title"/>
          </p:nvPr>
        </p:nvSpPr>
        <p:spPr/>
        <p:txBody>
          <a:bodyPr/>
          <a:lstStyle/>
          <a:p>
            <a:r>
              <a:rPr lang="es-US" dirty="0"/>
              <a:t>Fuerza de rozamiento - fricción</a:t>
            </a:r>
          </a:p>
        </p:txBody>
      </p:sp>
      <p:sp>
        <p:nvSpPr>
          <p:cNvPr id="3" name="Marcador de contenido 2">
            <a:extLst>
              <a:ext uri="{FF2B5EF4-FFF2-40B4-BE49-F238E27FC236}">
                <a16:creationId xmlns:a16="http://schemas.microsoft.com/office/drawing/2014/main" id="{5AF9C1CC-294F-2E0A-AE10-368492E807B4}"/>
              </a:ext>
            </a:extLst>
          </p:cNvPr>
          <p:cNvSpPr>
            <a:spLocks noGrp="1"/>
          </p:cNvSpPr>
          <p:nvPr>
            <p:ph idx="1"/>
          </p:nvPr>
        </p:nvSpPr>
        <p:spPr/>
        <p:txBody>
          <a:bodyPr anchor="ctr"/>
          <a:lstStyle/>
          <a:p>
            <a:pPr marL="0" indent="0">
              <a:buNone/>
            </a:pPr>
            <a:r>
              <a:rPr lang="es-US" dirty="0"/>
              <a:t>La fuerza de rozamiento es una fuerza que aparece cuando se intenta mover un cuerpo respecto a otro con el que están en contacto.</a:t>
            </a:r>
          </a:p>
          <a:p>
            <a:pPr marL="0" indent="0">
              <a:buNone/>
            </a:pPr>
            <a:r>
              <a:rPr lang="es-US" dirty="0"/>
              <a:t>El rozamiento se clasifica en:</a:t>
            </a:r>
          </a:p>
          <a:p>
            <a:r>
              <a:rPr lang="es-US" dirty="0"/>
              <a:t>Estático: cuando NO hay movimiento relativo entre las superficies.</a:t>
            </a:r>
          </a:p>
          <a:p>
            <a:r>
              <a:rPr lang="es-US" dirty="0"/>
              <a:t>Dinámico: cuando hay movimiento relativo entre las superficies.</a:t>
            </a:r>
          </a:p>
        </p:txBody>
      </p:sp>
    </p:spTree>
    <p:extLst>
      <p:ext uri="{BB962C8B-B14F-4D97-AF65-F5344CB8AC3E}">
        <p14:creationId xmlns:p14="http://schemas.microsoft.com/office/powerpoint/2010/main" val="3983737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1D1DFA-AAE5-4EB0-E38E-1E60CA01036A}"/>
              </a:ext>
            </a:extLst>
          </p:cNvPr>
          <p:cNvSpPr>
            <a:spLocks noGrp="1"/>
          </p:cNvSpPr>
          <p:nvPr>
            <p:ph type="title"/>
          </p:nvPr>
        </p:nvSpPr>
        <p:spPr/>
        <p:txBody>
          <a:bodyPr/>
          <a:lstStyle/>
          <a:p>
            <a:r>
              <a:rPr lang="es-US" dirty="0"/>
              <a:t>Rozamiento estático</a:t>
            </a: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6016B487-7CAB-CB12-D314-BA1670C64198}"/>
                  </a:ext>
                </a:extLst>
              </p:cNvPr>
              <p:cNvSpPr>
                <a:spLocks noGrp="1"/>
              </p:cNvSpPr>
              <p:nvPr>
                <p:ph idx="1"/>
              </p:nvPr>
            </p:nvSpPr>
            <p:spPr/>
            <p:txBody>
              <a:bodyPr anchor="ctr"/>
              <a:lstStyle/>
              <a:p>
                <a:pPr marL="0" indent="0">
                  <a:buNone/>
                </a:pPr>
                <a:r>
                  <a:rPr lang="es-US" dirty="0"/>
                  <a:t>No sabemos a priori para donde será el rozamiento estático, pero sabemos que será en la dirección paralela a las superficies en contacto.</a:t>
                </a:r>
              </a:p>
              <a:p>
                <a:pPr marL="0" indent="0">
                  <a:buNone/>
                </a:pPr>
                <a:endParaRPr lang="es-US" dirty="0"/>
              </a:p>
              <a:p>
                <a:pPr marL="0" indent="0">
                  <a:buNone/>
                </a:pPr>
                <a14:m>
                  <m:oMathPara xmlns:m="http://schemas.openxmlformats.org/officeDocument/2006/math">
                    <m:oMathParaPr>
                      <m:jc m:val="centerGroup"/>
                    </m:oMathParaPr>
                    <m:oMath xmlns:m="http://schemas.openxmlformats.org/officeDocument/2006/math">
                      <m:d>
                        <m:dPr>
                          <m:begChr m:val="‖"/>
                          <m:endChr m:val="‖"/>
                          <m:ctrlPr>
                            <a:rPr lang="es-US" i="1" smtClean="0">
                              <a:latin typeface="Cambria Math" panose="02040503050406030204" pitchFamily="18" charset="0"/>
                            </a:rPr>
                          </m:ctrlPr>
                        </m:dPr>
                        <m:e>
                          <m:acc>
                            <m:accPr>
                              <m:chr m:val="⃗"/>
                              <m:ctrlPr>
                                <a:rPr lang="es-US" i="1" smtClean="0">
                                  <a:latin typeface="Cambria Math" panose="02040503050406030204" pitchFamily="18" charset="0"/>
                                </a:rPr>
                              </m:ctrlPr>
                            </m:accPr>
                            <m:e>
                              <m:sSub>
                                <m:sSubPr>
                                  <m:ctrlPr>
                                    <a:rPr lang="es-US" b="0" i="1" smtClean="0">
                                      <a:latin typeface="Cambria Math" panose="02040503050406030204" pitchFamily="18" charset="0"/>
                                    </a:rPr>
                                  </m:ctrlPr>
                                </m:sSubPr>
                                <m:e>
                                  <m:r>
                                    <a:rPr lang="es-US" b="0" i="1" smtClean="0">
                                      <a:latin typeface="Cambria Math" panose="02040503050406030204" pitchFamily="18" charset="0"/>
                                    </a:rPr>
                                    <m:t>𝑓</m:t>
                                  </m:r>
                                </m:e>
                                <m:sub>
                                  <m:r>
                                    <a:rPr lang="es-US" b="0" i="1" smtClean="0">
                                      <a:latin typeface="Cambria Math" panose="02040503050406030204" pitchFamily="18" charset="0"/>
                                    </a:rPr>
                                    <m:t>𝑟𝑜𝑧</m:t>
                                  </m:r>
                                </m:sub>
                              </m:sSub>
                            </m:e>
                          </m:acc>
                        </m:e>
                      </m:d>
                      <m:r>
                        <a:rPr lang="es-US" i="1">
                          <a:latin typeface="Cambria Math" panose="02040503050406030204" pitchFamily="18" charset="0"/>
                          <a:ea typeface="Cambria Math" panose="02040503050406030204" pitchFamily="18" charset="0"/>
                        </a:rPr>
                        <m:t>≤</m:t>
                      </m:r>
                      <m:sSub>
                        <m:sSubPr>
                          <m:ctrlPr>
                            <a:rPr lang="es-US" b="0" i="1" smtClean="0">
                              <a:latin typeface="Cambria Math" panose="02040503050406030204" pitchFamily="18" charset="0"/>
                              <a:ea typeface="Cambria Math" panose="02040503050406030204" pitchFamily="18" charset="0"/>
                            </a:rPr>
                          </m:ctrlPr>
                        </m:sSubPr>
                        <m:e>
                          <m:r>
                            <a:rPr lang="es-US" b="0" i="1" smtClean="0">
                              <a:latin typeface="Cambria Math" panose="02040503050406030204" pitchFamily="18" charset="0"/>
                              <a:ea typeface="Cambria Math" panose="02040503050406030204" pitchFamily="18" charset="0"/>
                            </a:rPr>
                            <m:t>𝜇</m:t>
                          </m:r>
                        </m:e>
                        <m:sub>
                          <m:r>
                            <a:rPr lang="es-US" b="0" i="1" smtClean="0">
                              <a:latin typeface="Cambria Math" panose="02040503050406030204" pitchFamily="18" charset="0"/>
                              <a:ea typeface="Cambria Math" panose="02040503050406030204" pitchFamily="18" charset="0"/>
                            </a:rPr>
                            <m:t>𝑠</m:t>
                          </m:r>
                        </m:sub>
                      </m:sSub>
                      <m:r>
                        <a:rPr lang="es-US" b="0" i="1" smtClean="0">
                          <a:latin typeface="Cambria Math" panose="02040503050406030204" pitchFamily="18" charset="0"/>
                          <a:ea typeface="Cambria Math" panose="02040503050406030204" pitchFamily="18" charset="0"/>
                        </a:rPr>
                        <m:t>.</m:t>
                      </m:r>
                      <m:d>
                        <m:dPr>
                          <m:begChr m:val="‖"/>
                          <m:endChr m:val="‖"/>
                          <m:ctrlPr>
                            <a:rPr lang="es-US" b="0" i="1" smtClean="0">
                              <a:latin typeface="Cambria Math" panose="02040503050406030204" pitchFamily="18" charset="0"/>
                              <a:ea typeface="Cambria Math" panose="02040503050406030204" pitchFamily="18" charset="0"/>
                            </a:rPr>
                          </m:ctrlPr>
                        </m:dPr>
                        <m:e>
                          <m:acc>
                            <m:accPr>
                              <m:chr m:val="⃗"/>
                              <m:ctrlPr>
                                <a:rPr lang="es-US" b="0" i="1" smtClean="0">
                                  <a:latin typeface="Cambria Math" panose="02040503050406030204" pitchFamily="18" charset="0"/>
                                  <a:ea typeface="Cambria Math" panose="02040503050406030204" pitchFamily="18" charset="0"/>
                                </a:rPr>
                              </m:ctrlPr>
                            </m:accPr>
                            <m:e>
                              <m:r>
                                <a:rPr lang="es-US" b="0" i="1" smtClean="0">
                                  <a:latin typeface="Cambria Math" panose="02040503050406030204" pitchFamily="18" charset="0"/>
                                  <a:ea typeface="Cambria Math" panose="02040503050406030204" pitchFamily="18" charset="0"/>
                                </a:rPr>
                                <m:t>𝑁</m:t>
                              </m:r>
                            </m:e>
                          </m:acc>
                        </m:e>
                      </m:d>
                    </m:oMath>
                  </m:oMathPara>
                </a14:m>
                <a:endParaRPr lang="es-US" dirty="0"/>
              </a:p>
            </p:txBody>
          </p:sp>
        </mc:Choice>
        <mc:Fallback xmlns="">
          <p:sp>
            <p:nvSpPr>
              <p:cNvPr id="3" name="Marcador de contenido 2">
                <a:extLst>
                  <a:ext uri="{FF2B5EF4-FFF2-40B4-BE49-F238E27FC236}">
                    <a16:creationId xmlns:a16="http://schemas.microsoft.com/office/drawing/2014/main" id="{6016B487-7CAB-CB12-D314-BA1670C64198}"/>
                  </a:ext>
                </a:extLst>
              </p:cNvPr>
              <p:cNvSpPr>
                <a:spLocks noGrp="1" noRot="1" noChangeAspect="1" noMove="1" noResize="1" noEditPoints="1" noAdjustHandles="1" noChangeArrowheads="1" noChangeShapeType="1" noTextEdit="1"/>
              </p:cNvSpPr>
              <p:nvPr>
                <p:ph idx="1"/>
              </p:nvPr>
            </p:nvSpPr>
            <p:spPr>
              <a:blipFill>
                <a:blip r:embed="rId2"/>
                <a:stretch>
                  <a:fillRect l="-635"/>
                </a:stretch>
              </a:blipFill>
            </p:spPr>
            <p:txBody>
              <a:bodyPr/>
              <a:lstStyle/>
              <a:p>
                <a:r>
                  <a:rPr lang="es-US">
                    <a:noFill/>
                  </a:rPr>
                  <a:t> </a:t>
                </a:r>
              </a:p>
            </p:txBody>
          </p:sp>
        </mc:Fallback>
      </mc:AlternateContent>
    </p:spTree>
    <p:extLst>
      <p:ext uri="{BB962C8B-B14F-4D97-AF65-F5344CB8AC3E}">
        <p14:creationId xmlns:p14="http://schemas.microsoft.com/office/powerpoint/2010/main" val="1848104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6529A9-ED67-25F4-11C6-844A959F6031}"/>
              </a:ext>
            </a:extLst>
          </p:cNvPr>
          <p:cNvSpPr>
            <a:spLocks noGrp="1"/>
          </p:cNvSpPr>
          <p:nvPr>
            <p:ph type="title"/>
          </p:nvPr>
        </p:nvSpPr>
        <p:spPr/>
        <p:txBody>
          <a:bodyPr/>
          <a:lstStyle/>
          <a:p>
            <a:r>
              <a:rPr lang="es-US" dirty="0"/>
              <a:t>Rozamiento dinámico</a:t>
            </a:r>
          </a:p>
        </p:txBody>
      </p:sp>
      <mc:AlternateContent xmlns:mc="http://schemas.openxmlformats.org/markup-compatibility/2006">
        <mc:Choice xmlns:a14="http://schemas.microsoft.com/office/drawing/2010/main" Requires="a14">
          <p:sp>
            <p:nvSpPr>
              <p:cNvPr id="3" name="Marcador de contenido 2">
                <a:extLst>
                  <a:ext uri="{FF2B5EF4-FFF2-40B4-BE49-F238E27FC236}">
                    <a16:creationId xmlns:a16="http://schemas.microsoft.com/office/drawing/2014/main" id="{340C5481-E637-323A-F8C9-B116D5AEFFC5}"/>
                  </a:ext>
                </a:extLst>
              </p:cNvPr>
              <p:cNvSpPr>
                <a:spLocks noGrp="1"/>
              </p:cNvSpPr>
              <p:nvPr>
                <p:ph idx="1"/>
              </p:nvPr>
            </p:nvSpPr>
            <p:spPr/>
            <p:txBody>
              <a:bodyPr anchor="ctr"/>
              <a:lstStyle/>
              <a:p>
                <a:pPr marL="0" indent="0">
                  <a:buNone/>
                </a:pPr>
                <a:r>
                  <a:rPr lang="es-US" dirty="0"/>
                  <a:t>El rozamiento dinámico se opone al movimiento relativo entre las superficies.</a:t>
                </a:r>
              </a:p>
              <a:p>
                <a:pPr marL="0" indent="0">
                  <a:buNone/>
                </a:pPr>
                <a:endParaRPr lang="es-US" dirty="0"/>
              </a:p>
              <a:p>
                <a:pPr marL="0" indent="0">
                  <a:buNone/>
                </a:pPr>
                <a14:m>
                  <m:oMathPara xmlns:m="http://schemas.openxmlformats.org/officeDocument/2006/math">
                    <m:oMathParaPr>
                      <m:jc m:val="centerGroup"/>
                    </m:oMathParaPr>
                    <m:oMath xmlns:m="http://schemas.openxmlformats.org/officeDocument/2006/math">
                      <m:sSub>
                        <m:sSubPr>
                          <m:ctrlPr>
                            <a:rPr lang="es-US" b="0" i="1" smtClean="0">
                              <a:latin typeface="Cambria Math" panose="02040503050406030204" pitchFamily="18" charset="0"/>
                            </a:rPr>
                          </m:ctrlPr>
                        </m:sSubPr>
                        <m:e>
                          <m:r>
                            <a:rPr lang="es-US" b="0" i="1" smtClean="0">
                              <a:latin typeface="Cambria Math" panose="02040503050406030204" pitchFamily="18" charset="0"/>
                            </a:rPr>
                            <m:t>𝑓</m:t>
                          </m:r>
                        </m:e>
                        <m:sub>
                          <m:r>
                            <a:rPr lang="es-US" b="0" i="1" smtClean="0">
                              <a:latin typeface="Cambria Math" panose="02040503050406030204" pitchFamily="18" charset="0"/>
                            </a:rPr>
                            <m:t>𝑟𝑜𝑧</m:t>
                          </m:r>
                        </m:sub>
                      </m:sSub>
                      <m:r>
                        <a:rPr lang="es-US" b="0" i="1" smtClean="0">
                          <a:latin typeface="Cambria Math" panose="02040503050406030204" pitchFamily="18" charset="0"/>
                        </a:rPr>
                        <m:t>=</m:t>
                      </m:r>
                      <m:sSub>
                        <m:sSubPr>
                          <m:ctrlPr>
                            <a:rPr lang="es-US" b="0" i="1" smtClean="0">
                              <a:latin typeface="Cambria Math" panose="02040503050406030204" pitchFamily="18" charset="0"/>
                              <a:ea typeface="Cambria Math" panose="02040503050406030204" pitchFamily="18" charset="0"/>
                            </a:rPr>
                          </m:ctrlPr>
                        </m:sSubPr>
                        <m:e>
                          <m:r>
                            <a:rPr lang="es-US" b="0" i="1" smtClean="0">
                              <a:latin typeface="Cambria Math" panose="02040503050406030204" pitchFamily="18" charset="0"/>
                              <a:ea typeface="Cambria Math" panose="02040503050406030204" pitchFamily="18" charset="0"/>
                            </a:rPr>
                            <m:t>𝜇</m:t>
                          </m:r>
                        </m:e>
                        <m:sub>
                          <m:r>
                            <a:rPr lang="es-US" b="0" i="1" smtClean="0">
                              <a:latin typeface="Cambria Math" panose="02040503050406030204" pitchFamily="18" charset="0"/>
                              <a:ea typeface="Cambria Math" panose="02040503050406030204" pitchFamily="18" charset="0"/>
                            </a:rPr>
                            <m:t>𝑘</m:t>
                          </m:r>
                        </m:sub>
                      </m:sSub>
                      <m:r>
                        <a:rPr lang="es-US" b="0" i="1" smtClean="0">
                          <a:latin typeface="Cambria Math" panose="02040503050406030204" pitchFamily="18" charset="0"/>
                          <a:ea typeface="Cambria Math" panose="02040503050406030204" pitchFamily="18" charset="0"/>
                        </a:rPr>
                        <m:t>.</m:t>
                      </m:r>
                      <m:r>
                        <a:rPr lang="es-US" b="0" i="1" smtClean="0">
                          <a:latin typeface="Cambria Math" panose="02040503050406030204" pitchFamily="18" charset="0"/>
                          <a:ea typeface="Cambria Math" panose="02040503050406030204" pitchFamily="18" charset="0"/>
                        </a:rPr>
                        <m:t>𝑁</m:t>
                      </m:r>
                    </m:oMath>
                  </m:oMathPara>
                </a14:m>
                <a:endParaRPr lang="es-US" dirty="0"/>
              </a:p>
            </p:txBody>
          </p:sp>
        </mc:Choice>
        <mc:Fallback>
          <p:sp>
            <p:nvSpPr>
              <p:cNvPr id="3" name="Marcador de contenido 2">
                <a:extLst>
                  <a:ext uri="{FF2B5EF4-FFF2-40B4-BE49-F238E27FC236}">
                    <a16:creationId xmlns:a16="http://schemas.microsoft.com/office/drawing/2014/main" id="{340C5481-E637-323A-F8C9-B116D5AEFFC5}"/>
                  </a:ext>
                </a:extLst>
              </p:cNvPr>
              <p:cNvSpPr>
                <a:spLocks noGrp="1" noRot="1" noChangeAspect="1" noMove="1" noResize="1" noEditPoints="1" noAdjustHandles="1" noChangeArrowheads="1" noChangeShapeType="1" noTextEdit="1"/>
              </p:cNvSpPr>
              <p:nvPr>
                <p:ph idx="1"/>
              </p:nvPr>
            </p:nvSpPr>
            <p:spPr>
              <a:blipFill>
                <a:blip r:embed="rId2"/>
                <a:stretch>
                  <a:fillRect l="-635"/>
                </a:stretch>
              </a:blipFill>
            </p:spPr>
            <p:txBody>
              <a:bodyPr/>
              <a:lstStyle/>
              <a:p>
                <a:r>
                  <a:rPr lang="en-US">
                    <a:noFill/>
                  </a:rPr>
                  <a:t> </a:t>
                </a:r>
              </a:p>
            </p:txBody>
          </p:sp>
        </mc:Fallback>
      </mc:AlternateContent>
    </p:spTree>
    <p:extLst>
      <p:ext uri="{BB962C8B-B14F-4D97-AF65-F5344CB8AC3E}">
        <p14:creationId xmlns:p14="http://schemas.microsoft.com/office/powerpoint/2010/main" val="3312179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41402C-27D1-4F2B-A883-06DC58170E99}"/>
              </a:ext>
            </a:extLst>
          </p:cNvPr>
          <p:cNvSpPr>
            <a:spLocks noGrp="1"/>
          </p:cNvSpPr>
          <p:nvPr>
            <p:ph type="title"/>
          </p:nvPr>
        </p:nvSpPr>
        <p:spPr>
          <a:xfrm>
            <a:off x="1451579" y="804519"/>
            <a:ext cx="9603275" cy="1049235"/>
          </a:xfrm>
        </p:spPr>
        <p:txBody>
          <a:bodyPr>
            <a:normAutofit/>
          </a:bodyPr>
          <a:lstStyle/>
          <a:p>
            <a:r>
              <a:rPr lang="es-US" dirty="0"/>
              <a:t>Ejemplo 1</a:t>
            </a: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1C650A0B-837E-40D9-9956-A549891833FC}"/>
                  </a:ext>
                </a:extLst>
              </p:cNvPr>
              <p:cNvSpPr>
                <a:spLocks noGrp="1"/>
              </p:cNvSpPr>
              <p:nvPr>
                <p:ph idx="1"/>
              </p:nvPr>
            </p:nvSpPr>
            <p:spPr>
              <a:xfrm>
                <a:off x="1451579" y="2015734"/>
                <a:ext cx="4158849" cy="3450613"/>
              </a:xfrm>
            </p:spPr>
            <p:txBody>
              <a:bodyPr>
                <a:normAutofit/>
              </a:bodyPr>
              <a:lstStyle/>
              <a:p>
                <a:pPr marL="0" indent="0" algn="just">
                  <a:lnSpc>
                    <a:spcPct val="110000"/>
                  </a:lnSpc>
                  <a:buNone/>
                </a:pPr>
                <a:r>
                  <a:rPr lang="es-ES" sz="1700" dirty="0"/>
                  <a:t>Una caja de masa </a:t>
                </a:r>
                <a14:m>
                  <m:oMath xmlns:m="http://schemas.openxmlformats.org/officeDocument/2006/math">
                    <m:r>
                      <a:rPr lang="es-ES" sz="1700" i="1" dirty="0" smtClean="0">
                        <a:latin typeface="Cambria Math" panose="02040503050406030204" pitchFamily="18" charset="0"/>
                      </a:rPr>
                      <m:t>𝑚</m:t>
                    </m:r>
                    <m:r>
                      <a:rPr lang="es-ES" sz="1700" i="1" dirty="0" smtClean="0">
                        <a:latin typeface="Cambria Math" panose="02040503050406030204" pitchFamily="18" charset="0"/>
                      </a:rPr>
                      <m:t>=5,0 </m:t>
                    </m:r>
                    <m:r>
                      <a:rPr lang="es-ES" sz="1700" i="1" dirty="0" smtClean="0">
                        <a:latin typeface="Cambria Math" panose="02040503050406030204" pitchFamily="18" charset="0"/>
                      </a:rPr>
                      <m:t>𝑘𝑔</m:t>
                    </m:r>
                  </m:oMath>
                </a14:m>
                <a:r>
                  <a:rPr lang="es-ES" sz="1700" dirty="0"/>
                  <a:t> descansa sobre una caja mayor, de masa </a:t>
                </a:r>
                <a14:m>
                  <m:oMath xmlns:m="http://schemas.openxmlformats.org/officeDocument/2006/math">
                    <m:r>
                      <a:rPr lang="es-ES" sz="1700" i="1" dirty="0" smtClean="0">
                        <a:latin typeface="Cambria Math" panose="02040503050406030204" pitchFamily="18" charset="0"/>
                      </a:rPr>
                      <m:t>𝑀</m:t>
                    </m:r>
                    <m:r>
                      <a:rPr lang="es-ES" sz="1700" i="1" dirty="0" smtClean="0">
                        <a:latin typeface="Cambria Math" panose="02040503050406030204" pitchFamily="18" charset="0"/>
                      </a:rPr>
                      <m:t>=25 </m:t>
                    </m:r>
                    <m:r>
                      <a:rPr lang="es-ES" sz="1700" i="1" dirty="0" smtClean="0">
                        <a:latin typeface="Cambria Math" panose="02040503050406030204" pitchFamily="18" charset="0"/>
                      </a:rPr>
                      <m:t>𝑘𝑔</m:t>
                    </m:r>
                  </m:oMath>
                </a14:m>
                <a:r>
                  <a:rPr lang="es-ES" sz="1700" dirty="0"/>
                  <a:t> que a su vez descansa sobre una superficie sin fricción. El coeficiente de fricción estática entre las dos cajas es </a:t>
                </a:r>
                <a14:m>
                  <m:oMath xmlns:m="http://schemas.openxmlformats.org/officeDocument/2006/math">
                    <m:sSub>
                      <m:sSubPr>
                        <m:ctrlPr>
                          <a:rPr lang="es-ES" sz="1700" i="1" dirty="0" smtClean="0">
                            <a:latin typeface="Cambria Math" panose="02040503050406030204" pitchFamily="18" charset="0"/>
                          </a:rPr>
                        </m:ctrlPr>
                      </m:sSubPr>
                      <m:e>
                        <m:r>
                          <a:rPr lang="es-ES" sz="1700" i="1" dirty="0" smtClean="0">
                            <a:latin typeface="Cambria Math" panose="02040503050406030204" pitchFamily="18" charset="0"/>
                          </a:rPr>
                          <m:t>𝜇</m:t>
                        </m:r>
                      </m:e>
                      <m:sub>
                        <m:r>
                          <a:rPr lang="es-ES" sz="1700" i="1" dirty="0" smtClean="0">
                            <a:latin typeface="Cambria Math" panose="02040503050406030204" pitchFamily="18" charset="0"/>
                          </a:rPr>
                          <m:t>𝑠</m:t>
                        </m:r>
                      </m:sub>
                    </m:sSub>
                    <m:r>
                      <a:rPr lang="es-ES" sz="1700" i="1" dirty="0" smtClean="0">
                        <a:latin typeface="Cambria Math" panose="02040503050406030204" pitchFamily="18" charset="0"/>
                      </a:rPr>
                      <m:t>=0,45</m:t>
                    </m:r>
                  </m:oMath>
                </a14:m>
                <a:r>
                  <a:rPr lang="es-ES" sz="1700" dirty="0"/>
                  <a:t>. Una cuerda ideal está unida en sus extremos a ambas cajas pasando por una polea fija y sin masa, como se ve en la figura. </a:t>
                </a:r>
              </a:p>
              <a:p>
                <a:pPr marL="0" indent="0">
                  <a:lnSpc>
                    <a:spcPct val="110000"/>
                  </a:lnSpc>
                  <a:buNone/>
                </a:pPr>
                <a:r>
                  <a:rPr lang="es-ES" sz="1700" dirty="0"/>
                  <a:t>¿Cuál es la fuerza </a:t>
                </a:r>
                <a14:m>
                  <m:oMath xmlns:m="http://schemas.openxmlformats.org/officeDocument/2006/math">
                    <m:r>
                      <a:rPr lang="es-ES" sz="1700" i="1" dirty="0" smtClean="0">
                        <a:latin typeface="Cambria Math" panose="02040503050406030204" pitchFamily="18" charset="0"/>
                      </a:rPr>
                      <m:t>𝐹</m:t>
                    </m:r>
                  </m:oMath>
                </a14:m>
                <a:r>
                  <a:rPr lang="es-ES" sz="1700" dirty="0"/>
                  <a:t> máxima que se puede ejercer sobre la caja inferior sin que las cajas deslicen?</a:t>
                </a:r>
                <a:endParaRPr lang="es-US" sz="1700" dirty="0"/>
              </a:p>
            </p:txBody>
          </p:sp>
        </mc:Choice>
        <mc:Fallback xmlns="">
          <p:sp>
            <p:nvSpPr>
              <p:cNvPr id="3" name="Marcador de contenido 2">
                <a:extLst>
                  <a:ext uri="{FF2B5EF4-FFF2-40B4-BE49-F238E27FC236}">
                    <a16:creationId xmlns:a16="http://schemas.microsoft.com/office/drawing/2014/main" id="{1C650A0B-837E-40D9-9956-A549891833FC}"/>
                  </a:ext>
                </a:extLst>
              </p:cNvPr>
              <p:cNvSpPr>
                <a:spLocks noGrp="1" noRot="1" noChangeAspect="1" noMove="1" noResize="1" noEditPoints="1" noAdjustHandles="1" noChangeArrowheads="1" noChangeShapeType="1" noTextEdit="1"/>
              </p:cNvSpPr>
              <p:nvPr>
                <p:ph idx="1"/>
              </p:nvPr>
            </p:nvSpPr>
            <p:spPr>
              <a:xfrm>
                <a:off x="1451579" y="2015734"/>
                <a:ext cx="4158849" cy="3450613"/>
              </a:xfrm>
              <a:blipFill>
                <a:blip r:embed="rId2"/>
                <a:stretch>
                  <a:fillRect l="-880" t="-530" r="-1026"/>
                </a:stretch>
              </a:blipFill>
            </p:spPr>
            <p:txBody>
              <a:bodyPr/>
              <a:lstStyle/>
              <a:p>
                <a:r>
                  <a:rPr lang="es-US">
                    <a:noFill/>
                  </a:rPr>
                  <a:t> </a:t>
                </a:r>
              </a:p>
            </p:txBody>
          </p:sp>
        </mc:Fallback>
      </mc:AlternateContent>
      <p:grpSp>
        <p:nvGrpSpPr>
          <p:cNvPr id="10" name="Group 9">
            <a:extLst>
              <a:ext uri="{FF2B5EF4-FFF2-40B4-BE49-F238E27FC236}">
                <a16:creationId xmlns:a16="http://schemas.microsoft.com/office/drawing/2014/main" id="{F7C65FA4-631C-444F-89AA-F891363CCF6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9823" y="2012810"/>
            <a:ext cx="4948659" cy="3453535"/>
            <a:chOff x="7807230" y="2012810"/>
            <a:chExt cx="3251252" cy="3459865"/>
          </a:xfrm>
        </p:grpSpPr>
        <p:sp>
          <p:nvSpPr>
            <p:cNvPr id="11" name="Rectangle 10">
              <a:extLst>
                <a:ext uri="{FF2B5EF4-FFF2-40B4-BE49-F238E27FC236}">
                  <a16:creationId xmlns:a16="http://schemas.microsoft.com/office/drawing/2014/main" id="{353C58CC-6818-48FD-9CE0-B43BF88B73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B2694E9-2175-4647-803A-3AD63554C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solidFill>
              <a:schemeClr val="bg1"/>
            </a:soli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Imagen 4" descr="Imagen de la pantalla de un celular de un mensaje en letras negras&#10;&#10;Descripción generada automáticamente con confianza baja">
            <a:extLst>
              <a:ext uri="{FF2B5EF4-FFF2-40B4-BE49-F238E27FC236}">
                <a16:creationId xmlns:a16="http://schemas.microsoft.com/office/drawing/2014/main" id="{5BE4F4D7-3B6F-493F-9D5B-F778DA9EB8FD}"/>
              </a:ext>
            </a:extLst>
          </p:cNvPr>
          <p:cNvPicPr>
            <a:picLocks noChangeAspect="1"/>
          </p:cNvPicPr>
          <p:nvPr/>
        </p:nvPicPr>
        <p:blipFill>
          <a:blip r:embed="rId3"/>
          <a:stretch>
            <a:fillRect/>
          </a:stretch>
        </p:blipFill>
        <p:spPr>
          <a:xfrm>
            <a:off x="6277257" y="2577182"/>
            <a:ext cx="4613872" cy="2318471"/>
          </a:xfrm>
          <a:prstGeom prst="rect">
            <a:avLst/>
          </a:prstGeom>
        </p:spPr>
      </p:pic>
    </p:spTree>
    <p:extLst>
      <p:ext uri="{BB962C8B-B14F-4D97-AF65-F5344CB8AC3E}">
        <p14:creationId xmlns:p14="http://schemas.microsoft.com/office/powerpoint/2010/main" val="1628043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8A58E2-F4F7-4B9B-B84F-910A18E0FEDD}"/>
              </a:ext>
            </a:extLst>
          </p:cNvPr>
          <p:cNvSpPr>
            <a:spLocks noGrp="1"/>
          </p:cNvSpPr>
          <p:nvPr>
            <p:ph type="title"/>
          </p:nvPr>
        </p:nvSpPr>
        <p:spPr>
          <a:xfrm>
            <a:off x="1451579" y="804519"/>
            <a:ext cx="9603275" cy="1049235"/>
          </a:xfrm>
        </p:spPr>
        <p:txBody>
          <a:bodyPr>
            <a:normAutofit/>
          </a:bodyPr>
          <a:lstStyle/>
          <a:p>
            <a:r>
              <a:rPr lang="es-US" dirty="0"/>
              <a:t>Ejemplo 2</a:t>
            </a:r>
          </a:p>
        </p:txBody>
      </p:sp>
      <mc:AlternateContent xmlns:mc="http://schemas.openxmlformats.org/markup-compatibility/2006" xmlns:a14="http://schemas.microsoft.com/office/drawing/2010/main">
        <mc:Choice Requires="a14">
          <p:sp>
            <p:nvSpPr>
              <p:cNvPr id="3" name="Marcador de contenido 2">
                <a:extLst>
                  <a:ext uri="{FF2B5EF4-FFF2-40B4-BE49-F238E27FC236}">
                    <a16:creationId xmlns:a16="http://schemas.microsoft.com/office/drawing/2014/main" id="{0F689474-BF6C-4076-B8EA-944650A39E6E}"/>
                  </a:ext>
                </a:extLst>
              </p:cNvPr>
              <p:cNvSpPr>
                <a:spLocks noGrp="1"/>
              </p:cNvSpPr>
              <p:nvPr>
                <p:ph idx="1"/>
              </p:nvPr>
            </p:nvSpPr>
            <p:spPr>
              <a:xfrm>
                <a:off x="1451579" y="2015734"/>
                <a:ext cx="4158849" cy="3450613"/>
              </a:xfrm>
            </p:spPr>
            <p:txBody>
              <a:bodyPr>
                <a:normAutofit/>
              </a:bodyPr>
              <a:lstStyle/>
              <a:p>
                <a:pPr marL="0" indent="0" algn="just">
                  <a:lnSpc>
                    <a:spcPct val="110000"/>
                  </a:lnSpc>
                  <a:buNone/>
                </a:pPr>
                <a:r>
                  <a:rPr lang="es-ES" sz="1700" dirty="0"/>
                  <a:t>Un bloque de masa </a:t>
                </a:r>
                <a14:m>
                  <m:oMath xmlns:m="http://schemas.openxmlformats.org/officeDocument/2006/math">
                    <m:r>
                      <a:rPr lang="es-ES" sz="1700" i="1" dirty="0" smtClean="0">
                        <a:latin typeface="Cambria Math" panose="02040503050406030204" pitchFamily="18" charset="0"/>
                      </a:rPr>
                      <m:t>𝑀</m:t>
                    </m:r>
                  </m:oMath>
                </a14:m>
                <a:r>
                  <a:rPr lang="es-ES" sz="1700" dirty="0"/>
                  <a:t> descansa sobre un plano inclinado. Se sujeta a un muro con un resorte cuya constante elástica es </a:t>
                </a:r>
                <a14:m>
                  <m:oMath xmlns:m="http://schemas.openxmlformats.org/officeDocument/2006/math">
                    <m:r>
                      <a:rPr lang="es-ES" sz="1700" i="1" dirty="0" smtClean="0">
                        <a:latin typeface="Cambria Math" panose="02040503050406030204" pitchFamily="18" charset="0"/>
                      </a:rPr>
                      <m:t>𝑘</m:t>
                    </m:r>
                  </m:oMath>
                </a14:m>
                <a:r>
                  <a:rPr lang="es-ES" sz="1700" dirty="0"/>
                  <a:t>. Mediante una cuerda se une este bloque con otro bloque colgante de masa </a:t>
                </a:r>
                <a14:m>
                  <m:oMath xmlns:m="http://schemas.openxmlformats.org/officeDocument/2006/math">
                    <m:r>
                      <a:rPr lang="es-ES" sz="1700" i="1" dirty="0" smtClean="0">
                        <a:latin typeface="Cambria Math" panose="02040503050406030204" pitchFamily="18" charset="0"/>
                      </a:rPr>
                      <m:t>𝑀</m:t>
                    </m:r>
                  </m:oMath>
                </a14:m>
                <a:r>
                  <a:rPr lang="es-ES" sz="1700" dirty="0"/>
                  <a:t>, pasando por un soporte sin fricción como se muestra en la figura. Si el coeficiente de fricción estática entre el bloque y la rampa es </a:t>
                </a:r>
                <a14:m>
                  <m:oMath xmlns:m="http://schemas.openxmlformats.org/officeDocument/2006/math">
                    <m:r>
                      <a:rPr lang="es-ES" sz="1700" i="1" dirty="0" smtClean="0">
                        <a:latin typeface="Cambria Math" panose="02040503050406030204" pitchFamily="18" charset="0"/>
                      </a:rPr>
                      <m:t>𝜇</m:t>
                    </m:r>
                  </m:oMath>
                </a14:m>
                <a:r>
                  <a:rPr lang="es-ES" sz="1700" dirty="0"/>
                  <a:t>, ¿para qué rango de valores de estiramiento del resorte permanece el sistema en equilibrio?</a:t>
                </a:r>
                <a:endParaRPr lang="es-US" sz="1700" dirty="0"/>
              </a:p>
            </p:txBody>
          </p:sp>
        </mc:Choice>
        <mc:Fallback xmlns="">
          <p:sp>
            <p:nvSpPr>
              <p:cNvPr id="3" name="Marcador de contenido 2">
                <a:extLst>
                  <a:ext uri="{FF2B5EF4-FFF2-40B4-BE49-F238E27FC236}">
                    <a16:creationId xmlns:a16="http://schemas.microsoft.com/office/drawing/2014/main" id="{0F689474-BF6C-4076-B8EA-944650A39E6E}"/>
                  </a:ext>
                </a:extLst>
              </p:cNvPr>
              <p:cNvSpPr>
                <a:spLocks noGrp="1" noRot="1" noChangeAspect="1" noMove="1" noResize="1" noEditPoints="1" noAdjustHandles="1" noChangeArrowheads="1" noChangeShapeType="1" noTextEdit="1"/>
              </p:cNvSpPr>
              <p:nvPr>
                <p:ph idx="1"/>
              </p:nvPr>
            </p:nvSpPr>
            <p:spPr>
              <a:xfrm>
                <a:off x="1451579" y="2015734"/>
                <a:ext cx="4158849" cy="3450613"/>
              </a:xfrm>
              <a:blipFill>
                <a:blip r:embed="rId2"/>
                <a:stretch>
                  <a:fillRect l="-880" t="-530" r="-1026"/>
                </a:stretch>
              </a:blipFill>
            </p:spPr>
            <p:txBody>
              <a:bodyPr/>
              <a:lstStyle/>
              <a:p>
                <a:r>
                  <a:rPr lang="es-US">
                    <a:noFill/>
                  </a:rPr>
                  <a:t> </a:t>
                </a:r>
              </a:p>
            </p:txBody>
          </p:sp>
        </mc:Fallback>
      </mc:AlternateContent>
      <p:grpSp>
        <p:nvGrpSpPr>
          <p:cNvPr id="10" name="Group 9">
            <a:extLst>
              <a:ext uri="{FF2B5EF4-FFF2-40B4-BE49-F238E27FC236}">
                <a16:creationId xmlns:a16="http://schemas.microsoft.com/office/drawing/2014/main" id="{93401815-9C3D-43EE-B4E4-2504090CEF0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9823" y="2012810"/>
            <a:ext cx="4948659" cy="3453535"/>
            <a:chOff x="7807230" y="2012810"/>
            <a:chExt cx="3251252" cy="3459865"/>
          </a:xfrm>
        </p:grpSpPr>
        <p:sp>
          <p:nvSpPr>
            <p:cNvPr id="11" name="Rectangle 10">
              <a:extLst>
                <a:ext uri="{FF2B5EF4-FFF2-40B4-BE49-F238E27FC236}">
                  <a16:creationId xmlns:a16="http://schemas.microsoft.com/office/drawing/2014/main" id="{CDC52205-72B7-41BE-99DF-6B24F25ED6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98BFFC9-C8B3-41FE-B9CC-C492B07945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pic>
        <p:nvPicPr>
          <p:cNvPr id="5" name="Imagen 4" descr="Diagrama, Dibujo de ingeniería&#10;&#10;Descripción generada automáticamente">
            <a:extLst>
              <a:ext uri="{FF2B5EF4-FFF2-40B4-BE49-F238E27FC236}">
                <a16:creationId xmlns:a16="http://schemas.microsoft.com/office/drawing/2014/main" id="{D4EBD7C3-64AC-4532-AB55-156ADF9D7FA6}"/>
              </a:ext>
            </a:extLst>
          </p:cNvPr>
          <p:cNvPicPr>
            <a:picLocks noChangeAspect="1"/>
          </p:cNvPicPr>
          <p:nvPr/>
        </p:nvPicPr>
        <p:blipFill rotWithShape="1">
          <a:blip r:embed="rId3"/>
          <a:srcRect r="9757" b="3"/>
          <a:stretch/>
        </p:blipFill>
        <p:spPr>
          <a:xfrm>
            <a:off x="6277257" y="2174242"/>
            <a:ext cx="4613872" cy="3124351"/>
          </a:xfrm>
          <a:prstGeom prst="rect">
            <a:avLst/>
          </a:prstGeom>
        </p:spPr>
      </p:pic>
    </p:spTree>
    <p:extLst>
      <p:ext uri="{BB962C8B-B14F-4D97-AF65-F5344CB8AC3E}">
        <p14:creationId xmlns:p14="http://schemas.microsoft.com/office/powerpoint/2010/main" val="4189284880"/>
      </p:ext>
    </p:extLst>
  </p:cSld>
  <p:clrMapOvr>
    <a:masterClrMapping/>
  </p:clrMapOvr>
</p:sld>
</file>

<file path=ppt/theme/theme1.xml><?xml version="1.0" encoding="utf-8"?>
<a:theme xmlns:a="http://schemas.openxmlformats.org/drawingml/2006/main" name="Galería">
  <a:themeElements>
    <a:clrScheme name="Galerí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í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4210</TotalTime>
  <Words>546</Words>
  <Application>Microsoft Office PowerPoint</Application>
  <PresentationFormat>Panorámica</PresentationFormat>
  <Paragraphs>35</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Cambria Math</vt:lpstr>
      <vt:lpstr>Gill Sans MT</vt:lpstr>
      <vt:lpstr>Galería</vt:lpstr>
      <vt:lpstr>Clase  VII Ley de Hooke - Fricción </vt:lpstr>
      <vt:lpstr>Ley de hooke</vt:lpstr>
      <vt:lpstr>Ley de Hooke</vt:lpstr>
      <vt:lpstr>Ley de Hooke</vt:lpstr>
      <vt:lpstr>Fuerza de rozamiento - fricción</vt:lpstr>
      <vt:lpstr>Rozamiento estático</vt:lpstr>
      <vt:lpstr>Rozamiento dinámico</vt:lpstr>
      <vt:lpstr>Ejemplo 1</vt:lpstr>
      <vt:lpstr>Ejemplo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Práctico 1 – Hidrostática</dc:title>
  <dc:creator>Telmo Canabarro</dc:creator>
  <cp:lastModifiedBy>Telmo Canabarro</cp:lastModifiedBy>
  <cp:revision>178</cp:revision>
  <dcterms:created xsi:type="dcterms:W3CDTF">2020-08-26T17:45:42Z</dcterms:created>
  <dcterms:modified xsi:type="dcterms:W3CDTF">2022-09-02T16:03:28Z</dcterms:modified>
</cp:coreProperties>
</file>