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</a:t>
            </a:r>
            <a:r>
              <a:rPr lang="es-US" sz="4800" dirty="0" err="1"/>
              <a:t>iV</a:t>
            </a:r>
            <a:br>
              <a:rPr lang="es-US" sz="4800" dirty="0"/>
            </a:br>
            <a:r>
              <a:rPr lang="es-US" sz="4800" dirty="0"/>
              <a:t>Movimiento relativo</a:t>
            </a:r>
            <a:br>
              <a:rPr lang="es-US" sz="4800" dirty="0"/>
            </a:br>
            <a:r>
              <a:rPr lang="es-US" sz="4800" dirty="0"/>
              <a:t>Cinemática </a:t>
            </a:r>
            <a:r>
              <a:rPr lang="es-US" sz="4800" dirty="0" err="1"/>
              <a:t>Mov</a:t>
            </a:r>
            <a:r>
              <a:rPr lang="es-US" sz="4800" dirty="0"/>
              <a:t>. Circular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467992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1 – segundo semestre 2022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3FF50D-85AD-4C9F-8921-40EE0163D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Cinemática del </a:t>
            </a:r>
            <a:r>
              <a:rPr lang="es-US" dirty="0" err="1"/>
              <a:t>Mov</a:t>
            </a:r>
            <a:r>
              <a:rPr lang="es-US" dirty="0"/>
              <a:t>. Circular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690BC36-B275-4B0D-9336-4875A68582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s-US" dirty="0"/>
                  <a:t>Finalmente tenemos que: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̇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s-US" dirty="0"/>
                  <a:t>En un Movimiento Circular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𝑐𝑡𝑒</m:t>
                    </m:r>
                  </m:oMath>
                </a14:m>
                <a:endParaRPr lang="es-U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s-US" dirty="0"/>
                  <a:t>Si además el movimiento es uniforme, la velocidad angular es constante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s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acc>
                    <m:r>
                      <a:rPr lang="es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endParaRPr lang="es-U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690BC36-B275-4B0D-9336-4875A68582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  <a:blipFill>
                <a:blip r:embed="rId2"/>
                <a:stretch>
                  <a:fillRect l="-1121" r="-1121" b="-1731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9">
            <a:extLst>
              <a:ext uri="{FF2B5EF4-FFF2-40B4-BE49-F238E27FC236}">
                <a16:creationId xmlns:a16="http://schemas.microsoft.com/office/drawing/2014/main" id="{FEB7DF70-0A31-4A61-9C8B-3333776A1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90413" y="2012810"/>
            <a:ext cx="3668069" cy="3453535"/>
            <a:chOff x="7807230" y="2012810"/>
            <a:chExt cx="3251252" cy="3459865"/>
          </a:xfrm>
        </p:grpSpPr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47926867-8D58-4875-8B76-E87E5BE82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A9F6663C-0F32-4FB9-B549-C2757F49F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A92A7269-CE26-4B93-95E1-9129C9C099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0546" b="-5"/>
          <a:stretch/>
        </p:blipFill>
        <p:spPr>
          <a:xfrm>
            <a:off x="7554139" y="2174242"/>
            <a:ext cx="3336989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29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3FF50D-85AD-4C9F-8921-40EE0163D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Cinemática del </a:t>
            </a:r>
            <a:r>
              <a:rPr lang="es-US" dirty="0" err="1"/>
              <a:t>Mov</a:t>
            </a:r>
            <a:r>
              <a:rPr lang="es-US" dirty="0"/>
              <a:t>. Circular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690BC36-B275-4B0D-9336-4875A68582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s-US" dirty="0"/>
                  <a:t>Recordemos que la aceleración es la derivada de la velocidad y apliquemos el mismo procedimiento para derivar.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acc>
                                <m:accPr>
                                  <m:chr m:val="̂"/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s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:r>
                  <a:rPr lang="es-US" dirty="0"/>
                  <a:t>Esto es lo que conocemos como aceleración centrípeta.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690BC36-B275-4B0D-9336-4875A68582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  <a:blipFill>
                <a:blip r:embed="rId2"/>
                <a:stretch>
                  <a:fillRect l="-1121" r="-1121" b="-918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9">
            <a:extLst>
              <a:ext uri="{FF2B5EF4-FFF2-40B4-BE49-F238E27FC236}">
                <a16:creationId xmlns:a16="http://schemas.microsoft.com/office/drawing/2014/main" id="{FEB7DF70-0A31-4A61-9C8B-3333776A1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90413" y="2012810"/>
            <a:ext cx="3668069" cy="3453535"/>
            <a:chOff x="7807230" y="2012810"/>
            <a:chExt cx="3251252" cy="3459865"/>
          </a:xfrm>
        </p:grpSpPr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47926867-8D58-4875-8B76-E87E5BE82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A9F6663C-0F32-4FB9-B549-C2757F49F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A92A7269-CE26-4B93-95E1-9129C9C099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0546" b="-5"/>
          <a:stretch/>
        </p:blipFill>
        <p:spPr>
          <a:xfrm>
            <a:off x="7554139" y="2174242"/>
            <a:ext cx="3336989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30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3FF50D-85AD-4C9F-8921-40EE0163D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Cinemática del </a:t>
            </a:r>
            <a:r>
              <a:rPr lang="es-US" dirty="0" err="1"/>
              <a:t>Mov</a:t>
            </a:r>
            <a:r>
              <a:rPr lang="es-US" dirty="0"/>
              <a:t>. Circular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690BC36-B275-4B0D-9336-4875A68582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</p:spPr>
            <p:txBody>
              <a:bodyPr anchor="ctr">
                <a:no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s-US" dirty="0"/>
                  <a:t>Si analizamos el vector velocidad vemos que es según el versor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s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sub>
                        </m:sSub>
                      </m:e>
                    </m:acc>
                  </m:oMath>
                </a14:m>
                <a:r>
                  <a:rPr lang="es-US" dirty="0"/>
                  <a:t> el cual es tangente a la trayectoria circular y por ello a la cantidad </a:t>
                </a:r>
                <a14:m>
                  <m:oMath xmlns:m="http://schemas.openxmlformats.org/officeDocument/2006/math">
                    <m:r>
                      <a:rPr lang="es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s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s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s-US" dirty="0"/>
                  <a:t> se la conoce como velocidad tangencial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s-US" dirty="0"/>
                  <a:t>).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</m:oMath>
                  </m:oMathPara>
                </a14:m>
                <a:endParaRPr lang="es-US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690BC36-B275-4B0D-9336-4875A68582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  <a:blipFill>
                <a:blip r:embed="rId2"/>
                <a:stretch>
                  <a:fillRect l="-1121" r="-1121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9">
            <a:extLst>
              <a:ext uri="{FF2B5EF4-FFF2-40B4-BE49-F238E27FC236}">
                <a16:creationId xmlns:a16="http://schemas.microsoft.com/office/drawing/2014/main" id="{FEB7DF70-0A31-4A61-9C8B-3333776A1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90413" y="2012810"/>
            <a:ext cx="3668069" cy="3453535"/>
            <a:chOff x="7807230" y="2012810"/>
            <a:chExt cx="3251252" cy="3459865"/>
          </a:xfrm>
        </p:grpSpPr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47926867-8D58-4875-8B76-E87E5BE82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A9F6663C-0F32-4FB9-B549-C2757F49F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A92A7269-CE26-4B93-95E1-9129C9C099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0546" b="-5"/>
          <a:stretch/>
        </p:blipFill>
        <p:spPr>
          <a:xfrm>
            <a:off x="7554139" y="2174242"/>
            <a:ext cx="3336989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37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D0862A-A7D6-4654-B83A-0C62B92D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 1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8EF4E8-3A0D-4F91-B603-95F3B6A7D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6003015" cy="3450613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s-ES" dirty="0"/>
              <a:t>Una persona mueve una piedra atada a una cuerda en un círculo horizontal con rapidez constante. La figura representa la trayectoria vista desde arriba.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s-ES" dirty="0"/>
              <a:t>¿Cuáles de los vectores pueden representar la velocidad de la piedra?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s-ES" dirty="0"/>
              <a:t>¿Cuál representa la aceleración?</a:t>
            </a:r>
            <a:endParaRPr lang="es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B733C3F-9682-42F2-95C8-440BBDB77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9537" y="2012810"/>
            <a:ext cx="3108945" cy="3453535"/>
            <a:chOff x="7807230" y="2012810"/>
            <a:chExt cx="3251252" cy="34598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DAA79E5-501E-47F1-B927-7C05579F7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F65AAE0-FA0E-4FC3-95C8-629AB6541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8D64181F-501F-4A48-A7EF-C6D9FF6DA5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39" r="2" b="2"/>
          <a:stretch/>
        </p:blipFill>
        <p:spPr>
          <a:xfrm>
            <a:off x="8128756" y="2174242"/>
            <a:ext cx="2762372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21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E35A64-4B91-42B7-BBA9-A8B5966EC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641B044-7CA1-4913-B675-DD6B35C1CD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 algn="just">
                  <a:buNone/>
                </a:pPr>
                <a:r>
                  <a:rPr lang="es-ES" dirty="0"/>
                  <a:t>La rueda gigante de Londres tiene un radio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60 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. Cuando está girando con velocidad angular constante completa una vuelta en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30 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𝑚𝑖𝑛</m:t>
                    </m:r>
                  </m:oMath>
                </a14:m>
                <a:r>
                  <a:rPr lang="es-ES" dirty="0"/>
                  <a:t> para que los visitantes puedan apreciar el paisaje.</a:t>
                </a:r>
              </a:p>
              <a:p>
                <a:pPr marL="457200" indent="-457200" algn="just">
                  <a:buFont typeface="+mj-lt"/>
                  <a:buAutoNum type="alphaLcParenR"/>
                </a:pPr>
                <a:r>
                  <a:rPr lang="es-ES" dirty="0"/>
                  <a:t>¿Cuál es la aceleración (módulo y dirección) de un pasajero en el punto más alto?</a:t>
                </a:r>
              </a:p>
              <a:p>
                <a:pPr marL="457200" indent="-457200" algn="just">
                  <a:buFont typeface="+mj-lt"/>
                  <a:buAutoNum type="alphaLcParenR"/>
                </a:pPr>
                <a:r>
                  <a:rPr lang="es-ES" dirty="0"/>
                  <a:t>¿Cuál es la aceleración (módulo y dirección) en el punto más bajo?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641B044-7CA1-4913-B675-DD6B35C1CD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695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94708A-462C-4EF4-8DF2-1CC559204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Movimiento relativo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0" name="Content Placeholder 1029">
                <a:extLst>
                  <a:ext uri="{FF2B5EF4-FFF2-40B4-BE49-F238E27FC236}">
                    <a16:creationId xmlns:a16="http://schemas.microsoft.com/office/drawing/2014/main" id="{7A8B24EA-5120-4E96-AB54-6A71079372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389928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US" dirty="0"/>
                  <a:t>Consideremos un Sistema de referencia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</a:t>
                </a:r>
                <a:r>
                  <a:rPr lang="es-US" dirty="0"/>
                  <a:t>cuyo origen es el punto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dirty="0"/>
                  <a:t> y un </a:t>
                </a:r>
                <a:r>
                  <a:rPr lang="es-US" dirty="0"/>
                  <a:t>segundo</a:t>
                </a:r>
                <a:r>
                  <a:rPr lang="en-US" dirty="0"/>
                  <a:t> </a:t>
                </a:r>
                <a:r>
                  <a:rPr lang="es-US" dirty="0"/>
                  <a:t>Sistema de referencia cuyo origen es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s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 algn="just">
                  <a:buNone/>
                </a:pPr>
                <a:r>
                  <a:rPr lang="es-US" dirty="0"/>
                  <a:t>La posición de un punto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US" dirty="0"/>
                  <a:t> en el Sistema 1 es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s-US" dirty="0"/>
                  <a:t> y la posición en el Sistema 2 es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es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s-US" dirty="0"/>
                  <a:t>.</a:t>
                </a:r>
              </a:p>
              <a:p>
                <a:pPr marL="0" indent="0" algn="just">
                  <a:buNone/>
                </a:pPr>
                <a:r>
                  <a:rPr lang="es-US" dirty="0"/>
                  <a:t>Aplicando álgebra vectorial resulta fácil ver que: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es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s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p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US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𝑂𝑂</m:t>
                        </m:r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acc>
                  </m:oMath>
                </a14:m>
                <a:r>
                  <a:rPr lang="es-US" dirty="0"/>
                  <a:t>  </a:t>
                </a:r>
              </a:p>
            </p:txBody>
          </p:sp>
        </mc:Choice>
        <mc:Fallback xmlns="">
          <p:sp>
            <p:nvSpPr>
              <p:cNvPr id="1030" name="Content Placeholder 1029">
                <a:extLst>
                  <a:ext uri="{FF2B5EF4-FFF2-40B4-BE49-F238E27FC236}">
                    <a16:creationId xmlns:a16="http://schemas.microsoft.com/office/drawing/2014/main" id="{7A8B24EA-5120-4E96-AB54-6A71079372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389928" cy="3450613"/>
              </a:xfrm>
              <a:blipFill>
                <a:blip r:embed="rId2"/>
                <a:stretch>
                  <a:fillRect l="-1389" t="-177" r="-4028" b="-706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Movimiento relativo de traslación uniforme">
            <a:extLst>
              <a:ext uri="{FF2B5EF4-FFF2-40B4-BE49-F238E27FC236}">
                <a16:creationId xmlns:a16="http://schemas.microsoft.com/office/drawing/2014/main" id="{A8C48831-9C16-4F39-BFC9-5ADACC3B6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5533" y="2581537"/>
            <a:ext cx="4960443" cy="2319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80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AAE95D-090D-461B-994A-C519256CB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Movimiento relativo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294C64C-DEE6-48A2-AC73-FE897531263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:r>
                  <a:rPr lang="es-US" dirty="0"/>
                  <a:t>Si derivamos la expresión anterior obtenemos: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:r>
                  <a:rPr lang="es-US" dirty="0"/>
                  <a:t>Los ejercicios que enfrentaremos de movimiento relativo siempre serán movimientos a velocidad constante.</a:t>
                </a:r>
              </a:p>
              <a:p>
                <a:pPr marL="0" indent="0" algn="just">
                  <a:buNone/>
                </a:pPr>
                <a:r>
                  <a:rPr lang="es-US" dirty="0"/>
                  <a:t>La estrategia será definir los sistemas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s-US" dirty="0"/>
                  <a:t> y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s-US" b="0" i="1" dirty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s-US" dirty="0"/>
                  <a:t> e imponer las condiciones que nos planteen en el problema.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294C64C-DEE6-48A2-AC73-FE89753126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646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A78A1-2FDE-4B70-A773-DCC69BEC9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616F0CE-970B-4621-A76D-2D5D7284D5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es-ES" dirty="0"/>
                  <a:t>Mientras esperas un vuelo en un aeropuerto ves a un niño corriendo encima de una cinta mecánica. El niño corre 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2,5 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s-ES" dirty="0"/>
                  <a:t> respecto a la cinta y decides determinar la velocidad de la cinta. </a:t>
                </a:r>
              </a:p>
              <a:p>
                <a:pPr marL="0" indent="0" algn="just">
                  <a:buNone/>
                </a:pPr>
                <a:r>
                  <a:rPr lang="es-ES" dirty="0"/>
                  <a:t>Observas que el niño recorre la pasarela de extremo a extremo (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21 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) hasta llegar al final, gira, y la vuelve a recorrer en sentido opuesto hasta llegar al inicio. </a:t>
                </a:r>
              </a:p>
              <a:p>
                <a:pPr marL="0" indent="0" algn="just">
                  <a:buNone/>
                </a:pPr>
                <a:r>
                  <a:rPr lang="es-ES" dirty="0"/>
                  <a:t>El niño tarda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22 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s-ES" dirty="0"/>
                  <a:t> en total. </a:t>
                </a:r>
              </a:p>
              <a:p>
                <a:pPr marL="0" indent="0" algn="just">
                  <a:buNone/>
                </a:pPr>
                <a:r>
                  <a:rPr lang="es-ES" dirty="0"/>
                  <a:t>¿Cuál es la velocidad de la cinta respecto al piso?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616F0CE-970B-4621-A76D-2D5D7284D5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69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633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29A62-3AF3-4A8A-97A4-B755CDF7D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9A93461-DE49-4227-963C-E2FB34D598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Una nadadora intenta cruzar perpendicularmente un río nadando con una velocidad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1,6 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s-ES" dirty="0"/>
                  <a:t> respecto al agua en reposo. Sin embargo, llega a la otra orilla en un punto que está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40 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 más lejos en la dirección de la corriente. </a:t>
                </a:r>
              </a:p>
              <a:p>
                <a:pPr marL="0" indent="0" algn="just">
                  <a:buNone/>
                </a:pPr>
                <a:r>
                  <a:rPr lang="es-ES" dirty="0"/>
                  <a:t>Sabiendo que el río tiene un ancho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80 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:</a:t>
                </a:r>
              </a:p>
              <a:p>
                <a:pPr marL="457200" indent="-457200" algn="just">
                  <a:buFont typeface="+mj-lt"/>
                  <a:buAutoNum type="alphaLcParenR"/>
                </a:pPr>
                <a:r>
                  <a:rPr lang="es-ES" dirty="0"/>
                  <a:t>¿Cuál es la velocidad de la corriente del río?</a:t>
                </a:r>
              </a:p>
              <a:p>
                <a:pPr marL="457200" indent="-457200" algn="just">
                  <a:buFont typeface="+mj-lt"/>
                  <a:buAutoNum type="alphaLcParenR"/>
                </a:pPr>
                <a:r>
                  <a:rPr lang="es-ES" dirty="0"/>
                  <a:t>¿Cuál es la velocidad de la nadadora respecto a la orilla?</a:t>
                </a:r>
              </a:p>
              <a:p>
                <a:pPr marL="457200" indent="-457200" algn="just">
                  <a:buFont typeface="+mj-lt"/>
                  <a:buAutoNum type="alphaLcParenR"/>
                </a:pPr>
                <a:r>
                  <a:rPr lang="es-ES" dirty="0"/>
                  <a:t>¿En qué dirección debería nadar para llegar al punto directamente opuesto al punto de partida?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9A93461-DE49-4227-963C-E2FB34D598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698" b="-441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552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3FF50D-85AD-4C9F-8921-40EE0163D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Cinemática del </a:t>
            </a:r>
            <a:r>
              <a:rPr lang="es-US" dirty="0" err="1"/>
              <a:t>Mov</a:t>
            </a:r>
            <a:r>
              <a:rPr lang="es-US" dirty="0"/>
              <a:t>. Circular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690BC36-B275-4B0D-9336-4875A68582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US" dirty="0"/>
                  <a:t>Consideremos una partícula que se mueve en un círculo de radio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s-US" dirty="0"/>
                  <a:t> y que en cierto momento se encuentra en el punto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US" dirty="0"/>
                  <a:t> de forma tal que su posición forma un ángulo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s-US" dirty="0"/>
                  <a:t> con el versor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es-US" dirty="0"/>
                  <a:t>.</a:t>
                </a:r>
              </a:p>
              <a:p>
                <a:pPr marL="0" indent="0" algn="just">
                  <a:buNone/>
                </a:pPr>
                <a:r>
                  <a:rPr lang="es-US" dirty="0"/>
                  <a:t>Definamos dos </a:t>
                </a:r>
                <a:r>
                  <a:rPr lang="es-US" dirty="0" err="1"/>
                  <a:t>versores</a:t>
                </a:r>
                <a:r>
                  <a:rPr lang="es-US" dirty="0"/>
                  <a:t> móviles: </a:t>
                </a:r>
              </a:p>
              <a:p>
                <a:pPr algn="just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s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sub>
                        </m:sSub>
                      </m:e>
                    </m:acc>
                  </m:oMath>
                </a14:m>
                <a:r>
                  <a:rPr lang="es-US" dirty="0"/>
                  <a:t>que apunta siempre al lugar donde se encuentra la partícula</a:t>
                </a:r>
              </a:p>
              <a:p>
                <a:pPr algn="just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s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sub>
                        </m:sSub>
                      </m:e>
                    </m:acc>
                  </m:oMath>
                </a14:m>
                <a:r>
                  <a:rPr lang="es-US" dirty="0"/>
                  <a:t> que es perpendicular 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s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sub>
                        </m:sSub>
                      </m:e>
                    </m:acc>
                  </m:oMath>
                </a14:m>
                <a:r>
                  <a:rPr lang="es-US" dirty="0"/>
                  <a:t> y apunta en el sentido creciente de </a:t>
                </a:r>
                <a14:m>
                  <m:oMath xmlns:m="http://schemas.openxmlformats.org/officeDocument/2006/math">
                    <m:r>
                      <a:rPr lang="es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690BC36-B275-4B0D-9336-4875A68582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  <a:blipFill>
                <a:blip r:embed="rId2"/>
                <a:stretch>
                  <a:fillRect l="-1121" t="-177" r="-1121" b="-13251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9">
            <a:extLst>
              <a:ext uri="{FF2B5EF4-FFF2-40B4-BE49-F238E27FC236}">
                <a16:creationId xmlns:a16="http://schemas.microsoft.com/office/drawing/2014/main" id="{FEB7DF70-0A31-4A61-9C8B-3333776A1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90413" y="2012810"/>
            <a:ext cx="3668069" cy="3453535"/>
            <a:chOff x="7807230" y="2012810"/>
            <a:chExt cx="3251252" cy="3459865"/>
          </a:xfrm>
        </p:grpSpPr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47926867-8D58-4875-8B76-E87E5BE82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A9F6663C-0F32-4FB9-B549-C2757F49F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A92A7269-CE26-4B93-95E1-9129C9C099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0546" b="-5"/>
          <a:stretch/>
        </p:blipFill>
        <p:spPr>
          <a:xfrm>
            <a:off x="7554139" y="2174242"/>
            <a:ext cx="3336989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74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3FF50D-85AD-4C9F-8921-40EE0163D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Cinemática del </a:t>
            </a:r>
            <a:r>
              <a:rPr lang="es-US" dirty="0" err="1"/>
              <a:t>Mov</a:t>
            </a:r>
            <a:r>
              <a:rPr lang="es-US" dirty="0"/>
              <a:t>. Circular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690BC36-B275-4B0D-9336-4875A68582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US" dirty="0"/>
                  <a:t>Podemos escribir la posición del punto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US" dirty="0"/>
                  <a:t> de la siguiente forma: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:r>
                  <a:rPr lang="es-US" dirty="0"/>
                  <a:t>Por definición, si derivamos la posición obtendremos la velocidad: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acc>
                                <m:accPr>
                                  <m:chr m:val="̂"/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:r>
                  <a:rPr lang="es-US" dirty="0"/>
                  <a:t>¡¡Atención!! El versor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s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sub>
                        </m:sSub>
                      </m:e>
                    </m:acc>
                  </m:oMath>
                </a14:m>
                <a:r>
                  <a:rPr lang="es-US" dirty="0"/>
                  <a:t> es móvil (NO es fijo) por lo que su derivada NO es nula.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690BC36-B275-4B0D-9336-4875A68582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  <a:blipFill>
                <a:blip r:embed="rId2"/>
                <a:stretch>
                  <a:fillRect l="-1121" t="-177" r="-1121" b="-10601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9">
            <a:extLst>
              <a:ext uri="{FF2B5EF4-FFF2-40B4-BE49-F238E27FC236}">
                <a16:creationId xmlns:a16="http://schemas.microsoft.com/office/drawing/2014/main" id="{FEB7DF70-0A31-4A61-9C8B-3333776A1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90413" y="2012810"/>
            <a:ext cx="3668069" cy="3453535"/>
            <a:chOff x="7807230" y="2012810"/>
            <a:chExt cx="3251252" cy="3459865"/>
          </a:xfrm>
        </p:grpSpPr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47926867-8D58-4875-8B76-E87E5BE82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A9F6663C-0F32-4FB9-B549-C2757F49F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A92A7269-CE26-4B93-95E1-9129C9C099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0546" b="-5"/>
          <a:stretch/>
        </p:blipFill>
        <p:spPr>
          <a:xfrm>
            <a:off x="7554139" y="2174242"/>
            <a:ext cx="3336989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77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3FF50D-85AD-4C9F-8921-40EE0163D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Cinemática del </a:t>
            </a:r>
            <a:r>
              <a:rPr lang="es-US" dirty="0" err="1"/>
              <a:t>Mov</a:t>
            </a:r>
            <a:r>
              <a:rPr lang="es-US" dirty="0"/>
              <a:t>. Circular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690BC36-B275-4B0D-9336-4875A68582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acc>
                                <m:accPr>
                                  <m:chr m:val="̂"/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s-US" dirty="0"/>
                  <a:t>¿Cómo podemos derivar un versor?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s-US" dirty="0"/>
                  <a:t>Intentemos escribiendo el versor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s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sub>
                        </m:sSub>
                      </m:e>
                    </m:acc>
                  </m:oMath>
                </a14:m>
                <a:r>
                  <a:rPr lang="es-US" dirty="0"/>
                  <a:t> en función de los </a:t>
                </a:r>
                <a:r>
                  <a:rPr lang="es-US" dirty="0" err="1"/>
                  <a:t>versores</a:t>
                </a:r>
                <a:r>
                  <a:rPr lang="es-US" dirty="0"/>
                  <a:t> fijos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es-US" dirty="0"/>
                  <a:t> y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es-US" dirty="0"/>
                  <a:t>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690BC36-B275-4B0D-9336-4875A68582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  <a:blipFill>
                <a:blip r:embed="rId2"/>
                <a:stretch>
                  <a:fillRect l="-1121" r="-1121" b="-18551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9">
            <a:extLst>
              <a:ext uri="{FF2B5EF4-FFF2-40B4-BE49-F238E27FC236}">
                <a16:creationId xmlns:a16="http://schemas.microsoft.com/office/drawing/2014/main" id="{FEB7DF70-0A31-4A61-9C8B-3333776A1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90413" y="2012810"/>
            <a:ext cx="3668069" cy="3453535"/>
            <a:chOff x="7807230" y="2012810"/>
            <a:chExt cx="3251252" cy="3459865"/>
          </a:xfrm>
        </p:grpSpPr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47926867-8D58-4875-8B76-E87E5BE82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A9F6663C-0F32-4FB9-B549-C2757F49F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A92A7269-CE26-4B93-95E1-9129C9C099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0546" b="-5"/>
          <a:stretch/>
        </p:blipFill>
        <p:spPr>
          <a:xfrm>
            <a:off x="7554139" y="2174242"/>
            <a:ext cx="3336989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71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3FF50D-85AD-4C9F-8921-40EE0163D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Cinemática del </a:t>
            </a:r>
            <a:r>
              <a:rPr lang="es-US" dirty="0" err="1"/>
              <a:t>Mov</a:t>
            </a:r>
            <a:r>
              <a:rPr lang="es-US" dirty="0"/>
              <a:t>. Circular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690BC36-B275-4B0D-9336-4875A68582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S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</m:func>
                            </m:e>
                          </m:d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S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</m:func>
                            </m:e>
                          </m:d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̇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̇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func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̂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func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̂"/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s-U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s-US" dirty="0"/>
                  <a:t>Observemos que: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s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sub>
                          </m:sSub>
                        </m:e>
                      </m:acc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unc>
                        <m:funcPr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690BC36-B275-4B0D-9336-4875A68582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  <a:blipFill>
                <a:blip r:embed="rId2"/>
                <a:stretch>
                  <a:fillRect l="-1121" b="-14841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9">
            <a:extLst>
              <a:ext uri="{FF2B5EF4-FFF2-40B4-BE49-F238E27FC236}">
                <a16:creationId xmlns:a16="http://schemas.microsoft.com/office/drawing/2014/main" id="{FEB7DF70-0A31-4A61-9C8B-3333776A1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90413" y="2012810"/>
            <a:ext cx="3668069" cy="3453535"/>
            <a:chOff x="7807230" y="2012810"/>
            <a:chExt cx="3251252" cy="3459865"/>
          </a:xfrm>
        </p:grpSpPr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47926867-8D58-4875-8B76-E87E5BE82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A9F6663C-0F32-4FB9-B549-C2757F49F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A92A7269-CE26-4B93-95E1-9129C9C099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0546" b="-5"/>
          <a:stretch/>
        </p:blipFill>
        <p:spPr>
          <a:xfrm>
            <a:off x="7554139" y="2174242"/>
            <a:ext cx="3336989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89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3751</TotalTime>
  <Words>831</Words>
  <Application>Microsoft Office PowerPoint</Application>
  <PresentationFormat>Panorámica</PresentationFormat>
  <Paragraphs>70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Cambria Math</vt:lpstr>
      <vt:lpstr>Gill Sans MT</vt:lpstr>
      <vt:lpstr>Galería</vt:lpstr>
      <vt:lpstr>Clase  iV Movimiento relativo Cinemática Mov. Circular </vt:lpstr>
      <vt:lpstr>Movimiento relativo</vt:lpstr>
      <vt:lpstr>Movimiento relativo</vt:lpstr>
      <vt:lpstr>Ejemplo 1</vt:lpstr>
      <vt:lpstr>Ejemplo 2</vt:lpstr>
      <vt:lpstr>Cinemática del Mov. Circular</vt:lpstr>
      <vt:lpstr>Cinemática del Mov. Circular</vt:lpstr>
      <vt:lpstr>Cinemática del Mov. Circular</vt:lpstr>
      <vt:lpstr>Cinemática del Mov. Circular</vt:lpstr>
      <vt:lpstr>Cinemática del Mov. Circular</vt:lpstr>
      <vt:lpstr>Cinemática del Mov. Circular</vt:lpstr>
      <vt:lpstr>Cinemática del Mov. Circular</vt:lpstr>
      <vt:lpstr>Ejemplo 1</vt:lpstr>
      <vt:lpstr>Ejemplo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173</cp:revision>
  <dcterms:created xsi:type="dcterms:W3CDTF">2020-08-26T17:45:42Z</dcterms:created>
  <dcterms:modified xsi:type="dcterms:W3CDTF">2022-08-17T16:59:05Z</dcterms:modified>
</cp:coreProperties>
</file>