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lmo Canabarro" initials="TC" lastIdx="1" clrIdx="0">
    <p:extLst>
      <p:ext uri="{19B8F6BF-5375-455C-9EA6-DF929625EA0E}">
        <p15:presenceInfo xmlns:p15="http://schemas.microsoft.com/office/powerpoint/2012/main" userId="a39cc4eaf593238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08-Aug-23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26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08-Aug-23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19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08-Aug-23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33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08-Aug-23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37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08-Aug-23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906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08-Aug-23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4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08-Aug-23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73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08-Aug-23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12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08-Aug-23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6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08-Aug-23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66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2AC24A9-CCB6-4F8D-B8DB-C2F3692CFA5A}" type="datetimeFigureOut">
              <a:rPr lang="en-US" smtClean="0"/>
              <a:t>08-Aug-23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0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08-Aug-23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92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B0014E-824A-4E0D-92AE-90D88738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1079" y="1055688"/>
            <a:ext cx="9066625" cy="3204134"/>
          </a:xfrm>
        </p:spPr>
        <p:txBody>
          <a:bodyPr anchor="b">
            <a:normAutofit/>
          </a:bodyPr>
          <a:lstStyle/>
          <a:p>
            <a:r>
              <a:rPr lang="es-US" sz="4800" dirty="0"/>
              <a:t>Clase  </a:t>
            </a:r>
            <a:r>
              <a:rPr lang="es-US" sz="4800" dirty="0" err="1"/>
              <a:t>iIi</a:t>
            </a:r>
            <a:br>
              <a:rPr lang="es-US" sz="4800" dirty="0"/>
            </a:br>
            <a:r>
              <a:rPr lang="es-US" sz="4800" dirty="0"/>
              <a:t>Cinemática 2D</a:t>
            </a:r>
            <a:br>
              <a:rPr lang="es-US" sz="4800" dirty="0"/>
            </a:br>
            <a:endParaRPr lang="en-US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1DA16B0-68BE-45AF-ACEA-B67BB4691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1080" y="3655751"/>
            <a:ext cx="4467992" cy="1208141"/>
          </a:xfrm>
        </p:spPr>
        <p:txBody>
          <a:bodyPr>
            <a:normAutofit/>
          </a:bodyPr>
          <a:lstStyle/>
          <a:p>
            <a:r>
              <a:rPr lang="es-US" sz="2000" dirty="0"/>
              <a:t>Física 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4996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94EF87-FE63-4B44-9C14-0392E1A11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Movimiento de proyectil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F5264D-92B1-4782-8FDA-8E1B30C70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US" dirty="0"/>
              <a:t>La estrategia en general para resolver ejercicios de proyectiles consiste en:</a:t>
            </a:r>
          </a:p>
          <a:p>
            <a:r>
              <a:rPr lang="es-US" dirty="0"/>
              <a:t>Descomponer la velocidad inicial según corresponda</a:t>
            </a:r>
          </a:p>
          <a:p>
            <a:r>
              <a:rPr lang="es-US" dirty="0"/>
              <a:t>Partimos de la aceleración que es conocida e integrando expresamos la velocidad y la posición en función del tiempo</a:t>
            </a:r>
          </a:p>
          <a:p>
            <a:r>
              <a:rPr lang="es-US" dirty="0"/>
              <a:t>Imponemos las condiciones que nos pida el problema (altura máxima, que pase por determinado punto, etc.) </a:t>
            </a:r>
          </a:p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4228685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3205E6-BB51-40EB-94AB-58B895F45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Ejemplo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DD9DBFCC-EEA3-4853-8103-6BB8D01D7D6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4162555" cy="3450613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es-ES" sz="1800" b="0" i="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Un jugador de básquetbol de </a:t>
                </a:r>
                <a14:m>
                  <m:oMath xmlns:m="http://schemas.openxmlformats.org/officeDocument/2006/math">
                    <m:r>
                      <a:rPr lang="es-ES" sz="1800" b="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2,00 </m:t>
                    </m:r>
                    <m:r>
                      <a:rPr lang="es-ES" sz="1800" b="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s-ES" sz="1800" b="0" i="0" dirty="0">
                    <a:solidFill>
                      <a:srgbClr val="000000"/>
                    </a:solidFill>
                    <a:effectLst/>
                    <a:latin typeface="CambriaMath"/>
                  </a:rPr>
                  <a:t> </a:t>
                </a:r>
                <a:r>
                  <a:rPr lang="es-ES" sz="1800" b="0" i="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de estatura lanza un tiro al aro desde una distancia horizontal de </a:t>
                </a:r>
                <a14:m>
                  <m:oMath xmlns:m="http://schemas.openxmlformats.org/officeDocument/2006/math">
                    <m:r>
                      <a:rPr lang="es-ES" sz="1800" b="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10,0 </m:t>
                    </m:r>
                    <m:r>
                      <a:rPr lang="es-ES" sz="1800" b="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s-ES" sz="1800" b="0" i="0" dirty="0">
                    <a:solidFill>
                      <a:srgbClr val="000000"/>
                    </a:solidFill>
                    <a:effectLst/>
                    <a:latin typeface="CambriaMath"/>
                  </a:rPr>
                  <a:t> </a:t>
                </a:r>
                <a:r>
                  <a:rPr lang="es-ES" sz="1800" b="0" i="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como se muestra en la figura. </a:t>
                </a:r>
              </a:p>
              <a:p>
                <a:pPr marL="0" indent="0" algn="just">
                  <a:buNone/>
                </a:pPr>
                <a:r>
                  <a:rPr lang="es-ES" sz="1800" b="0" i="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Si tira a un ángulo de </a:t>
                </a:r>
                <a14:m>
                  <m:oMath xmlns:m="http://schemas.openxmlformats.org/officeDocument/2006/math">
                    <m:r>
                      <a:rPr lang="es-ES" sz="1800" b="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40°</m:t>
                    </m:r>
                  </m:oMath>
                </a14:m>
                <a:r>
                  <a:rPr lang="es-ES" sz="1800" b="0" i="0" dirty="0">
                    <a:solidFill>
                      <a:srgbClr val="000000"/>
                    </a:solidFill>
                    <a:effectLst/>
                    <a:latin typeface="CambriaMath"/>
                  </a:rPr>
                  <a:t> </a:t>
                </a:r>
                <a:r>
                  <a:rPr lang="es-ES" sz="1800" b="0" i="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con la horizontal:</a:t>
                </a:r>
              </a:p>
              <a:p>
                <a:pPr marL="0" indent="0" algn="just">
                  <a:buNone/>
                </a:pPr>
                <a:r>
                  <a:rPr lang="es-ES" sz="18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¿C</a:t>
                </a:r>
                <a:r>
                  <a:rPr lang="es-ES" sz="1800" b="0" i="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on qué rapidez inicial debe tirar la pelota de manera que la misma entre al aro a una altura de </a:t>
                </a:r>
                <a14:m>
                  <m:oMath xmlns:m="http://schemas.openxmlformats.org/officeDocument/2006/math">
                    <m:r>
                      <a:rPr lang="es-ES" sz="1800" b="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3,05 </m:t>
                    </m:r>
                    <m:r>
                      <a:rPr lang="es-ES" sz="1800" b="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s-ES" sz="1800" b="0" i="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?</a:t>
                </a:r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DD9DBFCC-EEA3-4853-8103-6BB8D01D7D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4162555" cy="3450613"/>
              </a:xfrm>
              <a:blipFill>
                <a:blip r:embed="rId2"/>
                <a:stretch>
                  <a:fillRect l="-1171" r="-1318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 descr="Diagrama&#10;&#10;Descripción generada automáticamente">
            <a:extLst>
              <a:ext uri="{FF2B5EF4-FFF2-40B4-BE49-F238E27FC236}">
                <a16:creationId xmlns:a16="http://schemas.microsoft.com/office/drawing/2014/main" id="{98D8823B-382C-4CEE-A1D9-931F304A5F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4411" y="2451326"/>
            <a:ext cx="4960443" cy="257942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412107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B5E17D-A467-EBE0-15C1-9C34B0A7F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Ejemplo 2 (examen 31/1/23)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603A0ED1-1482-F395-E13A-DBDB6CF4B47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es-ES" dirty="0"/>
                  <a:t>Un juego de feria consiste en el lanzamiento de una pelota que debe impactar en un blanco móvil, como se muestra en la figura. El blanco se mueve a velocidad constante de módulo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=1,0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s-ES" dirty="0"/>
                  <a:t>, y cuando está a una distancia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s-ES" dirty="0"/>
                  <a:t> del lanzador, se lanza la pelota con una velocidad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ES" i="1" dirty="0" smtClean="0">
                        <a:latin typeface="Cambria Math" panose="02040503050406030204" pitchFamily="18" charset="0"/>
                      </a:rPr>
                      <m:t>=5,0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s-ES" dirty="0"/>
                  <a:t> que forma un ángulo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=30°</m:t>
                    </m:r>
                  </m:oMath>
                </a14:m>
                <a:r>
                  <a:rPr lang="es-ES" dirty="0"/>
                  <a:t> con la horizontal, desde una altura inicial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=1,5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s-ES" dirty="0"/>
                  <a:t>.</a:t>
                </a:r>
              </a:p>
              <a:p>
                <a:pPr marL="457200" indent="-457200" algn="just">
                  <a:buFont typeface="+mj-lt"/>
                  <a:buAutoNum type="alphaLcPeriod"/>
                </a:pPr>
                <a:r>
                  <a:rPr lang="es-ES" dirty="0"/>
                  <a:t>Determine la distancia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s-ES" dirty="0"/>
                  <a:t> si la pelota da en el blanco</a:t>
                </a: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603A0ED1-1482-F395-E13A-DBDB6CF4B4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77" r="-14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>
            <a:extLst>
              <a:ext uri="{FF2B5EF4-FFF2-40B4-BE49-F238E27FC236}">
                <a16:creationId xmlns:a16="http://schemas.microsoft.com/office/drawing/2014/main" id="{9A93ACDC-6E90-7D76-4E49-77ACAAA5AC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4996" y="4519154"/>
            <a:ext cx="4622007" cy="18943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6245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8EDEC6-78CD-E5D9-ABFC-66C1A9FB7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Ejemplo</a:t>
            </a:r>
            <a:r>
              <a:rPr lang="en-US" dirty="0"/>
              <a:t> MRUV (examen 12/12/22)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2B843D6-BB63-B12F-F639-C66D3805848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just">
                  <a:buNone/>
                </a:pPr>
                <a:r>
                  <a:rPr lang="es-ES" dirty="0"/>
                  <a:t>La cabina de un ascensor, de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2,7 </m:t>
                    </m:r>
                    <m:r>
                      <a:rPr lang="es-ES" i="1" dirty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s-ES" dirty="0"/>
                  <a:t> de altura, comienza a elevarse con una aceleración constante igual 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1,2 </m:t>
                    </m:r>
                    <m:r>
                      <a:rPr lang="es-ES" i="1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s-ES" i="1" dirty="0"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ES" dirty="0"/>
                  <a:t>. </a:t>
                </a:r>
              </a:p>
              <a:p>
                <a:pPr marL="0" indent="0" algn="just">
                  <a:buNone/>
                </a:pPr>
                <a:r>
                  <a:rPr lang="es-ES" dirty="0"/>
                  <a:t>A los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2,0 </m:t>
                    </m:r>
                    <m:r>
                      <a:rPr lang="es-ES" i="1" dirty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s-ES" dirty="0"/>
                  <a:t> después del inicio de la ascensión, se desprende un perno del techo.</a:t>
                </a:r>
              </a:p>
              <a:p>
                <a:pPr marL="457200" indent="-457200" algn="just">
                  <a:buFont typeface="+mj-lt"/>
                  <a:buAutoNum type="alphaLcPeriod"/>
                </a:pPr>
                <a:r>
                  <a:rPr lang="es-ES" dirty="0"/>
                  <a:t>¿Cuánto tiempo después alcanza el perno el piso del ascensor?</a:t>
                </a:r>
              </a:p>
              <a:p>
                <a:pPr marL="457200" indent="-457200" algn="just">
                  <a:buFont typeface="+mj-lt"/>
                  <a:buAutoNum type="alphaLcPeriod"/>
                </a:pPr>
                <a:r>
                  <a:rPr lang="es-ES" dirty="0"/>
                  <a:t>¿Cuánto se ha desplazado el perno en su caída?</a:t>
                </a:r>
                <a:endParaRPr lang="en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2B843D6-BB63-B12F-F639-C66D3805848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77" r="-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8942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541358-045B-4B52-BA2F-77EF47AA0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Movimiento de proyectil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1580D986-079A-4875-B30C-60D3FBA7300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s-US" dirty="0"/>
                  <a:t>Hasta la clase anterior hemos considerado movimientos a lo largo de un único eje. </a:t>
                </a:r>
              </a:p>
              <a:p>
                <a:pPr marL="0" indent="0" algn="just">
                  <a:buNone/>
                </a:pPr>
                <a:r>
                  <a:rPr lang="es-US" dirty="0"/>
                  <a:t>Consideremos ahora una partícula que parte de un punto de coordenadas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US" b="0" i="1" smtClean="0">
                        <a:latin typeface="Cambria Math" panose="02040503050406030204" pitchFamily="18" charset="0"/>
                      </a:rPr>
                      <m:t>;</m:t>
                    </m:r>
                    <m:sSub>
                      <m:sSub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US" dirty="0"/>
                  <a:t>) con una velocidad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s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acc>
                  </m:oMath>
                </a14:m>
                <a:r>
                  <a:rPr lang="es-US" dirty="0"/>
                  <a:t>.</a:t>
                </a:r>
              </a:p>
              <a:p>
                <a:pPr marL="0" indent="0" algn="just">
                  <a:buNone/>
                </a:pPr>
                <a:r>
                  <a:rPr lang="es-US" dirty="0"/>
                  <a:t>Habitualmente conoceremos el módulo de la velocidad inicial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US" dirty="0"/>
                  <a:t>) y el ángulo que forma con el eje horizontal (</a:t>
                </a:r>
                <a14:m>
                  <m:oMath xmlns:m="http://schemas.openxmlformats.org/officeDocument/2006/math">
                    <m:r>
                      <a:rPr lang="es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s-US" dirty="0"/>
                  <a:t>)</a:t>
                </a: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1580D986-079A-4875-B30C-60D3FBA7300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77" r="-698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>
            <a:extLst>
              <a:ext uri="{FF2B5EF4-FFF2-40B4-BE49-F238E27FC236}">
                <a16:creationId xmlns:a16="http://schemas.microsoft.com/office/drawing/2014/main" id="{E3250BB9-2F86-4CD8-80E6-E93C224C48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8779" y="4295313"/>
            <a:ext cx="2314575" cy="16573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831689FD-C60E-4FBF-B58B-94D8706578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441" y="4295313"/>
            <a:ext cx="2430780" cy="16573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832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541358-045B-4B52-BA2F-77EF47AA0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Movimiento de proyectil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1580D986-079A-4875-B30C-60D3FBA7300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4029555"/>
                <a:ext cx="9603275" cy="165735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s-US" dirty="0"/>
                  <a:t>Aplicando la definición de las funciones trigonométricas seno y coseno obtenemos:</a:t>
                </a:r>
              </a:p>
              <a:p>
                <a:pPr marL="0" indent="0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S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 ,</m:t>
                      </m:r>
                      <m:func>
                        <m:func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func>
                        <m:func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S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 , 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func>
                        <m:func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</m:oMath>
                  </m:oMathPara>
                </a14:m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1580D986-079A-4875-B30C-60D3FBA7300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4029555"/>
                <a:ext cx="9603275" cy="1657350"/>
              </a:xfrm>
              <a:blipFill>
                <a:blip r:embed="rId2"/>
                <a:stretch>
                  <a:fillRect l="-635" b="-16544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upo 3">
            <a:extLst>
              <a:ext uri="{FF2B5EF4-FFF2-40B4-BE49-F238E27FC236}">
                <a16:creationId xmlns:a16="http://schemas.microsoft.com/office/drawing/2014/main" id="{46B16422-9C56-4637-AFCC-19C85469E516}"/>
              </a:ext>
            </a:extLst>
          </p:cNvPr>
          <p:cNvGrpSpPr/>
          <p:nvPr/>
        </p:nvGrpSpPr>
        <p:grpSpPr>
          <a:xfrm>
            <a:off x="2918779" y="2112979"/>
            <a:ext cx="6354442" cy="1657350"/>
            <a:chOff x="2729375" y="4277558"/>
            <a:chExt cx="6354442" cy="1657350"/>
          </a:xfrm>
        </p:grpSpPr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E3250BB9-2F86-4CD8-80E6-E93C224C480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9375" y="4277558"/>
              <a:ext cx="2314575" cy="165735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>
              <a:extLst>
                <a:ext uri="{FF2B5EF4-FFF2-40B4-BE49-F238E27FC236}">
                  <a16:creationId xmlns:a16="http://schemas.microsoft.com/office/drawing/2014/main" id="{831689FD-C60E-4FBF-B58B-94D8706578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53037" y="4277558"/>
              <a:ext cx="2430780" cy="165735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2504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1E9587-585D-40F8-B945-BE3584090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Movimiento de proyectil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E2D1820-A2AF-4867-AC34-3117F64496C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s-US" dirty="0"/>
                  <a:t>Podemos escribir el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s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s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acc>
                  </m:oMath>
                </a14:m>
                <a:r>
                  <a:rPr lang="es-US" dirty="0"/>
                  <a:t> de la siguiente forma:</a:t>
                </a:r>
              </a:p>
              <a:p>
                <a:pPr marL="0" indent="0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𝑜𝑦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func>
                        <m:func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acc>
                        <m:accPr>
                          <m:chr m:val="̂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func>
                        <m:func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S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acc>
                        <m:accPr>
                          <m:chr m:val="̂"/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200000"/>
                  </a:lnSpc>
                  <a:buNone/>
                </a:pPr>
                <a:r>
                  <a:rPr lang="es-US" dirty="0"/>
                  <a:t>Nuestra partícula estará sometida únicamente a la acción del campo gravitatorio:</a:t>
                </a:r>
              </a:p>
              <a:p>
                <a:pPr marL="0" indent="0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̂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E2D1820-A2AF-4867-AC34-3117F64496C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77" b="-4064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256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28F232-EB21-4F47-9DBF-3A056260A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Movimiento de proyectil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C13E21A6-F4A2-434D-9EE9-07AD973124E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̂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+0.</m:t>
                      </m:r>
                      <m:acc>
                        <m:accPr>
                          <m:chr m:val="̂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̂"/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̂"/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̂"/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̂"/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</m:oMath>
                  </m:oMathPara>
                </a14:m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C13E21A6-F4A2-434D-9EE9-07AD973124E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7222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523C12-5D1D-42D2-BD83-768C721DB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Movimiento de proyectil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5516E2E4-79B9-4C9B-BAC9-783A285E701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s-US" dirty="0"/>
                  <a:t>¿Qué forma tiene la trayectoria?</a:t>
                </a:r>
              </a:p>
              <a:p>
                <a:pPr marL="0" indent="0" algn="just">
                  <a:buNone/>
                </a:pPr>
                <a:r>
                  <a:rPr lang="es-US" dirty="0"/>
                  <a:t>Para ver la trayectoria que describe la partícula en el plano, tenemos que obtener de alguna forma la ecuación </a:t>
                </a:r>
                <a14:m>
                  <m:oMath xmlns:m="http://schemas.openxmlformats.org/officeDocument/2006/math">
                    <m:r>
                      <a:rPr lang="es-US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s-US" dirty="0"/>
                  <a:t>, es decir, una coordenada en función de la otra.</a:t>
                </a:r>
              </a:p>
              <a:p>
                <a:pPr marL="0" indent="0">
                  <a:buNone/>
                </a:pPr>
                <a:r>
                  <a:rPr lang="es-US" dirty="0"/>
                  <a:t>Podemos decir que:</a:t>
                </a:r>
              </a:p>
              <a:p>
                <a:pPr marL="0" indent="0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̂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S" i="1">
                          <a:latin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̂"/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s-US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5516E2E4-79B9-4C9B-BAC9-783A285E70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77" r="-698" b="-10777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238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B1DCB9-D032-4B91-918D-5C1E8FBBB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Movimiento de proyectil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5B0CCCF0-9064-4633-B289-96A352570DB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s-US" dirty="0"/>
                  <a:t>Despejemos el parámetro </a:t>
                </a:r>
                <a14:m>
                  <m:oMath xmlns:m="http://schemas.openxmlformats.org/officeDocument/2006/math">
                    <m:r>
                      <a:rPr lang="es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s-US" dirty="0"/>
                  <a:t> de una de las ecuaciones y sustituyamos en la otra: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s-US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s-US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US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s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s-US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s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s-US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s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S" i="1">
                                              <a:latin typeface="Cambria Math" panose="02040503050406030204" pitchFamily="18" charset="0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es-US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  <m:r>
                                            <a:rPr lang="es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s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S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s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a:rPr lang="es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Sup>
                                    <m:sSub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s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s-US" b="0" i="1" smtClean="0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s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  <m:r>
                                        <a:rPr lang="es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5B0CCCF0-9064-4633-B289-96A352570DB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77" b="-9364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575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B1DCB9-D032-4B91-918D-5C1E8FBBB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Movimiento de proyectil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5B0CCCF0-9064-4633-B289-96A352570DB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Sup>
                                    <m:sSub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s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s-US" b="0" i="1" smtClean="0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s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  <m:r>
                                        <a:rPr lang="es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num>
                            <m:den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2.</m:t>
                              </m:r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s-US" i="1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sSub>
                                <m:sSubPr>
                                  <m:ctrlPr>
                                    <a:rPr lang="es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s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den>
                          </m:f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200000"/>
                  </a:lnSpc>
                  <a:buNone/>
                </a:pPr>
                <a:r>
                  <a:rPr lang="es-US" dirty="0"/>
                  <a:t>Es la ecuación de una parábola cuya concavidad es negativa.</a:t>
                </a: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5B0CCCF0-9064-4633-B289-96A352570DB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6076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3758</TotalTime>
  <Words>651</Words>
  <Application>Microsoft Office PowerPoint</Application>
  <PresentationFormat>Panorámica</PresentationFormat>
  <Paragraphs>55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 Math</vt:lpstr>
      <vt:lpstr>CambriaMath</vt:lpstr>
      <vt:lpstr>Gill Sans MT</vt:lpstr>
      <vt:lpstr>Galería</vt:lpstr>
      <vt:lpstr>Clase  iIi Cinemática 2D </vt:lpstr>
      <vt:lpstr>Ejemplo MRUV (examen 12/12/22)</vt:lpstr>
      <vt:lpstr>Movimiento de proyectil</vt:lpstr>
      <vt:lpstr>Movimiento de proyectil</vt:lpstr>
      <vt:lpstr>Movimiento de proyectil</vt:lpstr>
      <vt:lpstr>Movimiento de proyectil</vt:lpstr>
      <vt:lpstr>Movimiento de proyectil</vt:lpstr>
      <vt:lpstr>Movimiento de proyectil</vt:lpstr>
      <vt:lpstr>Movimiento de proyectil</vt:lpstr>
      <vt:lpstr>Movimiento de proyectil</vt:lpstr>
      <vt:lpstr>Ejemplo</vt:lpstr>
      <vt:lpstr>Ejemplo 2 (examen 31/1/23)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Práctico 1 – Hidrostática </dc:title>
  <dc:creator>Telmo Canabarro</dc:creator>
  <cp:lastModifiedBy>Telmo Canabarro</cp:lastModifiedBy>
  <cp:revision>172</cp:revision>
  <dcterms:created xsi:type="dcterms:W3CDTF">2020-08-26T17:45:42Z</dcterms:created>
  <dcterms:modified xsi:type="dcterms:W3CDTF">2023-08-08T19:06:01Z</dcterms:modified>
</cp:coreProperties>
</file>