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288568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XIX</a:t>
            </a:r>
            <a:br>
              <a:rPr lang="es-US" sz="4800" dirty="0"/>
            </a:br>
            <a:r>
              <a:rPr lang="es-US" sz="4800" dirty="0"/>
              <a:t>Oscilaciones amortiguadas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C9B24-61DD-131C-2F74-4893791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Oscilaciones amortiguadas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Caso I1: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El polinomio tiene una raíz doble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Y" dirty="0"/>
                  <a:t>.</a:t>
                </a:r>
              </a:p>
              <a:p>
                <a:pPr marL="0" indent="0" algn="just">
                  <a:buNone/>
                </a:pPr>
                <a:r>
                  <a:rPr lang="es-UY" dirty="0"/>
                  <a:t>La solución general será de la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Este caso recibe el nombre de: </a:t>
                </a:r>
                <a:r>
                  <a:rPr lang="es-UY" b="1" dirty="0"/>
                  <a:t>amortiguamiento crítico</a:t>
                </a:r>
              </a:p>
              <a:p>
                <a:pPr marL="0" indent="0" algn="just">
                  <a:buNone/>
                </a:pPr>
                <a:endParaRPr lang="es-UY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  <a:blipFill>
                <a:blip r:embed="rId2"/>
                <a:stretch>
                  <a:fillRect l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scilaciones Amortiguadas y Resonancia - Luego del Big Bang">
            <a:extLst>
              <a:ext uri="{FF2B5EF4-FFF2-40B4-BE49-F238E27FC236}">
                <a16:creationId xmlns:a16="http://schemas.microsoft.com/office/drawing/2014/main" id="{CEE88C37-E9F5-A0F6-2EA7-EC78D0AE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2339237"/>
            <a:ext cx="2282329" cy="280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5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C9B24-61DD-131C-2F74-4893791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Oscilaciones amortiguadas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Caso III: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El polinomio tiene dos raíces complejas conjugadas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UY" dirty="0"/>
                  <a:t>.</a:t>
                </a:r>
              </a:p>
              <a:p>
                <a:pPr marL="0" indent="0" algn="just">
                  <a:buNone/>
                </a:pPr>
                <a:r>
                  <a:rPr lang="es-UY" dirty="0"/>
                  <a:t>La solución general será de la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Este caso recibe el nombre de: </a:t>
                </a:r>
                <a:r>
                  <a:rPr lang="es-UY" b="1" dirty="0" err="1"/>
                  <a:t>subamortiguamiento</a:t>
                </a:r>
                <a:endParaRPr lang="es-UY" b="1" dirty="0"/>
              </a:p>
              <a:p>
                <a:pPr marL="0" indent="0" algn="just">
                  <a:buNone/>
                </a:pPr>
                <a:endParaRPr lang="es-UY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  <a:blipFill>
                <a:blip r:embed="rId2"/>
                <a:stretch>
                  <a:fillRect l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scilaciones Amortiguadas y Resonancia - Luego del Big Bang">
            <a:extLst>
              <a:ext uri="{FF2B5EF4-FFF2-40B4-BE49-F238E27FC236}">
                <a16:creationId xmlns:a16="http://schemas.microsoft.com/office/drawing/2014/main" id="{CEE88C37-E9F5-A0F6-2EA7-EC78D0AE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2339237"/>
            <a:ext cx="2282329" cy="280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6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B6E6531A-0776-43BA-A852-5FB5C7753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F8C5273F-2B84-46BF-A94F-1A20E13B3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25C957B-0278-D0F9-0E21-22F6D4402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6153" y="1247835"/>
            <a:ext cx="5959695" cy="364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41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284DC-810C-5C88-FEEC-C13EB96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Fuerzas que dependen de la velocidad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UY" dirty="0"/>
                  <a:t>En el curso de Física 1 hemos despreciado el rozamiento con el aire en todos nuestros problemas.</a:t>
                </a:r>
              </a:p>
              <a:p>
                <a:pPr marL="0" indent="0" algn="just">
                  <a:buNone/>
                </a:pPr>
                <a:r>
                  <a:rPr lang="es-UY" dirty="0"/>
                  <a:t>Si quisiéramos modelar el rozamiento con el aire, ya no podemos aplicar el modelo de Coulomb para el rozamiento entre dos superficies sólidas, y debemos recurrir al modelo de rozamiento viscoso.</a:t>
                </a:r>
              </a:p>
              <a:p>
                <a:pPr marL="0" indent="0" algn="just">
                  <a:buNone/>
                </a:pPr>
                <a:r>
                  <a:rPr lang="es-UY" dirty="0"/>
                  <a:t>Este modelo establece que el módulo de la fuerza de rozamiento depende de la velocidad: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𝑟𝑜𝑧</m:t>
                              </m:r>
                            </m:sub>
                          </m:sSub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Donde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es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constante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90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284DC-810C-5C88-FEEC-C13EB96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Fuerzas que dependen de la velocidad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UY" dirty="0"/>
                  <a:t>Consideremos el caso de un objeto que se deja caer desde una altura muy alta.</a:t>
                </a:r>
              </a:p>
              <a:p>
                <a:pPr marL="0" indent="0" algn="just">
                  <a:buNone/>
                </a:pPr>
                <a:r>
                  <a:rPr lang="es-UY" dirty="0"/>
                  <a:t>Del diagrama de cuerpo libre se desprende: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Recordemos</a:t>
                </a:r>
                <a:r>
                  <a:rPr lang="en-US" dirty="0"/>
                  <a:t> que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La </a:t>
                </a:r>
                <a:r>
                  <a:rPr lang="en-US" dirty="0" err="1"/>
                  <a:t>ecuación</a:t>
                </a:r>
                <a:r>
                  <a:rPr lang="en-US" dirty="0"/>
                  <a:t> anterior es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ecuación</a:t>
                </a:r>
                <a:r>
                  <a:rPr lang="en-US" dirty="0"/>
                  <a:t> </a:t>
                </a:r>
                <a:r>
                  <a:rPr lang="en-US" dirty="0" err="1"/>
                  <a:t>diferencial</a:t>
                </a:r>
                <a:r>
                  <a:rPr lang="en-US" dirty="0"/>
                  <a:t> de primer </a:t>
                </a:r>
                <a:r>
                  <a:rPr lang="en-US" dirty="0" err="1"/>
                  <a:t>orden</a:t>
                </a:r>
                <a:r>
                  <a:rPr lang="en-US" dirty="0"/>
                  <a:t> no </a:t>
                </a:r>
                <a:r>
                  <a:rPr lang="en-US" dirty="0" err="1"/>
                  <a:t>homogénea</a:t>
                </a:r>
                <a:r>
                  <a:rPr lang="en-US" dirty="0"/>
                  <a:t>. La </a:t>
                </a:r>
                <a:r>
                  <a:rPr lang="en-US" dirty="0" err="1"/>
                  <a:t>homogénea</a:t>
                </a:r>
                <a:r>
                  <a:rPr lang="en-US" dirty="0"/>
                  <a:t> es de la forma de variables </a:t>
                </a:r>
                <a:r>
                  <a:rPr lang="en-US" dirty="0" err="1"/>
                  <a:t>separables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  <a:blipFill>
                <a:blip r:embed="rId2"/>
                <a:stretch>
                  <a:fillRect l="-794" t="-177" r="-873" b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- ¿Y el roce con el aire? - 328 - Física Caída de los cuerpos">
            <a:extLst>
              <a:ext uri="{FF2B5EF4-FFF2-40B4-BE49-F238E27FC236}">
                <a16:creationId xmlns:a16="http://schemas.microsoft.com/office/drawing/2014/main" id="{52BFEBBD-F240-D24E-947B-B39CB809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50" y="2173815"/>
            <a:ext cx="1853704" cy="3134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5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284DC-810C-5C88-FEEC-C13EB96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Fuerzas que dependen de la velocidad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𝑏𝑡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- ¿Y el roce con el aire? - 328 - Física Caída de los cuerpos">
            <a:extLst>
              <a:ext uri="{FF2B5EF4-FFF2-40B4-BE49-F238E27FC236}">
                <a16:creationId xmlns:a16="http://schemas.microsoft.com/office/drawing/2014/main" id="{52BFEBBD-F240-D24E-947B-B39CB809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50" y="2173815"/>
            <a:ext cx="1853704" cy="3134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0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284DC-810C-5C88-FEEC-C13EB96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Fuerzas que dependen de la velocidad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UY" dirty="0"/>
                  <a:t>Busquemos ahora una solución particular para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Consideremos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solución</a:t>
                </a:r>
                <a:r>
                  <a:rPr lang="en-US" dirty="0"/>
                  <a:t> </a:t>
                </a:r>
                <a:r>
                  <a:rPr lang="en-US" dirty="0" err="1"/>
                  <a:t>constante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Por lo que la </a:t>
                </a:r>
                <a:r>
                  <a:rPr lang="en-US" dirty="0" err="1"/>
                  <a:t>solución</a:t>
                </a:r>
                <a:r>
                  <a:rPr lang="en-US" dirty="0"/>
                  <a:t> general </a:t>
                </a:r>
                <a:r>
                  <a:rPr lang="en-US" dirty="0" err="1"/>
                  <a:t>será</a:t>
                </a:r>
                <a:r>
                  <a:rPr lang="en-US" dirty="0"/>
                  <a:t>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𝑏𝑡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Recordar</a:t>
                </a:r>
                <a:r>
                  <a:rPr lang="en-US" dirty="0"/>
                  <a:t> que C </a:t>
                </a:r>
                <a:r>
                  <a:rPr lang="en-US" dirty="0" err="1"/>
                  <a:t>queda</a:t>
                </a:r>
                <a:r>
                  <a:rPr lang="en-US" dirty="0"/>
                  <a:t> </a:t>
                </a:r>
                <a:r>
                  <a:rPr lang="en-US" dirty="0" err="1"/>
                  <a:t>determinada</a:t>
                </a:r>
                <a:r>
                  <a:rPr lang="en-US" dirty="0"/>
                  <a:t> </a:t>
                </a:r>
                <a:r>
                  <a:rPr lang="en-US" dirty="0" err="1"/>
                  <a:t>una</a:t>
                </a:r>
                <a:r>
                  <a:rPr lang="en-US" dirty="0"/>
                  <a:t> </a:t>
                </a:r>
                <a:r>
                  <a:rPr lang="en-US" dirty="0" err="1"/>
                  <a:t>vez</a:t>
                </a:r>
                <a:r>
                  <a:rPr lang="en-US" dirty="0"/>
                  <a:t> </a:t>
                </a:r>
                <a:r>
                  <a:rPr lang="en-US" dirty="0" err="1"/>
                  <a:t>conocidas</a:t>
                </a:r>
                <a:r>
                  <a:rPr lang="en-US" dirty="0"/>
                  <a:t> las </a:t>
                </a:r>
                <a:r>
                  <a:rPr lang="en-US" dirty="0" err="1"/>
                  <a:t>condiciones</a:t>
                </a:r>
                <a:r>
                  <a:rPr lang="en-US" dirty="0"/>
                  <a:t> </a:t>
                </a:r>
                <a:r>
                  <a:rPr lang="en-US" dirty="0" err="1"/>
                  <a:t>iniciales</a:t>
                </a:r>
                <a:r>
                  <a:rPr lang="en-US" dirty="0"/>
                  <a:t>, </a:t>
                </a:r>
                <a:r>
                  <a:rPr lang="en-US" dirty="0" err="1"/>
                  <a:t>por</a:t>
                </a:r>
                <a:r>
                  <a:rPr lang="en-US" dirty="0"/>
                  <a:t> </a:t>
                </a:r>
                <a:r>
                  <a:rPr lang="en-US" dirty="0" err="1"/>
                  <a:t>ejemplo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  <a:blipFill>
                <a:blip r:embed="rId2"/>
                <a:stretch>
                  <a:fillRect l="-794" t="-177" r="-873" b="-17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- ¿Y el roce con el aire? - 328 - Física Caída de los cuerpos">
            <a:extLst>
              <a:ext uri="{FF2B5EF4-FFF2-40B4-BE49-F238E27FC236}">
                <a16:creationId xmlns:a16="http://schemas.microsoft.com/office/drawing/2014/main" id="{52BFEBBD-F240-D24E-947B-B39CB809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50" y="2173815"/>
            <a:ext cx="1853704" cy="3134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3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284DC-810C-5C88-FEEC-C13EB96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Fuerzas que dependen de la velocidad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𝑏𝑡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91A3B2F-8EBA-05B3-B54F-C266FBE9C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7682896" cy="34506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- ¿Y el roce con el aire? - 328 - Física Caída de los cuerpos">
            <a:extLst>
              <a:ext uri="{FF2B5EF4-FFF2-40B4-BE49-F238E27FC236}">
                <a16:creationId xmlns:a16="http://schemas.microsoft.com/office/drawing/2014/main" id="{52BFEBBD-F240-D24E-947B-B39CB8094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50" y="2173815"/>
            <a:ext cx="1853704" cy="31344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40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C9B24-61DD-131C-2F74-4893791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Oscilaciones amortiguadas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</p:spPr>
            <p:txBody>
              <a:bodyPr anchor="ctr"/>
              <a:lstStyle/>
              <a:p>
                <a:pPr marL="0" indent="0" algn="just">
                  <a:buNone/>
                </a:pPr>
                <a:r>
                  <a:rPr lang="es-UY" dirty="0"/>
                  <a:t>¿Qué pasa ahora si consideramos el efecto del rozamiento viscoso sobre un oscilador armónico, por ejemplo, un sistema masa resorte?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UY" dirty="0"/>
              </a:p>
              <a:p>
                <a:pPr marL="0" indent="0">
                  <a:buNone/>
                </a:pPr>
                <a:r>
                  <a:rPr lang="en-US" dirty="0"/>
                  <a:t>Que la </a:t>
                </a:r>
                <a:r>
                  <a:rPr lang="en-US" dirty="0" err="1"/>
                  <a:t>podemos</a:t>
                </a:r>
                <a:r>
                  <a:rPr lang="en-US" dirty="0"/>
                  <a:t> </a:t>
                </a:r>
                <a:r>
                  <a:rPr lang="en-US" dirty="0" err="1"/>
                  <a:t>escribir</a:t>
                </a:r>
                <a:r>
                  <a:rPr lang="en-US" dirty="0"/>
                  <a:t> </a:t>
                </a:r>
                <a:r>
                  <a:rPr lang="en-US" dirty="0" err="1"/>
                  <a:t>como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  <a:blipFill>
                <a:blip r:embed="rId2"/>
                <a:stretch>
                  <a:fillRect l="-858" r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scilaciones Amortiguadas y Resonancia - Luego del Big Bang">
            <a:extLst>
              <a:ext uri="{FF2B5EF4-FFF2-40B4-BE49-F238E27FC236}">
                <a16:creationId xmlns:a16="http://schemas.microsoft.com/office/drawing/2014/main" id="{CEE88C37-E9F5-A0F6-2EA7-EC78D0AE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2339237"/>
            <a:ext cx="2282329" cy="280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8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C9B24-61DD-131C-2F74-4893791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Oscilaciones amortiguadas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Y" dirty="0"/>
                  <a:t>Definiendo: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s-UY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s-UY" dirty="0"/>
                  <a:t>Analicemos los posibles casos según las raíces del polinomio característico: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  <a:blipFill>
                <a:blip r:embed="rId2"/>
                <a:stretch>
                  <a:fillRect l="-858" t="-177" r="-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scilaciones Amortiguadas y Resonancia - Luego del Big Bang">
            <a:extLst>
              <a:ext uri="{FF2B5EF4-FFF2-40B4-BE49-F238E27FC236}">
                <a16:creationId xmlns:a16="http://schemas.microsoft.com/office/drawing/2014/main" id="{CEE88C37-E9F5-A0F6-2EA7-EC78D0AE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2339237"/>
            <a:ext cx="2282329" cy="280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C9B24-61DD-131C-2F74-4893791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Oscilaciones amortiguadas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Caso 1: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El polinomio tiene dos raíces reales y distintas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s-UY" dirty="0"/>
                  <a:t>.</a:t>
                </a:r>
              </a:p>
              <a:p>
                <a:pPr marL="0" indent="0" algn="just">
                  <a:buNone/>
                </a:pPr>
                <a:r>
                  <a:rPr lang="es-UY" dirty="0"/>
                  <a:t>La solución general será de la forma: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  <a:p>
                <a:pPr marL="0" indent="0" algn="just">
                  <a:buNone/>
                </a:pPr>
                <a:r>
                  <a:rPr lang="es-UY" dirty="0"/>
                  <a:t>Este caso recibe el nombre de: </a:t>
                </a:r>
                <a:r>
                  <a:rPr lang="es-UY" b="1" dirty="0" err="1"/>
                  <a:t>sobreamortiguamiento</a:t>
                </a:r>
                <a:endParaRPr lang="es-UY" b="1" dirty="0"/>
              </a:p>
              <a:p>
                <a:pPr marL="0" indent="0" algn="just">
                  <a:buNone/>
                </a:pPr>
                <a:endParaRPr lang="es-UY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C61A00-32FA-76CB-E001-923DBF9F8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7101871" cy="3450613"/>
              </a:xfrm>
              <a:blipFill>
                <a:blip r:embed="rId2"/>
                <a:stretch>
                  <a:fillRect l="-858" b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scilaciones Amortiguadas y Resonancia - Luego del Big Bang">
            <a:extLst>
              <a:ext uri="{FF2B5EF4-FFF2-40B4-BE49-F238E27FC236}">
                <a16:creationId xmlns:a16="http://schemas.microsoft.com/office/drawing/2014/main" id="{CEE88C37-E9F5-A0F6-2EA7-EC78D0AE5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2339237"/>
            <a:ext cx="2282329" cy="2803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48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5627</TotalTime>
  <Words>566</Words>
  <Application>Microsoft Office PowerPoint</Application>
  <PresentationFormat>Panorámica</PresentationFormat>
  <Paragraphs>65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Gill Sans MT</vt:lpstr>
      <vt:lpstr>Galería</vt:lpstr>
      <vt:lpstr>Clase  XIX Oscilaciones amortiguadas </vt:lpstr>
      <vt:lpstr>Fuerzas que dependen de la velocidad</vt:lpstr>
      <vt:lpstr>Fuerzas que dependen de la velocidad</vt:lpstr>
      <vt:lpstr>Fuerzas que dependen de la velocidad</vt:lpstr>
      <vt:lpstr>Fuerzas que dependen de la velocidad</vt:lpstr>
      <vt:lpstr>Fuerzas que dependen de la velocidad</vt:lpstr>
      <vt:lpstr>Oscilaciones amortiguadas</vt:lpstr>
      <vt:lpstr>Oscilaciones amortiguadas</vt:lpstr>
      <vt:lpstr>Oscilaciones amortiguadas</vt:lpstr>
      <vt:lpstr>Oscilaciones amortiguadas</vt:lpstr>
      <vt:lpstr>Oscilaciones amortiguadas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197</cp:revision>
  <dcterms:created xsi:type="dcterms:W3CDTF">2020-08-26T17:45:42Z</dcterms:created>
  <dcterms:modified xsi:type="dcterms:W3CDTF">2022-11-11T19:35:12Z</dcterms:modified>
</cp:coreProperties>
</file>