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sldIdLst>
    <p:sldId id="256" r:id="rId2"/>
    <p:sldId id="257" r:id="rId3"/>
    <p:sldId id="262" r:id="rId4"/>
    <p:sldId id="263" r:id="rId5"/>
    <p:sldId id="258" r:id="rId6"/>
    <p:sldId id="260" r:id="rId7"/>
    <p:sldId id="261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lmo Canabarro" initials="TC" lastIdx="1" clrIdx="0">
    <p:extLst>
      <p:ext uri="{19B8F6BF-5375-455C-9EA6-DF929625EA0E}">
        <p15:presenceInfo xmlns:p15="http://schemas.microsoft.com/office/powerpoint/2012/main" userId="a39cc4eaf59323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09-Nov-22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26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09-Nov-22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09-Nov-22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09-Nov-22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7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09-Nov-22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09-Nov-22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09-Nov-22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73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09-Nov-22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2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09-Nov-22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6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09-Nov-22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09-Nov-22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09-Nov-22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2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0014E-824A-4E0D-92AE-90D88738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1079" y="1055688"/>
            <a:ext cx="9066625" cy="3204134"/>
          </a:xfrm>
        </p:spPr>
        <p:txBody>
          <a:bodyPr anchor="b">
            <a:normAutofit/>
          </a:bodyPr>
          <a:lstStyle/>
          <a:p>
            <a:r>
              <a:rPr lang="es-US" sz="4800" dirty="0"/>
              <a:t>Clase  XVIII</a:t>
            </a:r>
            <a:br>
              <a:rPr lang="es-US" sz="4800" dirty="0"/>
            </a:br>
            <a:r>
              <a:rPr lang="es-US" sz="4800" dirty="0"/>
              <a:t>Péndulo simple y Físico</a:t>
            </a:r>
            <a:br>
              <a:rPr lang="es-US" sz="4800" dirty="0"/>
            </a:br>
            <a:endParaRPr lang="en-US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DA16B0-68BE-45AF-ACEA-B67BB4691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80" y="3655751"/>
            <a:ext cx="4467992" cy="1208141"/>
          </a:xfrm>
        </p:spPr>
        <p:txBody>
          <a:bodyPr>
            <a:normAutofit/>
          </a:bodyPr>
          <a:lstStyle/>
          <a:p>
            <a:r>
              <a:rPr lang="es-US" sz="2000" dirty="0"/>
              <a:t>Física 1 – segundo semestre 2022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499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821100-FF2D-6AF6-50BB-1C4A05663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Péndulo simple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04AD990-5B11-EBE3-B438-87E9619799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2"/>
                <a:ext cx="4644420" cy="3676650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es-US" dirty="0"/>
                  <a:t>Consideremos una masa puntual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US" dirty="0"/>
                  <a:t> que pende de un hilo ideal de longitud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s-US" dirty="0"/>
                  <a:t>.</a:t>
                </a:r>
              </a:p>
              <a:p>
                <a:pPr marL="0" indent="0" algn="just">
                  <a:buNone/>
                </a:pPr>
                <a:r>
                  <a:rPr lang="es-US" dirty="0"/>
                  <a:t>Analicemos la situación al apartar la masa un ángulo </a:t>
                </a:r>
                <a14:m>
                  <m:oMath xmlns:m="http://schemas.openxmlformats.org/officeDocument/2006/math"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US" dirty="0"/>
                  <a:t> de la vertical.</a:t>
                </a:r>
              </a:p>
              <a:p>
                <a:pPr marL="0" indent="0" algn="just">
                  <a:buNone/>
                </a:pPr>
                <a:r>
                  <a:rPr lang="es-US" dirty="0"/>
                  <a:t>Bajo la hipótesis de un ángulo pequeño, la masa describirá un movimiento armónico simple.</a:t>
                </a:r>
              </a:p>
              <a:p>
                <a:pPr marL="0" indent="0">
                  <a:buNone/>
                </a:pPr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04AD990-5B11-EBE3-B438-87E9619799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2"/>
                <a:ext cx="4644420" cy="3676650"/>
              </a:xfrm>
              <a:blipFill>
                <a:blip r:embed="rId2"/>
                <a:stretch>
                  <a:fillRect l="-1312" t="-166" r="-1444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Péndulo simple - Wikiwand">
            <a:extLst>
              <a:ext uri="{FF2B5EF4-FFF2-40B4-BE49-F238E27FC236}">
                <a16:creationId xmlns:a16="http://schemas.microsoft.com/office/drawing/2014/main" id="{6A4ED5BB-15F2-28F3-307C-B9D2F17F2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354" y="2015732"/>
            <a:ext cx="4762500" cy="3676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57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821100-FF2D-6AF6-50BB-1C4A05663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Péndulo simple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04AD990-5B11-EBE3-B438-87E9619799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2"/>
                <a:ext cx="4644420" cy="367665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s-US" b="0" dirty="0"/>
              </a:p>
              <a:p>
                <a:pPr marL="0" indent="0">
                  <a:buNone/>
                </a:pPr>
                <a:r>
                  <a:rPr lang="es-US" dirty="0"/>
                  <a:t>Tomando: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̈"/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̈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Aproximando </a:t>
                </a:r>
                <a14:m>
                  <m:oMath xmlns:m="http://schemas.openxmlformats.org/officeDocument/2006/math"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s-US" dirty="0"/>
                  <a:t> ;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s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s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s-U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04AD990-5B11-EBE3-B438-87E9619799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2"/>
                <a:ext cx="4644420" cy="3676650"/>
              </a:xfrm>
              <a:blipFill>
                <a:blip r:embed="rId2"/>
                <a:stretch>
                  <a:fillRect l="-1312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Péndulo simple - Wikiwand">
            <a:extLst>
              <a:ext uri="{FF2B5EF4-FFF2-40B4-BE49-F238E27FC236}">
                <a16:creationId xmlns:a16="http://schemas.microsoft.com/office/drawing/2014/main" id="{6A4ED5BB-15F2-28F3-307C-B9D2F17F2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354" y="2015732"/>
            <a:ext cx="4762500" cy="3676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05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821100-FF2D-6AF6-50BB-1C4A05663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Péndulo simple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04AD990-5B11-EBE3-B438-87E9619799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2"/>
                <a:ext cx="4644420" cy="367665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Sabemos que la ecuación de movimiento anterior admite soluciones de la forma: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s-U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s-US" dirty="0"/>
                  <a:t>Donde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s-US" dirty="0"/>
                  <a:t> y </a:t>
                </a:r>
                <a14:m>
                  <m:oMath xmlns:m="http://schemas.openxmlformats.org/officeDocument/2006/math"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s-US" dirty="0"/>
                  <a:t> serán determinados por las condiciones iniciales.</a:t>
                </a: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04AD990-5B11-EBE3-B438-87E9619799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2"/>
                <a:ext cx="4644420" cy="3676650"/>
              </a:xfrm>
              <a:blipFill>
                <a:blip r:embed="rId2"/>
                <a:stretch>
                  <a:fillRect l="-1312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Péndulo simple - Wikiwand">
            <a:extLst>
              <a:ext uri="{FF2B5EF4-FFF2-40B4-BE49-F238E27FC236}">
                <a16:creationId xmlns:a16="http://schemas.microsoft.com/office/drawing/2014/main" id="{6A4ED5BB-15F2-28F3-307C-B9D2F17F2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354" y="2015732"/>
            <a:ext cx="4762500" cy="3676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48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C44DE2-E43C-A0B6-84F9-956E355B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Péndulo Físico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5A9990F-FD01-4F91-C3C9-9C3C83A755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2"/>
                <a:ext cx="5764700" cy="3450613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es-US" dirty="0"/>
                  <a:t>En algunos casos, el objeto oscilante será un cuerpo rígido.</a:t>
                </a:r>
              </a:p>
              <a:p>
                <a:pPr marL="0" indent="0" algn="just">
                  <a:buNone/>
                </a:pPr>
                <a:r>
                  <a:rPr lang="es-US" dirty="0"/>
                  <a:t>De plantear la segunda cardinal obtendremos una ecuación diferencial de la forma: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Aproximando </a:t>
                </a:r>
                <a14:m>
                  <m:oMath xmlns:m="http://schemas.openxmlformats.org/officeDocument/2006/math"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s-US" dirty="0"/>
                  <a:t> ;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s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s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5A9990F-FD01-4F91-C3C9-9C3C83A755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2"/>
                <a:ext cx="5764700" cy="3450613"/>
              </a:xfrm>
              <a:blipFill>
                <a:blip r:embed="rId2"/>
                <a:stretch>
                  <a:fillRect l="-1057" t="-177" r="-1163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Péndulo físico">
            <a:extLst>
              <a:ext uri="{FF2B5EF4-FFF2-40B4-BE49-F238E27FC236}">
                <a16:creationId xmlns:a16="http://schemas.microsoft.com/office/drawing/2014/main" id="{7E3F1AFF-4A37-9A71-BFEE-0D5F0117A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279" y="2015732"/>
            <a:ext cx="3838575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74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21081D-62EE-D7CD-42C4-8839CCA8B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DF398A4-8ED5-C08C-CC4E-B7A14E48D4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5863621" cy="3450613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es-ES" dirty="0"/>
                  <a:t>Un disco de masa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s-ES" dirty="0"/>
                  <a:t> y radio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s-ES" dirty="0"/>
                  <a:t> rueda sin deslizar y su centro oscila con una frecuencia angular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ES" dirty="0"/>
                  <a:t> (figura (a)). </a:t>
                </a:r>
              </a:p>
              <a:p>
                <a:pPr marL="0" indent="0" algn="just">
                  <a:buNone/>
                </a:pPr>
                <a:r>
                  <a:rPr lang="es-ES" dirty="0"/>
                  <a:t>Si ahora se adhiere una masa puntal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dirty="0"/>
                  <a:t> en el centro del disco, como se ilustra en la figura (b):</a:t>
                </a:r>
              </a:p>
              <a:p>
                <a:pPr marL="0" indent="0" algn="just">
                  <a:buNone/>
                </a:pPr>
                <a:r>
                  <a:rPr lang="es-ES" dirty="0"/>
                  <a:t>¿Cuánto debe valer la masa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dirty="0"/>
                  <a:t> para que el nuevo sistema (disco + masa) oscile a frecuencia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E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i="1" dirty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ES" i="1" dirty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s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s-US" dirty="0"/>
                  <a:t>.</a:t>
                </a: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DF398A4-8ED5-C08C-CC4E-B7A14E48D4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5863621" cy="3450613"/>
              </a:xfrm>
              <a:blipFill>
                <a:blip r:embed="rId2"/>
                <a:stretch>
                  <a:fillRect l="-1040" t="-177" r="-1143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15723E73-1C20-B6E4-9AB7-290EFA810F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99" y="2249731"/>
            <a:ext cx="3520655" cy="29826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2018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5EDF8F-A1B1-C868-F381-5F0828385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EF1901C-B8DB-C815-E373-7B39093709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2"/>
                <a:ext cx="4561294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s-ES" dirty="0"/>
                  <a:t>Una varilla de largo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s-ES" dirty="0"/>
                  <a:t> y masa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s-ES" dirty="0"/>
                  <a:t> puede girar con respecto a una articulación fija a una pared. El otro extremo de la varilla está unido a un resorte de constante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s-ES" dirty="0"/>
                  <a:t>.</a:t>
                </a:r>
              </a:p>
              <a:p>
                <a:pPr marL="0" indent="0" algn="just">
                  <a:buNone/>
                </a:pPr>
                <a:r>
                  <a:rPr lang="es-ES" dirty="0"/>
                  <a:t>Cuando el sistema está en equilibrio la varilla está horizontal. </a:t>
                </a:r>
              </a:p>
              <a:p>
                <a:pPr marL="0" indent="0" algn="just">
                  <a:buNone/>
                </a:pPr>
                <a:r>
                  <a:rPr lang="es-ES" dirty="0"/>
                  <a:t>Encuentre la frecuencia angular de pequeñas oscilaciones con respecto a esa posición.</a:t>
                </a:r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EF1901C-B8DB-C815-E373-7B39093709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2"/>
                <a:ext cx="4561294" cy="3450613"/>
              </a:xfrm>
              <a:blipFill>
                <a:blip r:embed="rId2"/>
                <a:stretch>
                  <a:fillRect l="-1337" t="-177" r="-2941" b="-7774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n 6">
            <a:extLst>
              <a:ext uri="{FF2B5EF4-FFF2-40B4-BE49-F238E27FC236}">
                <a16:creationId xmlns:a16="http://schemas.microsoft.com/office/drawing/2014/main" id="{E2538613-06F9-6167-57F8-A133F8AA76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7673" y="2362783"/>
            <a:ext cx="4737181" cy="27565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8816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D969DB-04C8-0556-1B62-9867275C9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73F9E2B-A23C-7898-AD69-CEBD0B52295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2"/>
                <a:ext cx="6140712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s-ES" dirty="0"/>
                  <a:t>El péndulo físico de la figura está compuesto por un disco de masa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s-ES" dirty="0"/>
                  <a:t> y radio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s-ES" dirty="0"/>
                  <a:t> y una varilla de masa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ES" dirty="0"/>
                  <a:t> y largo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s-ES" dirty="0"/>
                  <a:t>. El extremo de la varilla está soldado al borde del disco, como se muestra en la figura. El sistema gira libremente en torno a el punto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s-ES" dirty="0"/>
                  <a:t> ubicado a una distancia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/5</m:t>
                    </m:r>
                  </m:oMath>
                </a14:m>
                <a:r>
                  <a:rPr lang="es-ES" dirty="0"/>
                  <a:t> desde el extremo superior de la varilla.</a:t>
                </a:r>
              </a:p>
              <a:p>
                <a:pPr marL="0" indent="0" algn="just">
                  <a:buNone/>
                </a:pPr>
                <a:r>
                  <a:rPr lang="es-ES" dirty="0"/>
                  <a:t>Halle la frecuencia angular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s-ES" dirty="0"/>
                  <a:t> de las pequeñas oscilaciones del sistema. </a:t>
                </a:r>
              </a:p>
              <a:p>
                <a:pPr marL="0" indent="0" algn="just">
                  <a:buNone/>
                </a:pPr>
                <a:r>
                  <a:rPr lang="es-ES" dirty="0"/>
                  <a:t>Datos: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 = 5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 = 0,40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dirty="0"/>
                  <a:t> y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b>
                      <m:sSubPr>
                        <m:ctrlPr>
                          <a:rPr lang="es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73F9E2B-A23C-7898-AD69-CEBD0B5229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2"/>
                <a:ext cx="6140712" cy="3450613"/>
              </a:xfrm>
              <a:blipFill>
                <a:blip r:embed="rId2"/>
                <a:stretch>
                  <a:fillRect l="-993" t="-177" r="-1092" b="-10424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899F089C-E678-70A1-3E63-A67A47BB3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4625" y="2015732"/>
            <a:ext cx="3330229" cy="38636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0174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5562</TotalTime>
  <Words>450</Words>
  <Application>Microsoft Office PowerPoint</Application>
  <PresentationFormat>Panorámica</PresentationFormat>
  <Paragraphs>38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Gill Sans MT</vt:lpstr>
      <vt:lpstr>Galería</vt:lpstr>
      <vt:lpstr>Clase  XVIII Péndulo simple y Físico </vt:lpstr>
      <vt:lpstr>Péndulo simple</vt:lpstr>
      <vt:lpstr>Péndulo simple</vt:lpstr>
      <vt:lpstr>Péndulo simple</vt:lpstr>
      <vt:lpstr>Péndulo Físico</vt:lpstr>
      <vt:lpstr>Ejemplo 1</vt:lpstr>
      <vt:lpstr>Ejemplo 2</vt:lpstr>
      <vt:lpstr>Ejemplo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Práctico 1 – Hidrostática </dc:title>
  <dc:creator>Telmo Canabarro</dc:creator>
  <cp:lastModifiedBy>Telmo Canabarro</cp:lastModifiedBy>
  <cp:revision>195</cp:revision>
  <dcterms:created xsi:type="dcterms:W3CDTF">2020-08-26T17:45:42Z</dcterms:created>
  <dcterms:modified xsi:type="dcterms:W3CDTF">2022-11-09T22:00:18Z</dcterms:modified>
</cp:coreProperties>
</file>