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sldIdLst>
    <p:sldId id="256" r:id="rId2"/>
    <p:sldId id="288" r:id="rId3"/>
    <p:sldId id="289" r:id="rId4"/>
    <p:sldId id="290" r:id="rId5"/>
    <p:sldId id="291" r:id="rId6"/>
    <p:sldId id="292" r:id="rId7"/>
    <p:sldId id="294" r:id="rId8"/>
    <p:sldId id="295" r:id="rId9"/>
    <p:sldId id="296" r:id="rId10"/>
    <p:sldId id="29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lmo Canabarro" initials="TC" lastIdx="1" clrIdx="0">
    <p:extLst>
      <p:ext uri="{19B8F6BF-5375-455C-9EA6-DF929625EA0E}">
        <p15:presenceInfo xmlns:p15="http://schemas.microsoft.com/office/powerpoint/2012/main" userId="a39cc4eaf59323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27-Oct-23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26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27-Oct-23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27-Oct-23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27-Oct-23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7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27-Oct-23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27-Oct-23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27-Oct-23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73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27-Oct-23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2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27-Oct-23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6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27-Oct-23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27-Oct-23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27-Oct-23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2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0014E-824A-4E0D-92AE-90D88738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1079" y="1055688"/>
            <a:ext cx="9066625" cy="3204134"/>
          </a:xfrm>
        </p:spPr>
        <p:txBody>
          <a:bodyPr anchor="b">
            <a:normAutofit/>
          </a:bodyPr>
          <a:lstStyle/>
          <a:p>
            <a:r>
              <a:rPr lang="es-US" sz="4800" dirty="0"/>
              <a:t>Clase  XVI</a:t>
            </a:r>
            <a:br>
              <a:rPr lang="es-US" sz="4800" dirty="0"/>
            </a:br>
            <a:r>
              <a:rPr lang="es-US" sz="4800" dirty="0"/>
              <a:t>Equilibrio Ejercicios</a:t>
            </a:r>
            <a:br>
              <a:rPr lang="es-US" sz="4800" dirty="0"/>
            </a:br>
            <a:endParaRPr lang="en-US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DA16B0-68BE-45AF-ACEA-B67BB4691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80" y="3655751"/>
            <a:ext cx="4467992" cy="1208141"/>
          </a:xfrm>
        </p:spPr>
        <p:txBody>
          <a:bodyPr>
            <a:normAutofit/>
          </a:bodyPr>
          <a:lstStyle/>
          <a:p>
            <a:r>
              <a:rPr lang="es-US" sz="2000"/>
              <a:t>Física 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499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0FAE4B-A359-9384-3026-D0AFDCCE8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Ejemplo 2 - Método gráfico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1383B68-F5CF-6FB0-C3E4-40564CB60A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2"/>
                <a:ext cx="6235095" cy="3450613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es-ES" dirty="0"/>
                  <a:t>Una barra homogénea de masa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=2,0 </m:t>
                    </m:r>
                    <m:r>
                      <a:rPr lang="es-ES" i="1" dirty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s-ES" dirty="0"/>
                  <a:t> y largo </a:t>
                </a:r>
                <a:br>
                  <a:rPr lang="es-ES" dirty="0"/>
                </a:b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=0,5 </m:t>
                    </m:r>
                    <m:r>
                      <a:rPr lang="es-ES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dirty="0"/>
                  <a:t> está en equilibrio formando un ángulo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=60°</m:t>
                    </m:r>
                  </m:oMath>
                </a14:m>
                <a:r>
                  <a:rPr lang="es-ES" dirty="0"/>
                  <a:t> con la horizontal. El extremo superior de la barra está unido a una cuerda que se mantiene horizontal, y el inferior a una articulación cilíndrica lisa. </a:t>
                </a:r>
              </a:p>
              <a:p>
                <a:pPr marL="0" indent="0" algn="just">
                  <a:buNone/>
                </a:pPr>
                <a:r>
                  <a:rPr lang="es-ES" dirty="0"/>
                  <a:t>Calcule el módulo de la fuerza que ejerce la articulación sobre la barra.</a:t>
                </a:r>
                <a:endParaRPr lang="en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1383B68-F5CF-6FB0-C3E4-40564CB60A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2"/>
                <a:ext cx="6235095" cy="3450613"/>
              </a:xfrm>
              <a:blipFill>
                <a:blip r:embed="rId2"/>
                <a:stretch>
                  <a:fillRect l="-978" t="-177" r="-1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n 5">
            <a:extLst>
              <a:ext uri="{FF2B5EF4-FFF2-40B4-BE49-F238E27FC236}">
                <a16:creationId xmlns:a16="http://schemas.microsoft.com/office/drawing/2014/main" id="{164E5E30-2ED3-A681-D2E3-81A5CAD1DC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3029" y="2302763"/>
            <a:ext cx="3171825" cy="28765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7529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871B7B-B967-42B5-B24C-AAF5940CD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Ejercicio 1</a:t>
            </a:r>
            <a:br>
              <a:rPr lang="es-US" dirty="0"/>
            </a:br>
            <a:endParaRPr lang="es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0152C59-EB8F-4956-AB1C-8DD9E19EB8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5622284" cy="345061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s-ES" dirty="0"/>
                  <a:t>Dos vigas homogéneas se disponen como en la figura mediante 3 articulaciones cilíndricas (bisagras), en los puntos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s-ES" dirty="0"/>
                  <a:t>,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s-ES" dirty="0"/>
                  <a:t> y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s-ES" dirty="0"/>
                  <a:t>. El sistema está en equilibrio. La viga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s-ES" dirty="0"/>
                  <a:t> tiene una masa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60 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s-ES" dirty="0"/>
                  <a:t> y la viga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r>
                  <a:rPr lang="es-ES" dirty="0"/>
                  <a:t> una masa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75 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s-ES" dirty="0"/>
                  <a:t>. </a:t>
                </a:r>
              </a:p>
              <a:p>
                <a:pPr marL="0" indent="0" algn="just">
                  <a:buNone/>
                </a:pPr>
                <a:r>
                  <a:rPr lang="es-ES" dirty="0"/>
                  <a:t>¿Cuál es la fuerza que realiza la viga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r>
                  <a:rPr lang="es-ES" dirty="0"/>
                  <a:t> sobre la viga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s-ES" dirty="0"/>
                  <a:t>, en el punto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s-ES" dirty="0"/>
                  <a:t>? </a:t>
                </a: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0152C59-EB8F-4956-AB1C-8DD9E19EB8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5622284" cy="3450613"/>
              </a:xfrm>
              <a:blipFill>
                <a:blip r:embed="rId2"/>
                <a:stretch>
                  <a:fillRect l="-1085" t="-177" r="-1193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D18F3AD5-A558-48E2-A1B4-49F91D029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4139" y="2358258"/>
            <a:ext cx="3500715" cy="27655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7014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C65A2-C7CF-48F1-95CE-6A7B2143C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Ejercicio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1E2C915-18DF-4BA7-8EE9-7AF3CC88B0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5694945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s-ES" dirty="0"/>
                  <a:t>Un trabajador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80 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s-ES" dirty="0"/>
                  <a:t> se encuentra realizando trabajos sobre un tablón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10 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s-ES" dirty="0"/>
                  <a:t> de masa y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dirty="0"/>
                  <a:t> de largo articulado a una pared y sostenido en su otro extremo por un alambre que forma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s-E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s-ES" dirty="0"/>
                  <a:t>, como se muestra en la figura. </a:t>
                </a:r>
              </a:p>
              <a:p>
                <a:pPr marL="0" indent="0" algn="just">
                  <a:buNone/>
                </a:pPr>
                <a:r>
                  <a:rPr lang="es-ES" dirty="0"/>
                  <a:t>El trabajador debe ir a buscar sus herramientas, de peso despreciable. ¿A qué distancia máxima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ES" dirty="0"/>
                  <a:t> pueden encontrarse si la tensión máxima que soporta el alambre es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588 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s-ES" dirty="0"/>
                  <a:t>?</a:t>
                </a: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1E2C915-18DF-4BA7-8EE9-7AF3CC88B0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5694945" cy="3450613"/>
              </a:xfrm>
              <a:blipFill>
                <a:blip r:embed="rId2"/>
                <a:stretch>
                  <a:fillRect l="-1071" t="-177" r="-1178" b="-4064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n 6">
            <a:extLst>
              <a:ext uri="{FF2B5EF4-FFF2-40B4-BE49-F238E27FC236}">
                <a16:creationId xmlns:a16="http://schemas.microsoft.com/office/drawing/2014/main" id="{1D65313E-A64D-4B08-9E67-29FE77E6DE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8385" y="2390703"/>
            <a:ext cx="3566469" cy="29110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062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E2F20-FE01-4EA7-BB2C-6A4638CAE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Ejercicio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CAFC891-017B-41BD-9893-79BBB6E9C8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5435733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s-ES" dirty="0"/>
                  <a:t>Una viga recta de masa despreciable y longitud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s-ES" dirty="0"/>
                  <a:t> está en posición horizontal unida a un muro por una conexión capaz de articular, como se muestra en la figura. Su centro se sostiene por una cuerda ideal que forma un ángulo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=45°</m:t>
                    </m:r>
                    <m:r>
                      <a:rPr lang="es-US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dirty="0"/>
                  <a:t>con la horizontal. </a:t>
                </a:r>
              </a:p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s-ES" dirty="0"/>
                  <a:t>En el extremo libre de la viga se cuelga una polea sin masa. Un bloque de masa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=40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s-ES" dirty="0"/>
                  <a:t> cuelga de un hilo (sin masa, unido al piso) que pasa por dicha polea. ¿Cuál es el módulo de la fuerza que el muro hace sobre la articulación?</a:t>
                </a: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CAFC891-017B-41BD-9893-79BBB6E9C8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5435733" cy="3450613"/>
              </a:xfrm>
              <a:blipFill>
                <a:blip r:embed="rId2"/>
                <a:stretch>
                  <a:fillRect l="-1121" t="-883" r="-1121" b="-15724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FEB7DF70-0A31-4A61-9C8B-3333776A1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90413" y="2012810"/>
            <a:ext cx="3668069" cy="3453535"/>
            <a:chOff x="7807230" y="2012810"/>
            <a:chExt cx="3251252" cy="345986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7926867-8D58-4875-8B76-E87E5BE825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9F6663C-0F32-4FB9-B549-C2757F49F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n 4" descr="Diagrama&#10;&#10;Descripción generada automáticamente">
            <a:extLst>
              <a:ext uri="{FF2B5EF4-FFF2-40B4-BE49-F238E27FC236}">
                <a16:creationId xmlns:a16="http://schemas.microsoft.com/office/drawing/2014/main" id="{EB34216D-D086-413F-BB35-9E086B734C6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03"/>
          <a:stretch/>
        </p:blipFill>
        <p:spPr>
          <a:xfrm>
            <a:off x="7554139" y="2174242"/>
            <a:ext cx="3336989" cy="312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45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1F49E9-D870-4062-854B-946452316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Ejercicio de examen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94B9D42-C065-48F6-922D-4AA3514A50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Autofit/>
              </a:bodyPr>
              <a:lstStyle/>
              <a:p>
                <a:pPr marL="0" indent="0" algn="just">
                  <a:buNone/>
                </a:pPr>
                <a:r>
                  <a:rPr lang="es-ES" dirty="0"/>
                  <a:t>Un ciclista pedalea siguiendo una trayectoria circular de radio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s-ES" dirty="0"/>
                  <a:t> sobre una pista horizontal a la máxima velocidad que puede sin derrapar. La masa de la bicicleta con el ciclista es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dirty="0"/>
                  <a:t>. El coeficiente de rozamiento estático entre las ruedas y la pista es </a:t>
                </a:r>
                <a14:m>
                  <m:oMath xmlns:m="http://schemas.openxmlformats.org/officeDocument/2006/math">
                    <m:r>
                      <a:rPr lang="es-E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endParaRPr lang="es-ES" dirty="0"/>
              </a:p>
              <a:p>
                <a:pPr marL="457200" indent="-457200">
                  <a:buFont typeface="+mj-lt"/>
                  <a:buAutoNum type="alphaLcPeriod"/>
                </a:pPr>
                <a:r>
                  <a:rPr lang="es-ES" dirty="0"/>
                  <a:t>Calcule el período de dicho movimiento.</a:t>
                </a:r>
              </a:p>
              <a:p>
                <a:pPr marL="457200" indent="-457200">
                  <a:buFont typeface="+mj-lt"/>
                  <a:buAutoNum type="alphaLcPeriod"/>
                </a:pPr>
                <a:r>
                  <a:rPr lang="es-ES" dirty="0"/>
                  <a:t>Determine el ángulo de la bicicleta con respecto a la vertical.</a:t>
                </a: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94B9D42-C065-48F6-922D-4AA3514A50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r="-698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302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0FAE4B-A359-9384-3026-D0AFDCCE8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Ejemplo - Método gráfico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1383B68-F5CF-6FB0-C3E4-40564CB60A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2"/>
                <a:ext cx="6577996" cy="3450613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es-ES" dirty="0"/>
                  <a:t>Dos esferas lisas, uniformes e idénticas de masa </a:t>
                </a:r>
                <a14:m>
                  <m:oMath xmlns:m="http://schemas.openxmlformats.org/officeDocument/2006/math"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es-UY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s-ES" dirty="0"/>
                  <a:t> están colocadas dentro de un recipiente rectangular como se muestra en la figura. La línea que une los centros de las esferas forma un ángulo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 = 30° </m:t>
                    </m:r>
                  </m:oMath>
                </a14:m>
                <a:r>
                  <a:rPr lang="es-ES" dirty="0"/>
                  <a:t>con la horizontal. </a:t>
                </a:r>
              </a:p>
              <a:p>
                <a:pPr marL="0" indent="0" algn="just">
                  <a:buNone/>
                </a:pPr>
                <a:r>
                  <a:rPr lang="es-ES" dirty="0"/>
                  <a:t>Calcule el módulo de la fuerza que la esfera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s-ES" dirty="0"/>
                  <a:t> ejerce sobre la esfera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s-ES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</m:oMath>
                </a14:m>
                <a:r>
                  <a:rPr lang="es-ES" dirty="0"/>
                  <a:t>) y el de la fuerza que la pared ejerce sobre la esfera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s-ES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es-ES" dirty="0"/>
                  <a:t>).</a:t>
                </a:r>
                <a:endParaRPr lang="en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1383B68-F5CF-6FB0-C3E4-40564CB60A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2"/>
                <a:ext cx="6577996" cy="3450613"/>
              </a:xfrm>
              <a:blipFill>
                <a:blip r:embed="rId2"/>
                <a:stretch>
                  <a:fillRect l="-927" t="-177" r="-1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93191C92-CF63-67C3-D8BC-0EC39913EB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3622" y="2015732"/>
            <a:ext cx="2781232" cy="3450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2081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F37BDD-303D-BDCB-E6AC-09BD8D761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</a:t>
            </a:r>
            <a:r>
              <a:rPr lang="es-UY" dirty="0" err="1"/>
              <a:t>ígono</a:t>
            </a:r>
            <a:r>
              <a:rPr lang="es-UY" dirty="0"/>
              <a:t> funicular (wiki)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88C045-0091-25C5-70E2-9D21E3FCE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UY" dirty="0"/>
              <a:t>El trazado del polígono funicular nos permite determinar el punto de aplicación de un sistema de fuerzas no coincidentes.</a:t>
            </a:r>
          </a:p>
          <a:p>
            <a:r>
              <a:rPr lang="es-ES" dirty="0"/>
              <a:t>El polígono funicular es abierto, en cuyo caso el sistema de fuerzas es estáticamente equivalente a una única fuerza resultante.</a:t>
            </a:r>
          </a:p>
          <a:p>
            <a:r>
              <a:rPr lang="es-ES" dirty="0"/>
              <a:t>El polígono funicular es cerrado siendo el primer y último lado paralelos aunque no coincidentes, en ese caso, la fuerza resultante es cero y el sistema de fuerzas equivale a un par.</a:t>
            </a:r>
          </a:p>
          <a:p>
            <a:r>
              <a:rPr lang="es-ES" dirty="0"/>
              <a:t>El polígono funicular es cerrado siendo el primer y último lado coincidentes, en ese caso, la fuerza resultante y el momento resultante son nulos con lo cual el sistema de fuerzas original está en equilibrio mecánico.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993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F37BDD-303D-BDCB-E6AC-09BD8D761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</a:t>
            </a:r>
            <a:r>
              <a:rPr lang="es-UY" dirty="0" err="1"/>
              <a:t>ígono</a:t>
            </a:r>
            <a:r>
              <a:rPr lang="es-UY" dirty="0"/>
              <a:t> funicular (wiki)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88C045-0091-25C5-70E2-9D21E3FCE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403774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UY" dirty="0"/>
              <a:t>Buscaremos entonces que el primer y último lado sean paralelos y coincidentes.</a:t>
            </a:r>
          </a:p>
          <a:p>
            <a:pPr marL="0" indent="0">
              <a:buNone/>
            </a:pPr>
            <a:r>
              <a:rPr lang="es-UY" dirty="0"/>
              <a:t>¿Cómo se traza?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Se selecciona un punto arbitrario del diagrama de fuerzas llamado polo O.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Se trazan los llamados radios polares que unen los extremos de las fuerzas con el punto O.  Al existir n fuerzas existirán n+1 extremos y por tanto el mismo número de radios polares.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Se toma el primero de los radios polares y se dibuja una semirrecta paralela al mismo que interseque con la recta de acción de la primera fuerza.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Se consideran el segundo, tercero, ..., n-ésimo radio polar y se dibujan segmentos paralelos entre las rectas de acción de las fuerzas originales, uno a continuación de otro.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Se toma en (n+1)-ésimo radio polar y se dibuja una </a:t>
            </a:r>
            <a:r>
              <a:rPr lang="es-ES" dirty="0" err="1"/>
              <a:t>semirecta</a:t>
            </a:r>
            <a:r>
              <a:rPr lang="es-ES" dirty="0"/>
              <a:t> empezando desde el extremo del último segmento dibujado.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885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Rectangle 1032">
            <a:extLst>
              <a:ext uri="{FF2B5EF4-FFF2-40B4-BE49-F238E27FC236}">
                <a16:creationId xmlns:a16="http://schemas.microsoft.com/office/drawing/2014/main" id="{EEA869E1-F851-4A52-92F5-77E592B76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1052" name="Picture 1034">
            <a:extLst>
              <a:ext uri="{FF2B5EF4-FFF2-40B4-BE49-F238E27FC236}">
                <a16:creationId xmlns:a16="http://schemas.microsoft.com/office/drawing/2014/main" id="{B083AD55-8296-44BD-8E14-DD2DDBC35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053" name="Straight Connector 1036">
            <a:extLst>
              <a:ext uri="{FF2B5EF4-FFF2-40B4-BE49-F238E27FC236}">
                <a16:creationId xmlns:a16="http://schemas.microsoft.com/office/drawing/2014/main" id="{2BF46B26-15FC-4C5A-94FA-AE9ED64B5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4" name="Straight Connector 1038">
            <a:extLst>
              <a:ext uri="{FF2B5EF4-FFF2-40B4-BE49-F238E27FC236}">
                <a16:creationId xmlns:a16="http://schemas.microsoft.com/office/drawing/2014/main" id="{912F6065-5345-44BD-B66E-5487CCD7A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055" name="Rectangle 1040">
            <a:extLst>
              <a:ext uri="{FF2B5EF4-FFF2-40B4-BE49-F238E27FC236}">
                <a16:creationId xmlns:a16="http://schemas.microsoft.com/office/drawing/2014/main" id="{0EF77632-1A0C-4B9F-829B-226E68A78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6" name="Rectangle 1042">
            <a:extLst>
              <a:ext uri="{FF2B5EF4-FFF2-40B4-BE49-F238E27FC236}">
                <a16:creationId xmlns:a16="http://schemas.microsoft.com/office/drawing/2014/main" id="{F3DCFC27-6BCE-42B6-8372-070EA07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0453D68-279B-E3E4-383D-A879C9AE4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6424" y="4460798"/>
            <a:ext cx="8637073" cy="558063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3600" dirty="0" err="1"/>
              <a:t>Polígono</a:t>
            </a:r>
            <a:r>
              <a:rPr lang="en-US" sz="3600" dirty="0"/>
              <a:t> funicular (wiki)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1BD645B2-3503-B5C4-A75D-6529BBB897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6424" y="643991"/>
            <a:ext cx="2709242" cy="34950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5CFD39B-C6B8-1E82-3EF1-4D441A96731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29455" y="1043168"/>
            <a:ext cx="4984042" cy="26766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57" name="Straight Connector 1044">
            <a:extLst>
              <a:ext uri="{FF2B5EF4-FFF2-40B4-BE49-F238E27FC236}">
                <a16:creationId xmlns:a16="http://schemas.microsoft.com/office/drawing/2014/main" id="{96A4B1E0-284C-4A01-8141-A24D2B8EE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76728" y="5027185"/>
            <a:ext cx="864301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58" name="Picture 1046">
            <a:extLst>
              <a:ext uri="{FF2B5EF4-FFF2-40B4-BE49-F238E27FC236}">
                <a16:creationId xmlns:a16="http://schemas.microsoft.com/office/drawing/2014/main" id="{F82046CE-87C5-4670-A404-6AB453F5A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059" name="Straight Connector 1048">
            <a:extLst>
              <a:ext uri="{FF2B5EF4-FFF2-40B4-BE49-F238E27FC236}">
                <a16:creationId xmlns:a16="http://schemas.microsoft.com/office/drawing/2014/main" id="{A224BAD7-5931-4CA6-BB58-0CBCFCFA65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6314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5587</TotalTime>
  <Words>786</Words>
  <Application>Microsoft Office PowerPoint</Application>
  <PresentationFormat>Panorámica</PresentationFormat>
  <Paragraphs>35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Gill Sans MT</vt:lpstr>
      <vt:lpstr>Galería</vt:lpstr>
      <vt:lpstr>Clase  XVI Equilibrio Ejercicios </vt:lpstr>
      <vt:lpstr>Ejercicio 1 </vt:lpstr>
      <vt:lpstr>Ejercicio 2</vt:lpstr>
      <vt:lpstr>Ejercicio 3</vt:lpstr>
      <vt:lpstr>Ejercicio de examen</vt:lpstr>
      <vt:lpstr>Ejemplo - Método gráfico</vt:lpstr>
      <vt:lpstr>Polígono funicular (wiki)</vt:lpstr>
      <vt:lpstr>Polígono funicular (wiki)</vt:lpstr>
      <vt:lpstr>Polígono funicular (wiki)</vt:lpstr>
      <vt:lpstr>Ejemplo 2 - Método gráfico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Práctico 1 – Hidrostática </dc:title>
  <dc:creator>Telmo Canabarro</dc:creator>
  <cp:lastModifiedBy>Telmo Canabarro</cp:lastModifiedBy>
  <cp:revision>195</cp:revision>
  <dcterms:created xsi:type="dcterms:W3CDTF">2020-08-26T17:45:42Z</dcterms:created>
  <dcterms:modified xsi:type="dcterms:W3CDTF">2023-10-27T20:59:41Z</dcterms:modified>
</cp:coreProperties>
</file>