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88" r:id="rId3"/>
    <p:sldId id="283" r:id="rId4"/>
    <p:sldId id="284" r:id="rId5"/>
    <p:sldId id="285" r:id="rId6"/>
    <p:sldId id="286" r:id="rId7"/>
    <p:sldId id="289" r:id="rId8"/>
    <p:sldId id="28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28-May-23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XV</a:t>
            </a:r>
            <a:br>
              <a:rPr lang="es-US" sz="4800" dirty="0"/>
            </a:br>
            <a:r>
              <a:rPr lang="es-US" sz="4800" dirty="0"/>
              <a:t>Equilibrio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96535-E745-091B-517B-41D325D6D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Y" dirty="0"/>
              <a:t>Ejercicio Previo (Examen 12/12/22)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E57DB22-A671-4AC6-FF6F-A24320140A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dirty="0"/>
                  <a:t>Un cilindro de masa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 y radio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está girando con velocidad angular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(antihoraria), 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, estando en contacto con el piso y la pared. 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dirty="0"/>
                  <a:t>El coeficiente de rozamiento cinético del cilindro tanto contra el piso como contra la pared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s-ES" dirty="0"/>
                  <a:t>.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eriod"/>
                </a:pPr>
                <a:r>
                  <a:rPr lang="es-ES" dirty="0"/>
                  <a:t>Realice el diagrama de cuerpo libre del cilindro e indique el valor de todas las fuerzas que actúan sobre él.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lphaLcPeriod"/>
                </a:pPr>
                <a:r>
                  <a:rPr lang="es-ES" dirty="0"/>
                  <a:t>Determine el número de vueltas que da el cilindro desde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=0</m:t>
                    </m:r>
                    <m:r>
                      <m:rPr>
                        <m:lit/>
                      </m:rP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ES" dirty="0"/>
                  <a:t> hasta detenerse.</a:t>
                </a:r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E57DB22-A671-4AC6-FF6F-A24320140A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t="-883" r="-1121" b="-13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53393FE3-E07A-CB8E-F0C9-CF9004DD47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520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C9FF4-A95F-48A8-8FA8-ACB1198F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Condiciones de equilibrio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106A250-8610-47F2-8C22-06A3E959F9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US" dirty="0"/>
                  <a:t>Para que un cuerpo rígido esté en equilibrio se debe cumplir simultáneamente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𝑐𝑡𝑒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𝑐𝑡𝑒</m:t>
                      </m:r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:r>
                  <a:rPr lang="es-US" dirty="0"/>
                  <a:t>En general nos encontraremos con un sistema inicialmente en reposo y alcanzará con que sus aceleraciones sean nulas para todo tiempo: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sub>
                          </m:sSub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r>
                        <a:rPr lang="es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</m:t>
                      </m:r>
                      <m:r>
                        <a:rPr lang="es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106A250-8610-47F2-8C22-06A3E959F9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419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C9FF4-A95F-48A8-8FA8-ACB1198F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Condiciones de equilibrio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106A250-8610-47F2-8C22-06A3E959F9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 algn="just">
                  <a:buNone/>
                </a:pPr>
                <a:r>
                  <a:rPr lang="en-US" dirty="0"/>
                  <a:t>Desde </a:t>
                </a:r>
                <a:r>
                  <a:rPr lang="en-US" dirty="0" err="1"/>
                  <a:t>el</a:t>
                </a:r>
                <a:r>
                  <a:rPr lang="en-US" dirty="0"/>
                  <a:t> punto de vista din</a:t>
                </a:r>
                <a:r>
                  <a:rPr lang="es-US" dirty="0" err="1"/>
                  <a:t>ámico</a:t>
                </a:r>
                <a:r>
                  <a:rPr lang="es-US" dirty="0"/>
                  <a:t>, será condición necesaria y suficiente para que un cuerpo se encuentre en equilibrio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 ∀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106A250-8610-47F2-8C22-06A3E959F9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68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8EEF7-1F0A-41A4-AE87-5118A54E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8B6257F-9297-4B74-99EA-834A60EDE7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Una viga uniforme de masa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y longitud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soporta bloques de masa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b="0" i="1" dirty="0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en dos posiciones, como se muestra en la figura. La viga descansa en dos puntos. </a:t>
                </a:r>
              </a:p>
              <a:p>
                <a:pPr marL="0" indent="0" algn="just">
                  <a:buNone/>
                </a:pP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¿Para qué valor de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la viga estará equilibrada en el punto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de manera que la fuerza normal en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effectLst/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s-ES" b="0" i="0" dirty="0">
                    <a:effectLst/>
                    <a:latin typeface="CambriaMath"/>
                  </a:rPr>
                  <a:t> </a:t>
                </a:r>
                <a:r>
                  <a:rPr lang="es-ES" b="0" i="0" dirty="0">
                    <a:effectLst/>
                    <a:latin typeface="Calibri" panose="020F0502020204030204" pitchFamily="34" charset="0"/>
                  </a:rPr>
                  <a:t>sea cero?</a:t>
                </a:r>
                <a:r>
                  <a:rPr lang="es-ES" dirty="0"/>
                  <a:t> 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8B6257F-9297-4B74-99EA-834A60EDE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r="-2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335B12C7-5731-4D14-94C6-A2EAB0F39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430" y="2015734"/>
            <a:ext cx="4452404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21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D0A2F-0F0D-4187-91D2-C91AD9BF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dirty="0"/>
              <a:t>Ejemplo 2 (examen 31/1/23)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F4AB662-AFB5-448A-B020-09149E369B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111146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La figura muestra una viga homogénea, simplemente apoyada, y las cargas a las que está sometida.</a:t>
                </a:r>
              </a:p>
              <a:p>
                <a:pPr marL="0" indent="0" algn="just">
                  <a:buNone/>
                </a:pPr>
                <a:r>
                  <a:rPr lang="es-ES" dirty="0"/>
                  <a:t>La viga pesa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𝑘𝑁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Determine las reacciones en los apoyos.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Si se quita el apoyo de la derecha, determine en qué sentido y con qué aceleración angular comienza a moverse la viga.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F4AB662-AFB5-448A-B020-09149E369B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111146" cy="3450613"/>
              </a:xfrm>
              <a:blipFill>
                <a:blip r:embed="rId2"/>
                <a:stretch>
                  <a:fillRect l="-1192" t="-177" r="-2503" b="-11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811DCAD8-8060-20B8-E979-21843428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908" y="2842335"/>
            <a:ext cx="4232946" cy="17974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736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D0A2F-0F0D-4187-91D2-C91AD9BF0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F4AB662-AFB5-448A-B020-09149E369B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Calcule la tensión 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s-ES" b="0" i="0" dirty="0">
                    <a:solidFill>
                      <a:srgbClr val="000000"/>
                    </a:solidFill>
                    <a:effectLst/>
                    <a:latin typeface="CambriaMath"/>
                  </a:rPr>
                  <a:t> </a:t>
                </a:r>
                <a:r>
                  <a:rPr lang="es-ES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en cada cable, así como la magnitud y dirección de la fuerza ejercida sobre la barra por la articulación en los sistemas de la figura. </a:t>
                </a:r>
              </a:p>
              <a:p>
                <a:pPr marL="0" indent="0" algn="just">
                  <a:buNone/>
                </a:pPr>
                <a:r>
                  <a:rPr lang="es-ES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Considere que tanto el bloque como la barra tienen la misma masa.</a:t>
                </a:r>
                <a:r>
                  <a:rPr lang="es-ES" sz="2400" dirty="0"/>
                  <a:t> </a:t>
                </a:r>
                <a:endParaRPr lang="es-US" sz="2400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F4AB662-AFB5-448A-B020-09149E369B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464" r="-1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E85E222F-530B-412E-8A63-82BECC975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2662144"/>
            <a:ext cx="4960443" cy="21577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12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80877-6A54-4AAF-8EE1-F66FCB19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Ejercicio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F05722C-3A29-427A-A5C1-2A6C6ADAE8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1"/>
                <a:ext cx="6982206" cy="399183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 disco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 y radio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se encuentra sujeto mediante un hilo ideal (sin masa) y es mantenido en reposo contra una pared, como muestra la figura, en un plano vertical. </a:t>
                </a:r>
              </a:p>
              <a:p>
                <a:pPr marL="0" indent="0" algn="just">
                  <a:buNone/>
                </a:pPr>
                <a:r>
                  <a:rPr lang="es-ES" dirty="0"/>
                  <a:t>El punto de sujeción del hilo y el centro del disco (línea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s-ES" dirty="0"/>
                  <a:t>) forma un ángulo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s-ES" dirty="0"/>
                  <a:t> con la dirección vertical (línea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𝑂𝐶</m:t>
                    </m:r>
                  </m:oMath>
                </a14:m>
                <a:r>
                  <a:rPr lang="es-ES" dirty="0"/>
                  <a:t>). La línea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𝑂𝐶</m:t>
                    </m:r>
                  </m:oMath>
                </a14:m>
                <a:r>
                  <a:rPr lang="es-ES" dirty="0"/>
                  <a:t> forma un ángulo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ES" dirty="0"/>
                  <a:t> con la línea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𝑂𝐴</m:t>
                    </m:r>
                  </m:oMath>
                </a14:m>
                <a:r>
                  <a:rPr lang="es-ES" dirty="0"/>
                  <a:t>. El ángulo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𝑂𝐴𝐶</m:t>
                    </m:r>
                  </m:oMath>
                </a14:m>
                <a:r>
                  <a:rPr lang="es-ES" dirty="0"/>
                  <a:t> es recto. </a:t>
                </a:r>
              </a:p>
              <a:p>
                <a:pPr marL="0" indent="0" algn="just">
                  <a:buNone/>
                </a:pPr>
                <a:r>
                  <a:rPr lang="es-ES" dirty="0"/>
                  <a:t>Determine el coeficiente de rozamiento estático mínimo entre la pared y la rueda para que ésta se mantenga en reposo.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F05722C-3A29-427A-A5C1-2A6C6ADAE8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1"/>
                <a:ext cx="6982206" cy="3991839"/>
              </a:xfrm>
              <a:blipFill>
                <a:blip r:embed="rId2"/>
                <a:stretch>
                  <a:fillRect l="-873" t="-153" r="-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FFBABAF6-CBA0-499D-9899-D22611B62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707" y="2015732"/>
            <a:ext cx="2470147" cy="3991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679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5433</TotalTime>
  <Words>470</Words>
  <Application>Microsoft Office PowerPoint</Application>
  <PresentationFormat>Panorámica</PresentationFormat>
  <Paragraphs>33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CambriaMath</vt:lpstr>
      <vt:lpstr>Gill Sans MT</vt:lpstr>
      <vt:lpstr>Galería</vt:lpstr>
      <vt:lpstr>Clase  XV Equilibrio </vt:lpstr>
      <vt:lpstr>Ejercicio Previo (Examen 12/12/22)</vt:lpstr>
      <vt:lpstr>Condiciones de equilibrio </vt:lpstr>
      <vt:lpstr>Condiciones de equilibrio </vt:lpstr>
      <vt:lpstr>Ejemplo 1</vt:lpstr>
      <vt:lpstr>Ejemplo 2 (examen 31/1/23)</vt:lpstr>
      <vt:lpstr>Ejemplo 3</vt:lpstr>
      <vt:lpstr>Ejercicio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191</cp:revision>
  <dcterms:created xsi:type="dcterms:W3CDTF">2020-08-26T17:45:42Z</dcterms:created>
  <dcterms:modified xsi:type="dcterms:W3CDTF">2023-05-28T22:43:36Z</dcterms:modified>
</cp:coreProperties>
</file>