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18-Oct-21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18-Oct-21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18-Oct-21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18-Oct-21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18-Oct-21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18-Oct-21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18-Oct-21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18-Oct-21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18-Oct-21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18-Oct-21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18-Oct-21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18-Oct-21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XII</a:t>
            </a:r>
            <a:br>
              <a:rPr lang="es-US" sz="4800" dirty="0"/>
            </a:br>
            <a:r>
              <a:rPr lang="es-US" sz="4800" dirty="0"/>
              <a:t>Torque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 – segundo semestre 2021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8D6A8-44A2-4D95-BD7A-0D800147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7C96185-14E5-4EB4-A922-B51C010F31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Cuatro esferas pequeñas, que pueden considerarse como puntos con masa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0,2 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cada una, están dispuestas en un cuadrado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0,4 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de lado, conectadas por varillas de masa despreciable. 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7C96185-14E5-4EB4-A922-B51C010F31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  <a:blipFill>
                <a:blip r:embed="rId2"/>
                <a:stretch>
                  <a:fillRect l="-1466" r="-161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7C65FA4-631C-444F-89AA-F891363CC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3C58CC-6818-48FD-9CE0-B43BF88B7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694E9-2175-4647-803A-3AD63554C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D5FFCEB0-1149-484C-BB53-1A297BEADB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9227" y="2174242"/>
            <a:ext cx="4509932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6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8D6A8-44A2-4D95-BD7A-0D800147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C96185-14E5-4EB4-A922-B51C010F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58849" cy="3450613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ES" dirty="0"/>
              <a:t>Calcula el momento de inercia del sistema alrededor de un eje: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que pasa por el centro del cuadrado, perpendicular a su plano (que pasa por 𝑂 en la figura)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que biseca el cuadrado (pasa por la línea 𝐴𝐵 en la figura)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C65FA4-631C-444F-89AA-F891363CC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3C58CC-6818-48FD-9CE0-B43BF88B7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694E9-2175-4647-803A-3AD63554C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D5FFCEB0-1149-484C-BB53-1A297BEAD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9227" y="2174242"/>
            <a:ext cx="4509932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2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29BEA-A01E-41F8-9D30-609A0FD3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Momento de Inercia: Varilla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6DE655D-75F7-4441-8D8B-26A96B7063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US" dirty="0"/>
                  <a:t>Consideremos una varilla de masa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US" dirty="0"/>
                  <a:t> y largo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 algn="just">
                  <a:buNone/>
                </a:pPr>
                <a:r>
                  <a:rPr lang="es-US" dirty="0"/>
                  <a:t>Calculemos el momento de inercia respecto a un eje perpendicular a la misma que pasa por su punto medio.</a:t>
                </a:r>
              </a:p>
              <a:p>
                <a:pPr marL="0" indent="0" algn="just">
                  <a:buNone/>
                </a:pPr>
                <a:r>
                  <a:rPr lang="es-US" dirty="0"/>
                  <a:t>Cada tramo infinitesimal de varilla de longitud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s-US" dirty="0"/>
                  <a:t> tiene una masa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𝑑𝑚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λ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s-US" dirty="0"/>
                  <a:t> siendo </a:t>
                </a:r>
                <a:br>
                  <a:rPr lang="es-US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λ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s-US" dirty="0"/>
                  <a:t> la densidad lineal de masa (considerada uniforme).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𝑑𝑚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λ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US" b="0" i="1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 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6DE655D-75F7-4441-8D8B-26A96B7063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74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8F7835-421E-465C-8AEF-A78AF705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Momento</a:t>
            </a:r>
            <a:r>
              <a:rPr lang="en-US" dirty="0"/>
              <a:t> de </a:t>
            </a:r>
            <a:r>
              <a:rPr lang="en-US" dirty="0" err="1"/>
              <a:t>inercia</a:t>
            </a:r>
            <a:r>
              <a:rPr lang="es-US" dirty="0"/>
              <a:t>: Aro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1BF1140-68D0-451D-8F94-F8687C06D5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Consideremos un aro delgado de masa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US" dirty="0"/>
                  <a:t> y radio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 algn="just">
                  <a:buNone/>
                </a:pPr>
                <a:r>
                  <a:rPr lang="es-US" dirty="0"/>
                  <a:t>Calculemos el momento de inercia respecto a un eje perpendicular al mismo que pasa por su punto medio.</a:t>
                </a:r>
              </a:p>
              <a:p>
                <a:pPr marL="0" indent="0">
                  <a:buNone/>
                </a:pPr>
                <a:r>
                  <a:rPr lang="es-US" dirty="0"/>
                  <a:t>Resulta sencillo ver que todos los puntos del aro equidistan del centro.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1BF1140-68D0-451D-8F94-F8687C06D5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1664B-059B-49E2-92E6-FED1079D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Momento</a:t>
            </a:r>
            <a:r>
              <a:rPr lang="en-US" dirty="0"/>
              <a:t> de </a:t>
            </a:r>
            <a:r>
              <a:rPr lang="en-US" dirty="0" err="1"/>
              <a:t>Inercia</a:t>
            </a:r>
            <a:r>
              <a:rPr lang="es-US" dirty="0"/>
              <a:t>: Disco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F5ECDC3-EE46-4E7E-B2C8-F89B0B718F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Consideremos un disco de masa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US" dirty="0"/>
                  <a:t> y radio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 algn="just">
                  <a:buNone/>
                </a:pPr>
                <a:r>
                  <a:rPr lang="es-US" dirty="0"/>
                  <a:t>Calculemos el momento de inercia respecto a un eje perpendicular al mismo y que pase por su centro.</a:t>
                </a:r>
              </a:p>
              <a:p>
                <a:pPr marL="0" indent="0">
                  <a:buNone/>
                </a:pPr>
                <a:r>
                  <a:rPr lang="es-US" dirty="0"/>
                  <a:t>Definimos la densidad superficial de masa como: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Cada trozo infinitesimal del disco tendrá una masa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𝑑𝑚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𝑑𝐴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>
                  <a:buNone/>
                </a:pPr>
                <a:r>
                  <a:rPr lang="es-US" dirty="0"/>
                  <a:t>En coordenadas polares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𝑑𝐴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𝑑𝑟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0.0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𝑑𝑚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undOvr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.0</m:t>
                          </m:r>
                        </m:sub>
                        <m:sup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,2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F5ECDC3-EE46-4E7E-B2C8-F89B0B718F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 b="-1501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329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D6A42-80D3-4B2B-B16B-E31D3F9F8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Ejes</a:t>
            </a:r>
            <a:r>
              <a:rPr lang="en-US" dirty="0"/>
              <a:t> </a:t>
            </a:r>
            <a:r>
              <a:rPr lang="en-US" dirty="0" err="1"/>
              <a:t>paralelos</a:t>
            </a:r>
            <a:r>
              <a:rPr lang="en-US" dirty="0"/>
              <a:t> </a:t>
            </a:r>
            <a:r>
              <a:rPr lang="es-US" dirty="0"/>
              <a:t>– Teorema de Steiner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0E97A33-43F8-4177-81F0-974F6A1117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s-US" dirty="0"/>
                  <a:t>El momento de inercia de un cuerpo respecto a un punto cualquiera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s-US" dirty="0"/>
                  <a:t>) y el momento de inercia respecto al centro de masa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s-US" dirty="0"/>
                  <a:t>) de un cuerpo de masa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US" dirty="0"/>
                  <a:t> respecto a ejes paralelos, se relacionan de la siguiente manera: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Siendo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s-US" dirty="0"/>
                  <a:t> la distancia entre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s-US" dirty="0"/>
                  <a:t> y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0E97A33-43F8-4177-81F0-974F6A1117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931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EA4A2A-1290-4178-979E-7B9617F5C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r>
              <a:rPr lang="en-US" dirty="0"/>
              <a:t> 2</a:t>
            </a:r>
            <a:endParaRPr lang="es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6BF7681-6F9B-4A26-AFF4-5DC0D03416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s-ES" dirty="0"/>
                  <a:t>Una rueda de vagón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de diámetro está formada por una llanta delgada de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y seis radios, cada uno de los cuales tiene una masa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1,2 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. </a:t>
                </a:r>
              </a:p>
              <a:p>
                <a:pPr marL="0" indent="0">
                  <a:buNone/>
                </a:pPr>
                <a:r>
                  <a:rPr lang="es-ES" dirty="0"/>
                  <a:t>Determine el momento de inercia de la rueda respecto a su eje de rotación.</a:t>
                </a: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6BF7681-6F9B-4A26-AFF4-5DC0D03416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0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3661D-F200-4CA6-A31C-75AD00187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 err="1"/>
              <a:t>Ejercicio</a:t>
            </a:r>
            <a:endParaRPr lang="es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E8E73AC-2E3A-4D24-8DB0-49A971FAD5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622284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sz="1700" dirty="0"/>
                  <a:t>Se tiene un disco uniforme de masa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sz="1700" dirty="0"/>
                  <a:t> y radio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sz="1700" dirty="0"/>
                  <a:t> al que se le realiza un hueco de radio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/3</m:t>
                    </m:r>
                  </m:oMath>
                </a14:m>
                <a:r>
                  <a:rPr lang="es-ES" sz="1700" dirty="0"/>
                  <a:t> y cuyo centro está a una distancia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s-ES" sz="1700" dirty="0"/>
                  <a:t> del centro del disco, como muestra la figura. 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sz="1700" dirty="0"/>
                  <a:t>El momento de inercia del nuevo objeto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7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US" sz="17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  <m:sup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bSup>
                  </m:oMath>
                </a14:m>
                <a:r>
                  <a:rPr lang="es-ES" sz="1700" dirty="0"/>
                  <a:t> (el disco ahuecado) respecto a un eje perpendicular al plano, que pasa por el punto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s-ES" sz="1700" dirty="0"/>
                  <a:t>, verifica la siguiente relación: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7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7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US" sz="1700" i="1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  <m:sup>
                        <m:r>
                          <a:rPr lang="en-US" sz="1700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bSup>
                    <m:r>
                      <a:rPr lang="en-US" sz="17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7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7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17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sSub>
                      <m:sSubPr>
                        <m:ctrlPr>
                          <a:rPr lang="es-US" sz="17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US" sz="17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s-ES" sz="1700" dirty="0"/>
                  <a:t>, 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sz="17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sz="17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US" sz="17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s-ES" sz="1700" dirty="0"/>
                  <a:t> es el momento de inercia del disco inicial. 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s-ES" sz="1700" dirty="0"/>
                  <a:t>Halle el valor de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s-ES" sz="1700" dirty="0"/>
                  <a:t>.</a:t>
                </a:r>
                <a:endParaRPr lang="es-US" sz="17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E8E73AC-2E3A-4D24-8DB0-49A971FAD5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622284" cy="3450613"/>
              </a:xfrm>
              <a:blipFill>
                <a:blip r:embed="rId2"/>
                <a:stretch>
                  <a:fillRect l="-651" r="-759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2F06AA87-CFEF-4679-B70C-665E59503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9248" y="2015734"/>
            <a:ext cx="3390496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098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F4F7BF2-CFC2-4F25-A6A2-922A6DC4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Torque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277C5445-48C5-40FE-A64B-D65D56A47F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622284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US" dirty="0"/>
                  <a:t>Se denomina </a:t>
                </a:r>
                <a:r>
                  <a:rPr lang="es-US" b="1" dirty="0"/>
                  <a:t>momento de una fuerza</a:t>
                </a:r>
                <a:r>
                  <a:rPr lang="es-US" dirty="0"/>
                  <a:t> o </a:t>
                </a:r>
                <a:r>
                  <a:rPr lang="es-US" b="1" dirty="0"/>
                  <a:t>torque</a:t>
                </a:r>
                <a:r>
                  <a:rPr lang="es-US" dirty="0"/>
                  <a:t> respecto a un punto dado al producto vectorial entre el vector posición del punto de aplicación de la fuerza con respecto al punto dado por el vector fuerza.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𝑂𝑃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US" dirty="0"/>
                  <a:t>El resultado del producto vectorial es un vector perpendicular al plano formado por los dos vectores.</a:t>
                </a:r>
              </a:p>
            </p:txBody>
          </p:sp>
        </mc:Choice>
        <mc:Fallback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277C5445-48C5-40FE-A64B-D65D56A47F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622284" cy="3450613"/>
              </a:xfrm>
              <a:blipFill>
                <a:blip r:embed="rId2"/>
                <a:stretch>
                  <a:fillRect l="-1085" t="-883" r="-119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Producto vectorial - Wikipedia, la enciclopedia libre">
            <a:extLst>
              <a:ext uri="{FF2B5EF4-FFF2-40B4-BE49-F238E27FC236}">
                <a16:creationId xmlns:a16="http://schemas.microsoft.com/office/drawing/2014/main" id="{2BEC5228-7C4F-4D81-9C5D-AC91AF829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4139" y="2371386"/>
            <a:ext cx="3500715" cy="273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10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A5966E7F-4682-4767-8BD7-8EC71FD21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es-US"/>
              <a:t>Torque</a:t>
            </a:r>
            <a:endParaRPr lang="es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D002DC4-4DF2-4E9B-B9BB-388109A7A9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2015732"/>
                <a:ext cx="3526523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Existe una dependencia entre el módulo del torque y el ángulo que forman la fuerza y el vector posición.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dirty="0"/>
                  <a:t>El brazo de palanca es la distancia entre la línea de acción de la fuerza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s-US" dirty="0"/>
                  <a:t> y el punto desde el cual calculamos el torque.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D002DC4-4DF2-4E9B-B9BB-388109A7A9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2015732"/>
                <a:ext cx="3526523" cy="3450613"/>
              </a:xfrm>
              <a:blipFill>
                <a:blip r:embed="rId2"/>
                <a:stretch>
                  <a:fillRect l="-1727" t="-530" r="-1727" b="-353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Qué es el torque?">
            <a:extLst>
              <a:ext uri="{FF2B5EF4-FFF2-40B4-BE49-F238E27FC236}">
                <a16:creationId xmlns:a16="http://schemas.microsoft.com/office/drawing/2014/main" id="{AB654B6B-433A-475B-9D8B-383C3179D8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20814"/>
          <a:stretch/>
        </p:blipFill>
        <p:spPr bwMode="auto">
          <a:xfrm>
            <a:off x="6093926" y="1116345"/>
            <a:ext cx="4821551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9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77627-EC37-4F5C-9F60-1A3C2252D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Torque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6D01A0-CB23-4F25-9052-882406884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s-US" dirty="0"/>
              <a:t>El sentido del torque estará dado por la Ley de la Mano derecha.</a:t>
            </a:r>
          </a:p>
          <a:p>
            <a:pPr marL="0" indent="0" algn="just">
              <a:buNone/>
            </a:pPr>
            <a:r>
              <a:rPr lang="es-US" dirty="0"/>
              <a:t>Observar que el producto vectorial NO es conmutativo.</a:t>
            </a:r>
          </a:p>
          <a:p>
            <a:pPr marL="0" indent="0" algn="just">
              <a:buNone/>
            </a:pPr>
            <a:r>
              <a:rPr lang="es-US" dirty="0"/>
              <a:t>Diremos que un torque es positivo cuando produce un giro antihorario y </a:t>
            </a:r>
            <a:r>
              <a:rPr lang="es-US" dirty="0" err="1"/>
              <a:t>vice-versa</a:t>
            </a:r>
            <a:r>
              <a:rPr lang="es-US" dirty="0"/>
              <a:t>.</a:t>
            </a:r>
          </a:p>
        </p:txBody>
      </p:sp>
      <p:pic>
        <p:nvPicPr>
          <p:cNvPr id="3074" name="Picture 2" descr="Producto vectorial de dos vectores. Ejercicios resueltos paso a paso">
            <a:extLst>
              <a:ext uri="{FF2B5EF4-FFF2-40B4-BE49-F238E27FC236}">
                <a16:creationId xmlns:a16="http://schemas.microsoft.com/office/drawing/2014/main" id="{C728D2E7-654F-48AC-8BDA-55C8D262A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2576240"/>
            <a:ext cx="4960443" cy="232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37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F2332E4B-1F57-45AF-A1F5-F55302C71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s-US"/>
              <a:t>EjemploS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9A3C5B0-DA50-48AE-89B7-68BC98B5F0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2015732"/>
                <a:ext cx="4172212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Calcule el torque con respecto al punto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s-ES" dirty="0"/>
                  <a:t> de la fuerza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s-ES" dirty="0"/>
                  <a:t> en cada una de las situaciones mostradas en la figura. </a:t>
                </a:r>
              </a:p>
              <a:p>
                <a:pPr marL="0" indent="0" algn="just">
                  <a:buNone/>
                </a:pPr>
                <a:r>
                  <a:rPr lang="es-ES" dirty="0"/>
                  <a:t>En todos los casos, la fuerza y la varilla están en el plano de la página. </a:t>
                </a:r>
              </a:p>
              <a:p>
                <a:pPr marL="0" indent="0" algn="just">
                  <a:buNone/>
                </a:pPr>
                <a:r>
                  <a:rPr lang="es-ES" dirty="0"/>
                  <a:t>La varilla mide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4,0 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de largo y la fuerza tiene magnitud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=10,0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s-ES" dirty="0"/>
                  <a:t>.</a:t>
                </a: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9A3C5B0-DA50-48AE-89B7-68BC98B5F0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2015732"/>
                <a:ext cx="4172212" cy="3450613"/>
              </a:xfrm>
              <a:blipFill>
                <a:blip r:embed="rId2"/>
                <a:stretch>
                  <a:fillRect l="-1460" t="-177" r="-1460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A9B4C632-4A13-438B-97C5-8A082ED35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9811" y="805583"/>
            <a:ext cx="4229642" cy="46607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68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EC1DC-94DE-4F01-B5A7-71984E1AC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Definición de cuerpo rígido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CE8F050-96F4-4D8D-9860-453E8A7448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ES" dirty="0"/>
                  <a:t>Se considera un cuerpo rígido a un sistema de partículas tal que las distancias entre ellas no varían.</a:t>
                </a:r>
              </a:p>
              <a:p>
                <a:pPr marL="0" indent="0">
                  <a:buNone/>
                </a:pPr>
                <a:r>
                  <a:rPr lang="es-ES" dirty="0"/>
                  <a:t>La velocidad angular de todos los puntos del rígido será la misma.</a:t>
                </a:r>
              </a:p>
              <a:p>
                <a:pPr marL="0" indent="0" algn="just">
                  <a:buNone/>
                </a:pPr>
                <a:r>
                  <a:rPr lang="es-ES" dirty="0"/>
                  <a:t>Conociendo la velocidad de un punto y la velocidad angular del rígido queda determinada la velocidad de todos los puntos.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</m:e>
                          </m:acc>
                        </m:e>
                      </m:d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CE8F050-96F4-4D8D-9860-453E8A7448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114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237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F69DC-0381-4EE5-AF67-3CE3C4D51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Caso: Rodadura sin deslizamiento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147039-6B24-4A53-8A97-4D2D6EF01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US" dirty="0"/>
              <a:t>Un caso particular que utilizaremos bastante en el curso es el de rodadura sin deslizamiento.</a:t>
            </a:r>
          </a:p>
          <a:p>
            <a:pPr marL="0" indent="0">
              <a:buNone/>
            </a:pPr>
            <a:r>
              <a:rPr lang="es-US" dirty="0"/>
              <a:t>Un cuerpo rígido rueda estando en contacto con otro, de forma tal que la velocidad relativa de los puntos que están en contacto es nula.</a:t>
            </a:r>
          </a:p>
          <a:p>
            <a:pPr marL="0" indent="0">
              <a:buNone/>
            </a:pPr>
            <a:r>
              <a:rPr lang="es-US" dirty="0"/>
              <a:t>Un ejemplo de una rueda que desliza sobre una superficie en reposo:</a:t>
            </a:r>
          </a:p>
          <a:p>
            <a:pPr marL="0" indent="0">
              <a:buNone/>
            </a:pPr>
            <a:endParaRPr lang="es-US" dirty="0"/>
          </a:p>
        </p:txBody>
      </p:sp>
      <p:pic>
        <p:nvPicPr>
          <p:cNvPr id="4098" name="Picture 2" descr="Dinámica de un sólido rígido. Rodadura. Animación.">
            <a:extLst>
              <a:ext uri="{FF2B5EF4-FFF2-40B4-BE49-F238E27FC236}">
                <a16:creationId xmlns:a16="http://schemas.microsoft.com/office/drawing/2014/main" id="{7C45D2F5-CC9D-4131-A0AA-8F935EF66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66" y="4262781"/>
            <a:ext cx="47625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64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84E65-3031-45C5-9F9A-ABADE8E9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Analogía Torque - fuerza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25AE9C0-4742-43C3-97BB-DF7F0F4F6F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Así como las fuerzas producen cambios en la forma en la que se desplaza un cuerpo (aceleración), un torque producirá cambios en la rotación de un cuerpo (aceleración angular).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m:rPr>
                              <m:nor/>
                            </m:rPr>
                            <a:rPr lang="es-US" dirty="0"/>
                            <m:t> </m:t>
                          </m:r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25AE9C0-4742-43C3-97BB-DF7F0F4F6F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 b="-1678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670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3535E6-6D12-4084-9540-F376DEBA6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Momento de Inercia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C1764CC-732F-4882-BAA3-08DC7F9B14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s-US" dirty="0"/>
                  <a:t>La cantidad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s-US" dirty="0"/>
                  <a:t> recibe el nombre de momento de inercia. Cuanto mayor sea el momento de inercia de un cuerpo, más difícil será rotarlo, es decir, requerirá un torque mayor.</a:t>
                </a:r>
              </a:p>
              <a:p>
                <a:pPr marL="0" indent="0" algn="just">
                  <a:buNone/>
                </a:pPr>
                <a:r>
                  <a:rPr lang="es-US" dirty="0"/>
                  <a:t>El momento de inercia se define para cada cuerpo para un punto y un eje en particular. </a:t>
                </a:r>
              </a:p>
              <a:p>
                <a:pPr marL="0" indent="0">
                  <a:buNone/>
                </a:pPr>
                <a:r>
                  <a:rPr lang="es-US" dirty="0"/>
                  <a:t>Veamos algunos ejemplos de cuerpos discretos y </a:t>
                </a:r>
                <a:r>
                  <a:rPr lang="es-US" dirty="0" err="1"/>
                  <a:t>contínuos</a:t>
                </a:r>
                <a:r>
                  <a:rPr lang="es-US" dirty="0"/>
                  <a:t>.</a:t>
                </a:r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C1764CC-732F-4882-BAA3-08DC7F9B14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029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5001</TotalTime>
  <Words>1008</Words>
  <Application>Microsoft Office PowerPoint</Application>
  <PresentationFormat>Panorámica</PresentationFormat>
  <Paragraphs>71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Cambria Math</vt:lpstr>
      <vt:lpstr>Gill Sans MT</vt:lpstr>
      <vt:lpstr>Galería</vt:lpstr>
      <vt:lpstr>Clase  XII Torque </vt:lpstr>
      <vt:lpstr>Torque</vt:lpstr>
      <vt:lpstr>Torque</vt:lpstr>
      <vt:lpstr>Torque</vt:lpstr>
      <vt:lpstr>EjemploS</vt:lpstr>
      <vt:lpstr>Definición de cuerpo rígido</vt:lpstr>
      <vt:lpstr>Caso: Rodadura sin deslizamiento</vt:lpstr>
      <vt:lpstr>Analogía Torque - fuerza</vt:lpstr>
      <vt:lpstr>Momento de Inercia</vt:lpstr>
      <vt:lpstr>Ejemplo 1</vt:lpstr>
      <vt:lpstr>Ejemplo 1</vt:lpstr>
      <vt:lpstr>Momento de Inercia: Varilla</vt:lpstr>
      <vt:lpstr>Momento de inercia: Aro</vt:lpstr>
      <vt:lpstr>Momento de Inercia: Disco</vt:lpstr>
      <vt:lpstr>Ejes paralelos – Teorema de Steiner</vt:lpstr>
      <vt:lpstr>Ejemplo 2</vt:lpstr>
      <vt:lpstr>Ejercicio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184</cp:revision>
  <dcterms:created xsi:type="dcterms:W3CDTF">2020-08-26T17:45:42Z</dcterms:created>
  <dcterms:modified xsi:type="dcterms:W3CDTF">2021-10-18T22:57:53Z</dcterms:modified>
</cp:coreProperties>
</file>