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1" r:id="rId1"/>
  </p:sldMasterIdLst>
  <p:sldIdLst>
    <p:sldId id="256" r:id="rId2"/>
    <p:sldId id="257" r:id="rId3"/>
    <p:sldId id="258" r:id="rId4"/>
    <p:sldId id="261" r:id="rId5"/>
    <p:sldId id="262" r:id="rId6"/>
    <p:sldId id="259" r:id="rId7"/>
    <p:sldId id="260"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lmo Canabarro" initials="TC" lastIdx="1" clrIdx="0">
    <p:extLst>
      <p:ext uri="{19B8F6BF-5375-455C-9EA6-DF929625EA0E}">
        <p15:presenceInfo xmlns:p15="http://schemas.microsoft.com/office/powerpoint/2012/main" userId="a39cc4eaf593238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12-Sep-22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B2DC25EE-239B-4C5F-AAD1-255A7D5F1EE2}" type="slidenum">
              <a:rPr lang="en-US" smtClean="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5263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12-Sep-22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0819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12-Sep-22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2334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12-Sep-22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9371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12-Sep-22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1906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12-Sep-22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044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12-Sep-22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773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12-Sep-22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3122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C24A9-CCB6-4F8D-B8DB-C2F3692CFA5A}" type="datetimeFigureOut">
              <a:rPr lang="en-US" smtClean="0"/>
              <a:t>12-Sep-22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DC25EE-239B-4C5F-AAD1-255A7D5F1EE2}" type="slidenum">
              <a:rPr lang="en-US" smtClean="0"/>
              <a:t>‹Nº›</a:t>
            </a:fld>
            <a:endParaRPr lang="en-US" dirty="0"/>
          </a:p>
        </p:txBody>
      </p:sp>
    </p:spTree>
    <p:extLst>
      <p:ext uri="{BB962C8B-B14F-4D97-AF65-F5344CB8AC3E}">
        <p14:creationId xmlns:p14="http://schemas.microsoft.com/office/powerpoint/2010/main" val="1011964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2AC24A9-CCB6-4F8D-B8DB-C2F3692CFA5A}" type="datetimeFigureOut">
              <a:rPr lang="en-US" smtClean="0"/>
              <a:t>12-Sep-22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3668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2AC24A9-CCB6-4F8D-B8DB-C2F3692CFA5A}" type="datetimeFigureOut">
              <a:rPr lang="en-US" smtClean="0"/>
              <a:t>12-Sep-22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801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2AC24A9-CCB6-4F8D-B8DB-C2F3692CFA5A}" type="datetimeFigureOut">
              <a:rPr lang="en-US" smtClean="0"/>
              <a:t>12-Sep-22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2DC25EE-239B-4C5F-AAD1-255A7D5F1EE2}" type="slidenum">
              <a:rPr lang="en-US" smtClean="0"/>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9925210"/>
      </p:ext>
    </p:extLst>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B0014E-824A-4E0D-92AE-90D8873809D0}"/>
              </a:ext>
            </a:extLst>
          </p:cNvPr>
          <p:cNvSpPr>
            <a:spLocks noGrp="1"/>
          </p:cNvSpPr>
          <p:nvPr>
            <p:ph type="ctrTitle"/>
          </p:nvPr>
        </p:nvSpPr>
        <p:spPr>
          <a:xfrm>
            <a:off x="2421079" y="1055688"/>
            <a:ext cx="9066625" cy="3204134"/>
          </a:xfrm>
        </p:spPr>
        <p:txBody>
          <a:bodyPr anchor="b">
            <a:normAutofit/>
          </a:bodyPr>
          <a:lstStyle/>
          <a:p>
            <a:r>
              <a:rPr lang="es-US" sz="4800" dirty="0"/>
              <a:t>Clase  XI</a:t>
            </a:r>
            <a:br>
              <a:rPr lang="es-US" sz="4800" dirty="0"/>
            </a:br>
            <a:r>
              <a:rPr lang="es-US" sz="4800" dirty="0"/>
              <a:t>Centro de masas y choques</a:t>
            </a:r>
            <a:br>
              <a:rPr lang="es-US" sz="4800" dirty="0"/>
            </a:br>
            <a:endParaRPr lang="en-US" sz="4800" dirty="0"/>
          </a:p>
        </p:txBody>
      </p:sp>
      <p:sp>
        <p:nvSpPr>
          <p:cNvPr id="3" name="Subtítulo 2">
            <a:extLst>
              <a:ext uri="{FF2B5EF4-FFF2-40B4-BE49-F238E27FC236}">
                <a16:creationId xmlns:a16="http://schemas.microsoft.com/office/drawing/2014/main" id="{C1DA16B0-68BE-45AF-ACEA-B67BB4691D2D}"/>
              </a:ext>
            </a:extLst>
          </p:cNvPr>
          <p:cNvSpPr>
            <a:spLocks noGrp="1"/>
          </p:cNvSpPr>
          <p:nvPr>
            <p:ph type="subTitle" idx="1"/>
          </p:nvPr>
        </p:nvSpPr>
        <p:spPr>
          <a:xfrm>
            <a:off x="2421080" y="3655751"/>
            <a:ext cx="4467992" cy="1208141"/>
          </a:xfrm>
        </p:spPr>
        <p:txBody>
          <a:bodyPr>
            <a:normAutofit/>
          </a:bodyPr>
          <a:lstStyle/>
          <a:p>
            <a:r>
              <a:rPr lang="es-US" sz="2000" dirty="0"/>
              <a:t>Física 1 – segundo </a:t>
            </a:r>
            <a:r>
              <a:rPr lang="es-US" sz="2000"/>
              <a:t>semestre 2022</a:t>
            </a:r>
            <a:endParaRPr lang="en-US" sz="2000" dirty="0"/>
          </a:p>
        </p:txBody>
      </p:sp>
    </p:spTree>
    <p:extLst>
      <p:ext uri="{BB962C8B-B14F-4D97-AF65-F5344CB8AC3E}">
        <p14:creationId xmlns:p14="http://schemas.microsoft.com/office/powerpoint/2010/main" val="75499619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901B0B-681D-42B1-B8DC-4837C2AF0C14}"/>
              </a:ext>
            </a:extLst>
          </p:cNvPr>
          <p:cNvSpPr>
            <a:spLocks noGrp="1"/>
          </p:cNvSpPr>
          <p:nvPr>
            <p:ph type="title"/>
          </p:nvPr>
        </p:nvSpPr>
        <p:spPr>
          <a:xfrm>
            <a:off x="1451579" y="804519"/>
            <a:ext cx="9603275" cy="1049235"/>
          </a:xfrm>
        </p:spPr>
        <p:txBody>
          <a:bodyPr>
            <a:normAutofit/>
          </a:bodyPr>
          <a:lstStyle/>
          <a:p>
            <a:r>
              <a:rPr lang="es-US" dirty="0"/>
              <a:t>Ejemplo 3</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380C2A7A-5117-4634-A4A3-44A076582AD6}"/>
                  </a:ext>
                </a:extLst>
              </p:cNvPr>
              <p:cNvSpPr>
                <a:spLocks noGrp="1"/>
              </p:cNvSpPr>
              <p:nvPr>
                <p:ph idx="1"/>
              </p:nvPr>
            </p:nvSpPr>
            <p:spPr>
              <a:xfrm>
                <a:off x="1451579" y="2015734"/>
                <a:ext cx="9603275" cy="3450613"/>
              </a:xfrm>
            </p:spPr>
            <p:txBody>
              <a:bodyPr>
                <a:normAutofit/>
              </a:bodyPr>
              <a:lstStyle/>
              <a:p>
                <a:pPr marL="0" indent="0" algn="just">
                  <a:lnSpc>
                    <a:spcPct val="110000"/>
                  </a:lnSpc>
                  <a:buNone/>
                </a:pPr>
                <a:r>
                  <a:rPr lang="es-ES" sz="1800" dirty="0"/>
                  <a:t>Una pelota de masa </a:t>
                </a:r>
                <a14:m>
                  <m:oMath xmlns:m="http://schemas.openxmlformats.org/officeDocument/2006/math">
                    <m:r>
                      <a:rPr lang="es-ES" sz="1800" i="1" dirty="0" smtClean="0">
                        <a:latin typeface="Cambria Math" panose="02040503050406030204" pitchFamily="18" charset="0"/>
                      </a:rPr>
                      <m:t>𝑚</m:t>
                    </m:r>
                    <m:r>
                      <a:rPr lang="es-ES" sz="1800" i="1" dirty="0" smtClean="0">
                        <a:latin typeface="Cambria Math" panose="02040503050406030204" pitchFamily="18" charset="0"/>
                      </a:rPr>
                      <m:t>=0,5 </m:t>
                    </m:r>
                    <m:r>
                      <a:rPr lang="es-ES" sz="1800" i="1" dirty="0" smtClean="0">
                        <a:latin typeface="Cambria Math" panose="02040503050406030204" pitchFamily="18" charset="0"/>
                      </a:rPr>
                      <m:t>𝑘𝑔</m:t>
                    </m:r>
                  </m:oMath>
                </a14:m>
                <a:r>
                  <a:rPr lang="es-ES" sz="1800" dirty="0"/>
                  <a:t> viene rodando por un piso horizontal con velocidad </a:t>
                </a:r>
                <a14:m>
                  <m:oMath xmlns:m="http://schemas.openxmlformats.org/officeDocument/2006/math">
                    <m:sSub>
                      <m:sSubPr>
                        <m:ctrlPr>
                          <a:rPr lang="es-ES" sz="1800" i="1" dirty="0" smtClean="0">
                            <a:latin typeface="Cambria Math" panose="02040503050406030204" pitchFamily="18" charset="0"/>
                          </a:rPr>
                        </m:ctrlPr>
                      </m:sSubPr>
                      <m:e>
                        <m:r>
                          <a:rPr lang="es-ES" sz="1800" i="1" dirty="0" smtClean="0">
                            <a:latin typeface="Cambria Math" panose="02040503050406030204" pitchFamily="18" charset="0"/>
                          </a:rPr>
                          <m:t>𝑣</m:t>
                        </m:r>
                      </m:e>
                      <m:sub>
                        <m:r>
                          <a:rPr lang="es-ES" sz="1800" i="1" dirty="0" smtClean="0">
                            <a:latin typeface="Cambria Math" panose="02040503050406030204" pitchFamily="18" charset="0"/>
                          </a:rPr>
                          <m:t>0</m:t>
                        </m:r>
                      </m:sub>
                    </m:sSub>
                    <m:r>
                      <a:rPr lang="es-ES" sz="1800" i="1" dirty="0" smtClean="0">
                        <a:latin typeface="Cambria Math" panose="02040503050406030204" pitchFamily="18" charset="0"/>
                      </a:rPr>
                      <m:t>=10 </m:t>
                    </m:r>
                    <m:r>
                      <a:rPr lang="es-ES" sz="1800" i="1" dirty="0" smtClean="0">
                        <a:latin typeface="Cambria Math" panose="02040503050406030204" pitchFamily="18" charset="0"/>
                      </a:rPr>
                      <m:t>𝑚</m:t>
                    </m:r>
                    <m:r>
                      <a:rPr lang="es-ES" sz="1800" i="1" dirty="0" smtClean="0">
                        <a:latin typeface="Cambria Math" panose="02040503050406030204" pitchFamily="18" charset="0"/>
                      </a:rPr>
                      <m:t>/</m:t>
                    </m:r>
                    <m:r>
                      <a:rPr lang="es-ES" sz="1800" i="1" dirty="0" smtClean="0">
                        <a:latin typeface="Cambria Math" panose="02040503050406030204" pitchFamily="18" charset="0"/>
                      </a:rPr>
                      <m:t>𝑠</m:t>
                    </m:r>
                  </m:oMath>
                </a14:m>
                <a:r>
                  <a:rPr lang="es-ES" sz="1800" dirty="0"/>
                  <a:t> como indica la figura. Un jugador le da un puntapié aplicándole una fuerza que varía en módulo como indica la gráfica, formando un ´ángulo </a:t>
                </a:r>
                <a14:m>
                  <m:oMath xmlns:m="http://schemas.openxmlformats.org/officeDocument/2006/math">
                    <m:sSub>
                      <m:sSubPr>
                        <m:ctrlPr>
                          <a:rPr lang="es-ES" sz="1800" i="1" dirty="0" smtClean="0">
                            <a:latin typeface="Cambria Math" panose="02040503050406030204" pitchFamily="18" charset="0"/>
                          </a:rPr>
                        </m:ctrlPr>
                      </m:sSubPr>
                      <m:e>
                        <m:r>
                          <a:rPr lang="es-ES" sz="1800" i="1" dirty="0" smtClean="0">
                            <a:latin typeface="Cambria Math" panose="02040503050406030204" pitchFamily="18" charset="0"/>
                          </a:rPr>
                          <m:t>𝜃</m:t>
                        </m:r>
                      </m:e>
                      <m:sub>
                        <m:r>
                          <a:rPr lang="es-ES" sz="1800" i="1" dirty="0" smtClean="0">
                            <a:latin typeface="Cambria Math" panose="02040503050406030204" pitchFamily="18" charset="0"/>
                          </a:rPr>
                          <m:t>0</m:t>
                        </m:r>
                      </m:sub>
                    </m:sSub>
                    <m:r>
                      <a:rPr lang="es-ES" sz="1800" i="1" dirty="0" smtClean="0">
                        <a:latin typeface="Cambria Math" panose="02040503050406030204" pitchFamily="18" charset="0"/>
                      </a:rPr>
                      <m:t>=30°</m:t>
                    </m:r>
                  </m:oMath>
                </a14:m>
                <a:r>
                  <a:rPr lang="es-ES" sz="1800" dirty="0"/>
                  <a:t> con la horizontal.</a:t>
                </a:r>
              </a:p>
              <a:p>
                <a:pPr marL="342900" indent="-342900" algn="just">
                  <a:lnSpc>
                    <a:spcPct val="110000"/>
                  </a:lnSpc>
                  <a:buFont typeface="+mj-lt"/>
                  <a:buAutoNum type="alphaLcParenR"/>
                </a:pPr>
                <a:r>
                  <a:rPr lang="es-ES" sz="1800" dirty="0"/>
                  <a:t>Hallar módulo y dirección de la velocidad con que sale la pelota.</a:t>
                </a:r>
              </a:p>
              <a:p>
                <a:pPr marL="342900" indent="-342900" algn="just">
                  <a:lnSpc>
                    <a:spcPct val="110000"/>
                  </a:lnSpc>
                  <a:buFont typeface="+mj-lt"/>
                  <a:buAutoNum type="alphaLcParenR"/>
                </a:pPr>
                <a:r>
                  <a:rPr lang="es-ES" sz="1800" dirty="0"/>
                  <a:t>Hallar la energía que el puntapié le proporcionó a la pelota.</a:t>
                </a:r>
                <a:endParaRPr lang="es-US" sz="1800" dirty="0"/>
              </a:p>
            </p:txBody>
          </p:sp>
        </mc:Choice>
        <mc:Fallback xmlns="">
          <p:sp>
            <p:nvSpPr>
              <p:cNvPr id="3" name="Marcador de contenido 2">
                <a:extLst>
                  <a:ext uri="{FF2B5EF4-FFF2-40B4-BE49-F238E27FC236}">
                    <a16:creationId xmlns:a16="http://schemas.microsoft.com/office/drawing/2014/main" id="{380C2A7A-5117-4634-A4A3-44A076582AD6}"/>
                  </a:ext>
                </a:extLst>
              </p:cNvPr>
              <p:cNvSpPr>
                <a:spLocks noGrp="1" noRot="1" noChangeAspect="1" noMove="1" noResize="1" noEditPoints="1" noAdjustHandles="1" noChangeArrowheads="1" noChangeShapeType="1" noTextEdit="1"/>
              </p:cNvSpPr>
              <p:nvPr>
                <p:ph idx="1"/>
              </p:nvPr>
            </p:nvSpPr>
            <p:spPr>
              <a:xfrm>
                <a:off x="1451579" y="2015734"/>
                <a:ext cx="9603275" cy="3450613"/>
              </a:xfrm>
              <a:blipFill>
                <a:blip r:embed="rId2"/>
                <a:stretch>
                  <a:fillRect l="-508" t="-883" r="-571"/>
                </a:stretch>
              </a:blipFill>
            </p:spPr>
            <p:txBody>
              <a:bodyPr/>
              <a:lstStyle/>
              <a:p>
                <a:r>
                  <a:rPr lang="es-US">
                    <a:noFill/>
                  </a:rPr>
                  <a:t> </a:t>
                </a:r>
              </a:p>
            </p:txBody>
          </p:sp>
        </mc:Fallback>
      </mc:AlternateContent>
      <p:pic>
        <p:nvPicPr>
          <p:cNvPr id="5" name="Imagen 4">
            <a:extLst>
              <a:ext uri="{FF2B5EF4-FFF2-40B4-BE49-F238E27FC236}">
                <a16:creationId xmlns:a16="http://schemas.microsoft.com/office/drawing/2014/main" id="{F1A87E05-7E0F-42BB-B734-19BCFB8429C8}"/>
              </a:ext>
            </a:extLst>
          </p:cNvPr>
          <p:cNvPicPr>
            <a:picLocks noChangeAspect="1"/>
          </p:cNvPicPr>
          <p:nvPr/>
        </p:nvPicPr>
        <p:blipFill>
          <a:blip r:embed="rId3"/>
          <a:stretch>
            <a:fillRect/>
          </a:stretch>
        </p:blipFill>
        <p:spPr>
          <a:xfrm>
            <a:off x="3615778" y="4106860"/>
            <a:ext cx="4960443" cy="17237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29243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41624F-C2A5-4DC4-98EA-E4E00F126635}"/>
              </a:ext>
            </a:extLst>
          </p:cNvPr>
          <p:cNvSpPr>
            <a:spLocks noGrp="1"/>
          </p:cNvSpPr>
          <p:nvPr>
            <p:ph type="title"/>
          </p:nvPr>
        </p:nvSpPr>
        <p:spPr/>
        <p:txBody>
          <a:bodyPr/>
          <a:lstStyle/>
          <a:p>
            <a:r>
              <a:rPr lang="es-US" dirty="0"/>
              <a:t>Tipos de choques</a:t>
            </a:r>
          </a:p>
        </p:txBody>
      </p:sp>
      <p:sp>
        <p:nvSpPr>
          <p:cNvPr id="3" name="Marcador de contenido 2">
            <a:extLst>
              <a:ext uri="{FF2B5EF4-FFF2-40B4-BE49-F238E27FC236}">
                <a16:creationId xmlns:a16="http://schemas.microsoft.com/office/drawing/2014/main" id="{5145A18A-A322-4F11-BDB0-05549F0CC1BD}"/>
              </a:ext>
            </a:extLst>
          </p:cNvPr>
          <p:cNvSpPr>
            <a:spLocks noGrp="1"/>
          </p:cNvSpPr>
          <p:nvPr>
            <p:ph idx="1"/>
          </p:nvPr>
        </p:nvSpPr>
        <p:spPr/>
        <p:txBody>
          <a:bodyPr anchor="ctr"/>
          <a:lstStyle/>
          <a:p>
            <a:pPr marL="0" indent="0">
              <a:buNone/>
            </a:pPr>
            <a:r>
              <a:rPr lang="es-US" dirty="0"/>
              <a:t>Los choques los clasificaremos según:</a:t>
            </a:r>
          </a:p>
          <a:p>
            <a:pPr marL="457200" indent="-457200">
              <a:buFont typeface="+mj-lt"/>
              <a:buAutoNum type="alphaLcParenR"/>
            </a:pPr>
            <a:r>
              <a:rPr lang="es-US" dirty="0"/>
              <a:t>Choques elásticos: se conserva además la energía cinética</a:t>
            </a:r>
          </a:p>
          <a:p>
            <a:pPr marL="457200" indent="-457200" algn="just">
              <a:buFont typeface="+mj-lt"/>
              <a:buAutoNum type="alphaLcParenR"/>
            </a:pPr>
            <a:r>
              <a:rPr lang="es-US" dirty="0"/>
              <a:t>Choques inelásticos: son los choques en general, hay pérdida de energía cinética y precisamos más datos para poder resolverlos.</a:t>
            </a:r>
          </a:p>
          <a:p>
            <a:pPr marL="457200" indent="-457200" algn="just">
              <a:buFont typeface="+mj-lt"/>
              <a:buAutoNum type="alphaLcParenR"/>
            </a:pPr>
            <a:r>
              <a:rPr lang="es-US" dirty="0"/>
              <a:t>Choques completamente inelásticos, también conocidos como choques perfectamente inelásticos: los cuerpos se adhieren y se mueven juntos luego del choque.</a:t>
            </a:r>
          </a:p>
        </p:txBody>
      </p:sp>
    </p:spTree>
    <p:extLst>
      <p:ext uri="{BB962C8B-B14F-4D97-AF65-F5344CB8AC3E}">
        <p14:creationId xmlns:p14="http://schemas.microsoft.com/office/powerpoint/2010/main" val="428926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4380-957F-4BA8-AEDA-DD0C3513EB72}"/>
              </a:ext>
            </a:extLst>
          </p:cNvPr>
          <p:cNvSpPr>
            <a:spLocks noGrp="1"/>
          </p:cNvSpPr>
          <p:nvPr>
            <p:ph type="title"/>
          </p:nvPr>
        </p:nvSpPr>
        <p:spPr>
          <a:xfrm>
            <a:off x="1451579" y="804519"/>
            <a:ext cx="9603275" cy="1049235"/>
          </a:xfrm>
        </p:spPr>
        <p:txBody>
          <a:bodyPr>
            <a:normAutofit/>
          </a:bodyPr>
          <a:lstStyle/>
          <a:p>
            <a:r>
              <a:rPr lang="es-US" dirty="0"/>
              <a:t>Ejemplo 4</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B725DAEA-2553-4162-A59D-64F585C8AA45}"/>
                  </a:ext>
                </a:extLst>
              </p:cNvPr>
              <p:cNvSpPr>
                <a:spLocks noGrp="1"/>
              </p:cNvSpPr>
              <p:nvPr>
                <p:ph idx="1"/>
              </p:nvPr>
            </p:nvSpPr>
            <p:spPr>
              <a:xfrm>
                <a:off x="1451579" y="2015734"/>
                <a:ext cx="6195784" cy="3450613"/>
              </a:xfrm>
            </p:spPr>
            <p:txBody>
              <a:bodyPr>
                <a:noAutofit/>
              </a:bodyPr>
              <a:lstStyle/>
              <a:p>
                <a:pPr marL="0" indent="0">
                  <a:lnSpc>
                    <a:spcPct val="110000"/>
                  </a:lnSpc>
                  <a:buNone/>
                </a:pPr>
                <a:r>
                  <a:rPr lang="es-ES" sz="1900" dirty="0"/>
                  <a:t>Un cuerpo formado por una barra de masa despreciable y de longitud </a:t>
                </a:r>
                <a14:m>
                  <m:oMath xmlns:m="http://schemas.openxmlformats.org/officeDocument/2006/math">
                    <m:r>
                      <a:rPr lang="es-ES" sz="1900" i="1" dirty="0" smtClean="0">
                        <a:latin typeface="Cambria Math" panose="02040503050406030204" pitchFamily="18" charset="0"/>
                      </a:rPr>
                      <m:t>𝑙</m:t>
                    </m:r>
                  </m:oMath>
                </a14:m>
                <a:r>
                  <a:rPr lang="es-ES" sz="1900" dirty="0"/>
                  <a:t>, con un extremo fijo en el punto </a:t>
                </a:r>
                <a14:m>
                  <m:oMath xmlns:m="http://schemas.openxmlformats.org/officeDocument/2006/math">
                    <m:r>
                      <a:rPr lang="es-ES" sz="1900" i="1" dirty="0" smtClean="0">
                        <a:latin typeface="Cambria Math" panose="02040503050406030204" pitchFamily="18" charset="0"/>
                      </a:rPr>
                      <m:t>𝑃</m:t>
                    </m:r>
                  </m:oMath>
                </a14:m>
                <a:r>
                  <a:rPr lang="es-ES" sz="1900" dirty="0"/>
                  <a:t>, y una masa puntual </a:t>
                </a:r>
                <a14:m>
                  <m:oMath xmlns:m="http://schemas.openxmlformats.org/officeDocument/2006/math">
                    <m:r>
                      <a:rPr lang="es-ES" sz="1900" i="1" dirty="0" smtClean="0">
                        <a:latin typeface="Cambria Math" panose="02040503050406030204" pitchFamily="18" charset="0"/>
                      </a:rPr>
                      <m:t>𝑚</m:t>
                    </m:r>
                  </m:oMath>
                </a14:m>
                <a:r>
                  <a:rPr lang="es-ES" sz="1900" dirty="0"/>
                  <a:t> en el otro extremo, descansa sobre una mesa horizontal sin rozamiento. </a:t>
                </a:r>
              </a:p>
              <a:p>
                <a:pPr marL="0" indent="0" algn="just">
                  <a:lnSpc>
                    <a:spcPct val="110000"/>
                  </a:lnSpc>
                  <a:buNone/>
                </a:pPr>
                <a:r>
                  <a:rPr lang="es-ES" sz="1900" dirty="0"/>
                  <a:t>Otra masa puntual </a:t>
                </a:r>
                <a14:m>
                  <m:oMath xmlns:m="http://schemas.openxmlformats.org/officeDocument/2006/math">
                    <m:r>
                      <a:rPr lang="es-ES" sz="1900" i="1" dirty="0" smtClean="0">
                        <a:latin typeface="Cambria Math" panose="02040503050406030204" pitchFamily="18" charset="0"/>
                      </a:rPr>
                      <m:t>𝑀</m:t>
                    </m:r>
                    <m:r>
                      <a:rPr lang="es-ES" sz="1900" i="1" dirty="0" smtClean="0">
                        <a:latin typeface="Cambria Math" panose="02040503050406030204" pitchFamily="18" charset="0"/>
                      </a:rPr>
                      <m:t>=</m:t>
                    </m:r>
                    <m:r>
                      <a:rPr lang="es-ES" sz="1900" i="1" dirty="0" smtClean="0">
                        <a:latin typeface="Cambria Math" panose="02040503050406030204" pitchFamily="18" charset="0"/>
                      </a:rPr>
                      <m:t>𝑚</m:t>
                    </m:r>
                  </m:oMath>
                </a14:m>
                <a:r>
                  <a:rPr lang="es-ES" sz="1900" dirty="0"/>
                  <a:t> se va moviendo, perpendicular a la barra, como muestra la figura con una velocidad </a:t>
                </a:r>
                <a14:m>
                  <m:oMath xmlns:m="http://schemas.openxmlformats.org/officeDocument/2006/math">
                    <m:r>
                      <a:rPr lang="es-ES" sz="1900" i="1" dirty="0" smtClean="0">
                        <a:latin typeface="Cambria Math" panose="02040503050406030204" pitchFamily="18" charset="0"/>
                      </a:rPr>
                      <m:t>𝑣</m:t>
                    </m:r>
                  </m:oMath>
                </a14:m>
                <a:r>
                  <a:rPr lang="es-ES" sz="1900" dirty="0"/>
                  <a:t> y choca contra la masa </a:t>
                </a:r>
                <a14:m>
                  <m:oMath xmlns:m="http://schemas.openxmlformats.org/officeDocument/2006/math">
                    <m:r>
                      <a:rPr lang="es-ES" sz="1900" i="1" dirty="0" smtClean="0">
                        <a:latin typeface="Cambria Math" panose="02040503050406030204" pitchFamily="18" charset="0"/>
                      </a:rPr>
                      <m:t>𝑚</m:t>
                    </m:r>
                  </m:oMath>
                </a14:m>
                <a:r>
                  <a:rPr lang="es-ES" sz="1900" dirty="0"/>
                  <a:t>, el choque es completamente inelástico. </a:t>
                </a:r>
              </a:p>
              <a:p>
                <a:pPr marL="0" indent="0">
                  <a:lnSpc>
                    <a:spcPct val="110000"/>
                  </a:lnSpc>
                  <a:buNone/>
                </a:pPr>
                <a:r>
                  <a:rPr lang="es-ES" sz="1900" dirty="0"/>
                  <a:t>Si llamamos </a:t>
                </a:r>
                <a14:m>
                  <m:oMath xmlns:m="http://schemas.openxmlformats.org/officeDocument/2006/math">
                    <m:sSub>
                      <m:sSubPr>
                        <m:ctrlPr>
                          <a:rPr lang="es-ES" sz="1900" i="1" dirty="0" smtClean="0">
                            <a:latin typeface="Cambria Math" panose="02040503050406030204" pitchFamily="18" charset="0"/>
                          </a:rPr>
                        </m:ctrlPr>
                      </m:sSubPr>
                      <m:e>
                        <m:r>
                          <a:rPr lang="es-ES" sz="1900" i="1" dirty="0" smtClean="0">
                            <a:latin typeface="Cambria Math" panose="02040503050406030204" pitchFamily="18" charset="0"/>
                          </a:rPr>
                          <m:t>𝐾</m:t>
                        </m:r>
                      </m:e>
                      <m:sub>
                        <m:r>
                          <a:rPr lang="es-ES" sz="1900" i="1" dirty="0" smtClean="0">
                            <a:latin typeface="Cambria Math" panose="02040503050406030204" pitchFamily="18" charset="0"/>
                          </a:rPr>
                          <m:t>𝑓</m:t>
                        </m:r>
                      </m:sub>
                    </m:sSub>
                  </m:oMath>
                </a14:m>
                <a:r>
                  <a:rPr lang="es-ES" sz="1900" dirty="0"/>
                  <a:t> y </a:t>
                </a:r>
                <a14:m>
                  <m:oMath xmlns:m="http://schemas.openxmlformats.org/officeDocument/2006/math">
                    <m:sSub>
                      <m:sSubPr>
                        <m:ctrlPr>
                          <a:rPr lang="es-ES" sz="1900" i="1" dirty="0" smtClean="0">
                            <a:latin typeface="Cambria Math" panose="02040503050406030204" pitchFamily="18" charset="0"/>
                          </a:rPr>
                        </m:ctrlPr>
                      </m:sSubPr>
                      <m:e>
                        <m:r>
                          <a:rPr lang="es-ES" sz="1900" i="1" dirty="0" smtClean="0">
                            <a:latin typeface="Cambria Math" panose="02040503050406030204" pitchFamily="18" charset="0"/>
                          </a:rPr>
                          <m:t>𝐾</m:t>
                        </m:r>
                      </m:e>
                      <m:sub>
                        <m:r>
                          <a:rPr lang="es-ES" sz="1900" i="1" dirty="0" smtClean="0">
                            <a:latin typeface="Cambria Math" panose="02040503050406030204" pitchFamily="18" charset="0"/>
                          </a:rPr>
                          <m:t>𝑖</m:t>
                        </m:r>
                      </m:sub>
                    </m:sSub>
                  </m:oMath>
                </a14:m>
                <a:r>
                  <a:rPr lang="es-ES" sz="1900" dirty="0"/>
                  <a:t> a las energías cinéticas final e inicial del sistema respectivamente. </a:t>
                </a:r>
              </a:p>
              <a:p>
                <a:pPr marL="0" indent="0">
                  <a:lnSpc>
                    <a:spcPct val="110000"/>
                  </a:lnSpc>
                  <a:buNone/>
                </a:pPr>
                <a:r>
                  <a:rPr lang="es-ES" sz="1900" dirty="0"/>
                  <a:t>¿Cuánto vale el cociente </a:t>
                </a:r>
                <a14:m>
                  <m:oMath xmlns:m="http://schemas.openxmlformats.org/officeDocument/2006/math">
                    <m:sSub>
                      <m:sSubPr>
                        <m:ctrlPr>
                          <a:rPr lang="es-US" sz="1900" b="0" i="1" smtClean="0">
                            <a:latin typeface="Cambria Math" panose="02040503050406030204" pitchFamily="18" charset="0"/>
                          </a:rPr>
                        </m:ctrlPr>
                      </m:sSubPr>
                      <m:e>
                        <m:r>
                          <a:rPr lang="es-US" sz="1900" b="0" i="1" smtClean="0">
                            <a:latin typeface="Cambria Math" panose="02040503050406030204" pitchFamily="18" charset="0"/>
                          </a:rPr>
                          <m:t>𝐾</m:t>
                        </m:r>
                      </m:e>
                      <m:sub>
                        <m:r>
                          <a:rPr lang="es-US" sz="1900" b="0" i="1" smtClean="0">
                            <a:latin typeface="Cambria Math" panose="02040503050406030204" pitchFamily="18" charset="0"/>
                          </a:rPr>
                          <m:t>𝑓</m:t>
                        </m:r>
                      </m:sub>
                    </m:sSub>
                    <m:r>
                      <a:rPr lang="es-US" sz="1900" b="0" i="1" smtClean="0">
                        <a:latin typeface="Cambria Math" panose="02040503050406030204" pitchFamily="18" charset="0"/>
                      </a:rPr>
                      <m:t>/</m:t>
                    </m:r>
                    <m:sSub>
                      <m:sSubPr>
                        <m:ctrlPr>
                          <a:rPr lang="es-US" sz="1900" b="0" i="1" smtClean="0">
                            <a:latin typeface="Cambria Math" panose="02040503050406030204" pitchFamily="18" charset="0"/>
                          </a:rPr>
                        </m:ctrlPr>
                      </m:sSubPr>
                      <m:e>
                        <m:r>
                          <a:rPr lang="es-US" sz="1900" b="0" i="1" smtClean="0">
                            <a:latin typeface="Cambria Math" panose="02040503050406030204" pitchFamily="18" charset="0"/>
                          </a:rPr>
                          <m:t>𝐾</m:t>
                        </m:r>
                      </m:e>
                      <m:sub>
                        <m:r>
                          <a:rPr lang="es-US" sz="1900" b="0" i="1" smtClean="0">
                            <a:latin typeface="Cambria Math" panose="02040503050406030204" pitchFamily="18" charset="0"/>
                          </a:rPr>
                          <m:t>𝑖</m:t>
                        </m:r>
                      </m:sub>
                    </m:sSub>
                  </m:oMath>
                </a14:m>
                <a:r>
                  <a:rPr lang="es-ES" sz="1900" dirty="0"/>
                  <a:t>? </a:t>
                </a:r>
                <a:endParaRPr lang="es-US" sz="1900" dirty="0"/>
              </a:p>
            </p:txBody>
          </p:sp>
        </mc:Choice>
        <mc:Fallback xmlns="">
          <p:sp>
            <p:nvSpPr>
              <p:cNvPr id="3" name="Marcador de contenido 2">
                <a:extLst>
                  <a:ext uri="{FF2B5EF4-FFF2-40B4-BE49-F238E27FC236}">
                    <a16:creationId xmlns:a16="http://schemas.microsoft.com/office/drawing/2014/main" id="{B725DAEA-2553-4162-A59D-64F585C8AA45}"/>
                  </a:ext>
                </a:extLst>
              </p:cNvPr>
              <p:cNvSpPr>
                <a:spLocks noGrp="1" noRot="1" noChangeAspect="1" noMove="1" noResize="1" noEditPoints="1" noAdjustHandles="1" noChangeArrowheads="1" noChangeShapeType="1" noTextEdit="1"/>
              </p:cNvSpPr>
              <p:nvPr>
                <p:ph idx="1"/>
              </p:nvPr>
            </p:nvSpPr>
            <p:spPr>
              <a:xfrm>
                <a:off x="1451579" y="2015734"/>
                <a:ext cx="6195784" cy="3450613"/>
              </a:xfrm>
              <a:blipFill>
                <a:blip r:embed="rId2"/>
                <a:stretch>
                  <a:fillRect l="-886" t="-883" r="-1378" b="-9541"/>
                </a:stretch>
              </a:blipFill>
            </p:spPr>
            <p:txBody>
              <a:bodyPr/>
              <a:lstStyle/>
              <a:p>
                <a:r>
                  <a:rPr lang="es-US">
                    <a:noFill/>
                  </a:rPr>
                  <a:t> </a:t>
                </a:r>
              </a:p>
            </p:txBody>
          </p:sp>
        </mc:Fallback>
      </mc:AlternateContent>
      <p:pic>
        <p:nvPicPr>
          <p:cNvPr id="5" name="Imagen 4" descr="Diagrama&#10;&#10;Descripción generada automáticamente con confianza baja">
            <a:extLst>
              <a:ext uri="{FF2B5EF4-FFF2-40B4-BE49-F238E27FC236}">
                <a16:creationId xmlns:a16="http://schemas.microsoft.com/office/drawing/2014/main" id="{518B30C8-B450-45F4-B86A-1222E5F34856}"/>
              </a:ext>
            </a:extLst>
          </p:cNvPr>
          <p:cNvPicPr>
            <a:picLocks noChangeAspect="1"/>
          </p:cNvPicPr>
          <p:nvPr/>
        </p:nvPicPr>
        <p:blipFill>
          <a:blip r:embed="rId3"/>
          <a:stretch>
            <a:fillRect/>
          </a:stretch>
        </p:blipFill>
        <p:spPr>
          <a:xfrm>
            <a:off x="8128756" y="2987570"/>
            <a:ext cx="2926098" cy="15069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51456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791BE-9375-4630-888A-16B63011FB44}"/>
              </a:ext>
            </a:extLst>
          </p:cNvPr>
          <p:cNvSpPr>
            <a:spLocks noGrp="1"/>
          </p:cNvSpPr>
          <p:nvPr>
            <p:ph type="title"/>
          </p:nvPr>
        </p:nvSpPr>
        <p:spPr/>
        <p:txBody>
          <a:bodyPr/>
          <a:lstStyle/>
          <a:p>
            <a:r>
              <a:rPr lang="es-US" dirty="0"/>
              <a:t>Centro de masas</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6BD1F180-1973-4D17-9018-6EDA6EE768A1}"/>
                  </a:ext>
                </a:extLst>
              </p:cNvPr>
              <p:cNvSpPr>
                <a:spLocks noGrp="1"/>
              </p:cNvSpPr>
              <p:nvPr>
                <p:ph idx="1"/>
              </p:nvPr>
            </p:nvSpPr>
            <p:spPr/>
            <p:txBody>
              <a:bodyPr/>
              <a:lstStyle/>
              <a:p>
                <a:pPr marL="0" indent="0" algn="just">
                  <a:buNone/>
                </a:pPr>
                <a:r>
                  <a:rPr lang="es-ES" dirty="0"/>
                  <a:t>Definición según wiki:</a:t>
                </a:r>
              </a:p>
              <a:p>
                <a:pPr marL="0" indent="0" algn="just">
                  <a:buNone/>
                </a:pPr>
                <a:r>
                  <a:rPr lang="es-ES" dirty="0"/>
                  <a:t>El centro de masas de un sistema discreto o continuo es el punto geométrico que dinámicamente se comporta como si en él estuviera aplicada la resultante de las fuerzas externas al sistema. </a:t>
                </a:r>
              </a:p>
              <a:p>
                <a:pPr marL="0" indent="0" algn="just">
                  <a:buNone/>
                </a:pPr>
                <a:r>
                  <a:rPr lang="es-ES" dirty="0"/>
                  <a:t>De manera análoga, se puede decir que el sistema formado por toda la masa concentrada en el centro de masas es un sistema equivalente al original. </a:t>
                </a:r>
              </a:p>
              <a:p>
                <a:pPr marL="0" indent="0" algn="just">
                  <a:buNone/>
                </a:pPr>
                <a:r>
                  <a:rPr lang="es-ES" dirty="0"/>
                  <a:t>Normalmente se abrevia como </a:t>
                </a:r>
                <a14:m>
                  <m:oMath xmlns:m="http://schemas.openxmlformats.org/officeDocument/2006/math">
                    <m:r>
                      <a:rPr lang="es-US" b="0" i="1" smtClean="0">
                        <a:latin typeface="Cambria Math" panose="02040503050406030204" pitchFamily="18" charset="0"/>
                      </a:rPr>
                      <m:t>𝐶𝑀</m:t>
                    </m:r>
                  </m:oMath>
                </a14:m>
                <a:r>
                  <a:rPr lang="es-ES" dirty="0"/>
                  <a:t> o </a:t>
                </a:r>
                <a14:m>
                  <m:oMath xmlns:m="http://schemas.openxmlformats.org/officeDocument/2006/math">
                    <m:r>
                      <a:rPr lang="es-US" b="0" i="1" smtClean="0">
                        <a:latin typeface="Cambria Math" panose="02040503050406030204" pitchFamily="18" charset="0"/>
                      </a:rPr>
                      <m:t>𝐺</m:t>
                    </m:r>
                  </m:oMath>
                </a14:m>
                <a:r>
                  <a:rPr lang="es-ES" dirty="0"/>
                  <a:t>.</a:t>
                </a:r>
                <a:endParaRPr lang="es-US" dirty="0"/>
              </a:p>
            </p:txBody>
          </p:sp>
        </mc:Choice>
        <mc:Fallback xmlns="">
          <p:sp>
            <p:nvSpPr>
              <p:cNvPr id="3" name="Marcador de contenido 2">
                <a:extLst>
                  <a:ext uri="{FF2B5EF4-FFF2-40B4-BE49-F238E27FC236}">
                    <a16:creationId xmlns:a16="http://schemas.microsoft.com/office/drawing/2014/main" id="{6BD1F180-1973-4D17-9018-6EDA6EE768A1}"/>
                  </a:ext>
                </a:extLst>
              </p:cNvPr>
              <p:cNvSpPr>
                <a:spLocks noGrp="1" noRot="1" noChangeAspect="1" noMove="1" noResize="1" noEditPoints="1" noAdjustHandles="1" noChangeArrowheads="1" noChangeShapeType="1" noTextEdit="1"/>
              </p:cNvSpPr>
              <p:nvPr>
                <p:ph idx="1"/>
              </p:nvPr>
            </p:nvSpPr>
            <p:spPr>
              <a:blipFill>
                <a:blip r:embed="rId2"/>
                <a:stretch>
                  <a:fillRect l="-635" t="-177" r="-698"/>
                </a:stretch>
              </a:blipFill>
            </p:spPr>
            <p:txBody>
              <a:bodyPr/>
              <a:lstStyle/>
              <a:p>
                <a:r>
                  <a:rPr lang="es-US">
                    <a:noFill/>
                  </a:rPr>
                  <a:t> </a:t>
                </a:r>
              </a:p>
            </p:txBody>
          </p:sp>
        </mc:Fallback>
      </mc:AlternateContent>
    </p:spTree>
    <p:extLst>
      <p:ext uri="{BB962C8B-B14F-4D97-AF65-F5344CB8AC3E}">
        <p14:creationId xmlns:p14="http://schemas.microsoft.com/office/powerpoint/2010/main" val="229904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9BC151-7504-4FF1-81B3-8D04099ED6BB}"/>
              </a:ext>
            </a:extLst>
          </p:cNvPr>
          <p:cNvSpPr>
            <a:spLocks noGrp="1"/>
          </p:cNvSpPr>
          <p:nvPr>
            <p:ph type="title"/>
          </p:nvPr>
        </p:nvSpPr>
        <p:spPr/>
        <p:txBody>
          <a:bodyPr/>
          <a:lstStyle/>
          <a:p>
            <a:r>
              <a:rPr lang="es-US" dirty="0"/>
              <a:t>Centro de masas</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B783BB2A-BC15-468D-9C39-96CC8AAA7121}"/>
                  </a:ext>
                </a:extLst>
              </p:cNvPr>
              <p:cNvSpPr>
                <a:spLocks noGrp="1"/>
              </p:cNvSpPr>
              <p:nvPr>
                <p:ph idx="1"/>
              </p:nvPr>
            </p:nvSpPr>
            <p:spPr/>
            <p:txBody>
              <a:bodyPr anchor="ctr"/>
              <a:lstStyle/>
              <a:p>
                <a:pPr marL="0" indent="0">
                  <a:buNone/>
                </a:pPr>
                <a:r>
                  <a:rPr lang="es-US" dirty="0"/>
                  <a:t>¿Cómo determinamos la ubicación del centro de masa?</a:t>
                </a:r>
              </a:p>
              <a:p>
                <a:pPr marL="0" indent="0">
                  <a:buNone/>
                </a:pPr>
                <a:r>
                  <a:rPr lang="es-US" dirty="0"/>
                  <a:t>Experimento: sostener un palo de escoba entre dos dedos, al tratar de juntar los dedos se irán moviendo de forma alternada hasta que finalmente se encontrarán en el </a:t>
                </a:r>
                <a14:m>
                  <m:oMath xmlns:m="http://schemas.openxmlformats.org/officeDocument/2006/math">
                    <m:r>
                      <a:rPr lang="es-US" i="1" dirty="0" smtClean="0">
                        <a:latin typeface="Cambria Math" panose="02040503050406030204" pitchFamily="18" charset="0"/>
                      </a:rPr>
                      <m:t>𝐶𝑀</m:t>
                    </m:r>
                  </m:oMath>
                </a14:m>
                <a:r>
                  <a:rPr lang="es-US" dirty="0"/>
                  <a:t>.</a:t>
                </a:r>
              </a:p>
              <a:p>
                <a:pPr marL="0" indent="0">
                  <a:buNone/>
                </a:pPr>
                <a:r>
                  <a:rPr lang="es-US" dirty="0"/>
                  <a:t>El </a:t>
                </a:r>
                <a14:m>
                  <m:oMath xmlns:m="http://schemas.openxmlformats.org/officeDocument/2006/math">
                    <m:r>
                      <a:rPr lang="es-US" i="1" dirty="0" smtClean="0">
                        <a:latin typeface="Cambria Math" panose="02040503050406030204" pitchFamily="18" charset="0"/>
                      </a:rPr>
                      <m:t>𝐶𝑀</m:t>
                    </m:r>
                  </m:oMath>
                </a14:m>
                <a:r>
                  <a:rPr lang="es-US" dirty="0"/>
                  <a:t> se ubica sobre los ejes de simetría de un sistema de partículas.</a:t>
                </a:r>
              </a:p>
              <a:p>
                <a:pPr marL="0" indent="0">
                  <a:buNone/>
                </a:pPr>
                <a14:m>
                  <m:oMathPara xmlns:m="http://schemas.openxmlformats.org/officeDocument/2006/math">
                    <m:oMathParaPr>
                      <m:jc m:val="centerGroup"/>
                    </m:oMathParaPr>
                    <m:oMath xmlns:m="http://schemas.openxmlformats.org/officeDocument/2006/math">
                      <m:acc>
                        <m:accPr>
                          <m:chr m:val="⃗"/>
                          <m:ctrlPr>
                            <a:rPr lang="es-US" i="1" smtClean="0">
                              <a:latin typeface="Cambria Math" panose="02040503050406030204" pitchFamily="18" charset="0"/>
                            </a:rPr>
                          </m:ctrlPr>
                        </m:accPr>
                        <m:e>
                          <m:sSub>
                            <m:sSubPr>
                              <m:ctrlPr>
                                <a:rPr lang="es-US" b="0" i="1" smtClean="0">
                                  <a:latin typeface="Cambria Math" panose="02040503050406030204" pitchFamily="18" charset="0"/>
                                </a:rPr>
                              </m:ctrlPr>
                            </m:sSubPr>
                            <m:e>
                              <m:r>
                                <a:rPr lang="es-US" b="0" i="1" smtClean="0">
                                  <a:latin typeface="Cambria Math" panose="02040503050406030204" pitchFamily="18" charset="0"/>
                                </a:rPr>
                                <m:t>𝑟</m:t>
                              </m:r>
                            </m:e>
                            <m:sub>
                              <m:r>
                                <a:rPr lang="es-US" b="0" i="1" smtClean="0">
                                  <a:latin typeface="Cambria Math" panose="02040503050406030204" pitchFamily="18" charset="0"/>
                                </a:rPr>
                                <m:t>𝐶𝑀</m:t>
                              </m:r>
                            </m:sub>
                          </m:sSub>
                        </m:e>
                      </m:acc>
                      <m:r>
                        <a:rPr lang="es-US" b="0" i="1" smtClean="0">
                          <a:latin typeface="Cambria Math" panose="02040503050406030204" pitchFamily="18" charset="0"/>
                        </a:rPr>
                        <m:t>=</m:t>
                      </m:r>
                      <m:f>
                        <m:fPr>
                          <m:ctrlPr>
                            <a:rPr lang="es-US" b="0" i="1" smtClean="0">
                              <a:latin typeface="Cambria Math" panose="02040503050406030204" pitchFamily="18" charset="0"/>
                            </a:rPr>
                          </m:ctrlPr>
                        </m:fPr>
                        <m:num>
                          <m:nary>
                            <m:naryPr>
                              <m:chr m:val="∑"/>
                              <m:subHide m:val="on"/>
                              <m:supHide m:val="on"/>
                              <m:ctrlPr>
                                <a:rPr lang="es-US" b="0" i="1" smtClean="0">
                                  <a:latin typeface="Cambria Math" panose="02040503050406030204" pitchFamily="18" charset="0"/>
                                </a:rPr>
                              </m:ctrlPr>
                            </m:naryPr>
                            <m:sub/>
                            <m:sup/>
                            <m:e>
                              <m:sSub>
                                <m:sSubPr>
                                  <m:ctrlPr>
                                    <a:rPr lang="es-US" b="0" i="1" smtClean="0">
                                      <a:latin typeface="Cambria Math" panose="02040503050406030204" pitchFamily="18" charset="0"/>
                                    </a:rPr>
                                  </m:ctrlPr>
                                </m:sSubPr>
                                <m:e>
                                  <m:r>
                                    <a:rPr lang="es-US" b="0" i="1" smtClean="0">
                                      <a:latin typeface="Cambria Math" panose="02040503050406030204" pitchFamily="18" charset="0"/>
                                    </a:rPr>
                                    <m:t>𝑚</m:t>
                                  </m:r>
                                </m:e>
                                <m:sub>
                                  <m:r>
                                    <a:rPr lang="es-US" b="0" i="1" smtClean="0">
                                      <a:latin typeface="Cambria Math" panose="02040503050406030204" pitchFamily="18" charset="0"/>
                                    </a:rPr>
                                    <m:t>𝑖</m:t>
                                  </m:r>
                                </m:sub>
                              </m:sSub>
                              <m:acc>
                                <m:accPr>
                                  <m:chr m:val="⃗"/>
                                  <m:ctrlPr>
                                    <a:rPr lang="es-US" b="0" i="1" smtClean="0">
                                      <a:latin typeface="Cambria Math" panose="02040503050406030204" pitchFamily="18" charset="0"/>
                                    </a:rPr>
                                  </m:ctrlPr>
                                </m:accPr>
                                <m:e>
                                  <m:sSub>
                                    <m:sSubPr>
                                      <m:ctrlPr>
                                        <a:rPr lang="es-US" b="0" i="1" smtClean="0">
                                          <a:latin typeface="Cambria Math" panose="02040503050406030204" pitchFamily="18" charset="0"/>
                                        </a:rPr>
                                      </m:ctrlPr>
                                    </m:sSubPr>
                                    <m:e>
                                      <m:r>
                                        <a:rPr lang="es-US" b="0" i="1" smtClean="0">
                                          <a:latin typeface="Cambria Math" panose="02040503050406030204" pitchFamily="18" charset="0"/>
                                        </a:rPr>
                                        <m:t>𝑟</m:t>
                                      </m:r>
                                    </m:e>
                                    <m:sub>
                                      <m:r>
                                        <a:rPr lang="es-US" b="0" i="1" smtClean="0">
                                          <a:latin typeface="Cambria Math" panose="02040503050406030204" pitchFamily="18" charset="0"/>
                                        </a:rPr>
                                        <m:t>𝑖</m:t>
                                      </m:r>
                                    </m:sub>
                                  </m:sSub>
                                </m:e>
                              </m:acc>
                            </m:e>
                          </m:nary>
                        </m:num>
                        <m:den>
                          <m:nary>
                            <m:naryPr>
                              <m:chr m:val="∑"/>
                              <m:subHide m:val="on"/>
                              <m:supHide m:val="on"/>
                              <m:ctrlPr>
                                <a:rPr lang="es-US" b="0" i="1" smtClean="0">
                                  <a:latin typeface="Cambria Math" panose="02040503050406030204" pitchFamily="18" charset="0"/>
                                </a:rPr>
                              </m:ctrlPr>
                            </m:naryPr>
                            <m:sub/>
                            <m:sup/>
                            <m:e>
                              <m:sSub>
                                <m:sSubPr>
                                  <m:ctrlPr>
                                    <a:rPr lang="es-US" b="0" i="1" smtClean="0">
                                      <a:latin typeface="Cambria Math" panose="02040503050406030204" pitchFamily="18" charset="0"/>
                                    </a:rPr>
                                  </m:ctrlPr>
                                </m:sSubPr>
                                <m:e>
                                  <m:r>
                                    <a:rPr lang="es-US" b="0" i="1" smtClean="0">
                                      <a:latin typeface="Cambria Math" panose="02040503050406030204" pitchFamily="18" charset="0"/>
                                    </a:rPr>
                                    <m:t>𝑚</m:t>
                                  </m:r>
                                </m:e>
                                <m:sub>
                                  <m:r>
                                    <a:rPr lang="es-US" b="0" i="1" smtClean="0">
                                      <a:latin typeface="Cambria Math" panose="02040503050406030204" pitchFamily="18" charset="0"/>
                                    </a:rPr>
                                    <m:t>𝑖</m:t>
                                  </m:r>
                                </m:sub>
                              </m:sSub>
                            </m:e>
                          </m:nary>
                        </m:den>
                      </m:f>
                    </m:oMath>
                  </m:oMathPara>
                </a14:m>
                <a:endParaRPr lang="es-US" dirty="0"/>
              </a:p>
            </p:txBody>
          </p:sp>
        </mc:Choice>
        <mc:Fallback xmlns="">
          <p:sp>
            <p:nvSpPr>
              <p:cNvPr id="3" name="Marcador de contenido 2">
                <a:extLst>
                  <a:ext uri="{FF2B5EF4-FFF2-40B4-BE49-F238E27FC236}">
                    <a16:creationId xmlns:a16="http://schemas.microsoft.com/office/drawing/2014/main" id="{B783BB2A-BC15-468D-9C39-96CC8AAA7121}"/>
                  </a:ext>
                </a:extLst>
              </p:cNvPr>
              <p:cNvSpPr>
                <a:spLocks noGrp="1" noRot="1" noChangeAspect="1" noMove="1" noResize="1" noEditPoints="1" noAdjustHandles="1" noChangeArrowheads="1" noChangeShapeType="1" noTextEdit="1"/>
              </p:cNvSpPr>
              <p:nvPr>
                <p:ph idx="1"/>
              </p:nvPr>
            </p:nvSpPr>
            <p:spPr>
              <a:blipFill>
                <a:blip r:embed="rId2"/>
                <a:stretch>
                  <a:fillRect l="-635"/>
                </a:stretch>
              </a:blipFill>
            </p:spPr>
            <p:txBody>
              <a:bodyPr/>
              <a:lstStyle/>
              <a:p>
                <a:r>
                  <a:rPr lang="es-US">
                    <a:noFill/>
                  </a:rPr>
                  <a:t> </a:t>
                </a:r>
              </a:p>
            </p:txBody>
          </p:sp>
        </mc:Fallback>
      </mc:AlternateContent>
    </p:spTree>
    <p:extLst>
      <p:ext uri="{BB962C8B-B14F-4D97-AF65-F5344CB8AC3E}">
        <p14:creationId xmlns:p14="http://schemas.microsoft.com/office/powerpoint/2010/main" val="131371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C21E53-5912-4387-BE26-A3212A464C3E}"/>
              </a:ext>
            </a:extLst>
          </p:cNvPr>
          <p:cNvSpPr>
            <a:spLocks noGrp="1"/>
          </p:cNvSpPr>
          <p:nvPr>
            <p:ph type="title"/>
          </p:nvPr>
        </p:nvSpPr>
        <p:spPr/>
        <p:txBody>
          <a:bodyPr/>
          <a:lstStyle/>
          <a:p>
            <a:r>
              <a:rPr lang="es-US" dirty="0"/>
              <a:t>Ejemplo 1</a:t>
            </a:r>
          </a:p>
        </p:txBody>
      </p:sp>
      <p:sp>
        <p:nvSpPr>
          <p:cNvPr id="3" name="Marcador de contenido 2">
            <a:extLst>
              <a:ext uri="{FF2B5EF4-FFF2-40B4-BE49-F238E27FC236}">
                <a16:creationId xmlns:a16="http://schemas.microsoft.com/office/drawing/2014/main" id="{5449EE48-F651-4C9F-9609-96CA5E34F148}"/>
              </a:ext>
            </a:extLst>
          </p:cNvPr>
          <p:cNvSpPr>
            <a:spLocks noGrp="1"/>
          </p:cNvSpPr>
          <p:nvPr>
            <p:ph idx="1"/>
          </p:nvPr>
        </p:nvSpPr>
        <p:spPr/>
        <p:txBody>
          <a:bodyPr/>
          <a:lstStyle/>
          <a:p>
            <a:pPr marL="0" indent="0">
              <a:buNone/>
            </a:pPr>
            <a:endParaRPr lang="es-ES" dirty="0"/>
          </a:p>
          <a:p>
            <a:pPr marL="0" indent="0">
              <a:buNone/>
            </a:pPr>
            <a:r>
              <a:rPr lang="es-ES" dirty="0"/>
              <a:t>Calcula el centro de masa de los sistemas de partículas de la figura.</a:t>
            </a:r>
            <a:endParaRPr lang="es-US" dirty="0"/>
          </a:p>
        </p:txBody>
      </p:sp>
      <p:pic>
        <p:nvPicPr>
          <p:cNvPr id="5" name="Imagen 4">
            <a:extLst>
              <a:ext uri="{FF2B5EF4-FFF2-40B4-BE49-F238E27FC236}">
                <a16:creationId xmlns:a16="http://schemas.microsoft.com/office/drawing/2014/main" id="{25AA81D4-BA96-4AFE-B384-4236F41481B5}"/>
              </a:ext>
            </a:extLst>
          </p:cNvPr>
          <p:cNvPicPr>
            <a:picLocks noChangeAspect="1"/>
          </p:cNvPicPr>
          <p:nvPr/>
        </p:nvPicPr>
        <p:blipFill>
          <a:blip r:embed="rId2"/>
          <a:stretch>
            <a:fillRect/>
          </a:stretch>
        </p:blipFill>
        <p:spPr>
          <a:xfrm>
            <a:off x="1451580" y="3288992"/>
            <a:ext cx="9603274" cy="217735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93410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24856-0ACA-4B82-9E58-700B078AF88A}"/>
              </a:ext>
            </a:extLst>
          </p:cNvPr>
          <p:cNvSpPr>
            <a:spLocks noGrp="1"/>
          </p:cNvSpPr>
          <p:nvPr>
            <p:ph type="title"/>
          </p:nvPr>
        </p:nvSpPr>
        <p:spPr>
          <a:xfrm>
            <a:off x="1451579" y="804519"/>
            <a:ext cx="9603275" cy="1049235"/>
          </a:xfrm>
        </p:spPr>
        <p:txBody>
          <a:bodyPr>
            <a:normAutofit/>
          </a:bodyPr>
          <a:lstStyle/>
          <a:p>
            <a:r>
              <a:rPr lang="es-US" dirty="0"/>
              <a:t>Ejemplo 2</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45515406-14F3-432A-9F73-CF625BB41438}"/>
                  </a:ext>
                </a:extLst>
              </p:cNvPr>
              <p:cNvSpPr>
                <a:spLocks noGrp="1"/>
              </p:cNvSpPr>
              <p:nvPr>
                <p:ph idx="1"/>
              </p:nvPr>
            </p:nvSpPr>
            <p:spPr>
              <a:xfrm>
                <a:off x="1451579" y="2015734"/>
                <a:ext cx="5435733" cy="3450613"/>
              </a:xfrm>
            </p:spPr>
            <p:txBody>
              <a:bodyPr anchor="ctr">
                <a:normAutofit/>
              </a:bodyPr>
              <a:lstStyle/>
              <a:p>
                <a:pPr marL="0" indent="0" algn="just">
                  <a:buNone/>
                </a:pPr>
                <a:r>
                  <a:rPr lang="es-ES" dirty="0"/>
                  <a:t>Un disco circular de radio </a:t>
                </a:r>
                <a14:m>
                  <m:oMath xmlns:m="http://schemas.openxmlformats.org/officeDocument/2006/math">
                    <m:r>
                      <a:rPr lang="es-ES" i="1" dirty="0" smtClean="0">
                        <a:latin typeface="Cambria Math" panose="02040503050406030204" pitchFamily="18" charset="0"/>
                      </a:rPr>
                      <m:t>𝑅</m:t>
                    </m:r>
                  </m:oMath>
                </a14:m>
                <a:r>
                  <a:rPr lang="es-ES" dirty="0"/>
                  <a:t> y densidad de masa constante, </a:t>
                </a:r>
                <a14:m>
                  <m:oMath xmlns:m="http://schemas.openxmlformats.org/officeDocument/2006/math">
                    <m:r>
                      <a:rPr lang="es-ES" i="1" dirty="0" smtClean="0">
                        <a:latin typeface="Cambria Math" panose="02040503050406030204" pitchFamily="18" charset="0"/>
                      </a:rPr>
                      <m:t>𝜌</m:t>
                    </m:r>
                  </m:oMath>
                </a14:m>
                <a:r>
                  <a:rPr lang="es-ES" dirty="0"/>
                  <a:t>, tiene un hueco como se muestra en la figura. El radio del hueco es </a:t>
                </a:r>
                <a14:m>
                  <m:oMath xmlns:m="http://schemas.openxmlformats.org/officeDocument/2006/math">
                    <m:r>
                      <a:rPr lang="es-ES" i="1" dirty="0" smtClean="0">
                        <a:latin typeface="Cambria Math" panose="02040503050406030204" pitchFamily="18" charset="0"/>
                      </a:rPr>
                      <m:t>𝑅</m:t>
                    </m:r>
                    <m:r>
                      <a:rPr lang="es-ES" i="1" dirty="0" smtClean="0">
                        <a:latin typeface="Cambria Math" panose="02040503050406030204" pitchFamily="18" charset="0"/>
                      </a:rPr>
                      <m:t>/2</m:t>
                    </m:r>
                  </m:oMath>
                </a14:m>
                <a:r>
                  <a:rPr lang="es-ES" dirty="0"/>
                  <a:t>.</a:t>
                </a:r>
              </a:p>
              <a:p>
                <a:pPr marL="0" indent="0" algn="just">
                  <a:buNone/>
                </a:pPr>
                <a:r>
                  <a:rPr lang="es-ES" dirty="0"/>
                  <a:t>Determine la ubicación del centro de masa del objeto.</a:t>
                </a:r>
                <a:endParaRPr lang="es-US" dirty="0"/>
              </a:p>
            </p:txBody>
          </p:sp>
        </mc:Choice>
        <mc:Fallback xmlns="">
          <p:sp>
            <p:nvSpPr>
              <p:cNvPr id="3" name="Marcador de contenido 2">
                <a:extLst>
                  <a:ext uri="{FF2B5EF4-FFF2-40B4-BE49-F238E27FC236}">
                    <a16:creationId xmlns:a16="http://schemas.microsoft.com/office/drawing/2014/main" id="{45515406-14F3-432A-9F73-CF625BB41438}"/>
                  </a:ext>
                </a:extLst>
              </p:cNvPr>
              <p:cNvSpPr>
                <a:spLocks noGrp="1" noRot="1" noChangeAspect="1" noMove="1" noResize="1" noEditPoints="1" noAdjustHandles="1" noChangeArrowheads="1" noChangeShapeType="1" noTextEdit="1"/>
              </p:cNvSpPr>
              <p:nvPr>
                <p:ph idx="1"/>
              </p:nvPr>
            </p:nvSpPr>
            <p:spPr>
              <a:xfrm>
                <a:off x="1451579" y="2015734"/>
                <a:ext cx="5435733" cy="3450613"/>
              </a:xfrm>
              <a:blipFill>
                <a:blip r:embed="rId2"/>
                <a:stretch>
                  <a:fillRect l="-1121" r="-1121"/>
                </a:stretch>
              </a:blipFill>
            </p:spPr>
            <p:txBody>
              <a:bodyPr/>
              <a:lstStyle/>
              <a:p>
                <a:r>
                  <a:rPr lang="es-US">
                    <a:noFill/>
                  </a:rPr>
                  <a:t> </a:t>
                </a:r>
              </a:p>
            </p:txBody>
          </p:sp>
        </mc:Fallback>
      </mc:AlternateContent>
      <p:grpSp>
        <p:nvGrpSpPr>
          <p:cNvPr id="10" name="Group 9">
            <a:extLst>
              <a:ext uri="{FF2B5EF4-FFF2-40B4-BE49-F238E27FC236}">
                <a16:creationId xmlns:a16="http://schemas.microsoft.com/office/drawing/2014/main" id="{FEB7DF70-0A31-4A61-9C8B-3333776A15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390413" y="2012810"/>
            <a:ext cx="3668069" cy="3453535"/>
            <a:chOff x="7807230" y="2012810"/>
            <a:chExt cx="3251252" cy="3459865"/>
          </a:xfrm>
        </p:grpSpPr>
        <p:sp>
          <p:nvSpPr>
            <p:cNvPr id="11" name="Rectangle 10">
              <a:extLst>
                <a:ext uri="{FF2B5EF4-FFF2-40B4-BE49-F238E27FC236}">
                  <a16:creationId xmlns:a16="http://schemas.microsoft.com/office/drawing/2014/main" id="{47926867-8D58-4875-8B76-E87E5BE825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9F6663C-0F32-4FB9-B549-C2757F49F9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Imagen 4" descr="Un dibujo de una persona&#10;&#10;Descripción generada automáticamente con confianza baja">
            <a:extLst>
              <a:ext uri="{FF2B5EF4-FFF2-40B4-BE49-F238E27FC236}">
                <a16:creationId xmlns:a16="http://schemas.microsoft.com/office/drawing/2014/main" id="{7CC9A199-2DBA-4547-B47A-F137BC8ACBD5}"/>
              </a:ext>
            </a:extLst>
          </p:cNvPr>
          <p:cNvPicPr>
            <a:picLocks noChangeAspect="1"/>
          </p:cNvPicPr>
          <p:nvPr/>
        </p:nvPicPr>
        <p:blipFill rotWithShape="1">
          <a:blip r:embed="rId3"/>
          <a:srcRect t="2205" r="3" b="2934"/>
          <a:stretch/>
        </p:blipFill>
        <p:spPr>
          <a:xfrm>
            <a:off x="7554139" y="2174242"/>
            <a:ext cx="3336989" cy="3124351"/>
          </a:xfrm>
          <a:prstGeom prst="rect">
            <a:avLst/>
          </a:prstGeom>
        </p:spPr>
      </p:pic>
    </p:spTree>
    <p:extLst>
      <p:ext uri="{BB962C8B-B14F-4D97-AF65-F5344CB8AC3E}">
        <p14:creationId xmlns:p14="http://schemas.microsoft.com/office/powerpoint/2010/main" val="92039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E40230-BB3A-439C-9167-ACFEC9BF4727}"/>
              </a:ext>
            </a:extLst>
          </p:cNvPr>
          <p:cNvSpPr>
            <a:spLocks noGrp="1"/>
          </p:cNvSpPr>
          <p:nvPr>
            <p:ph type="title"/>
          </p:nvPr>
        </p:nvSpPr>
        <p:spPr/>
        <p:txBody>
          <a:bodyPr/>
          <a:lstStyle/>
          <a:p>
            <a:r>
              <a:rPr lang="es-US" dirty="0"/>
              <a:t>Centro de masas</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BFAFF984-1196-45D2-9F7E-C5F8852E183A}"/>
                  </a:ext>
                </a:extLst>
              </p:cNvPr>
              <p:cNvSpPr>
                <a:spLocks noGrp="1"/>
              </p:cNvSpPr>
              <p:nvPr>
                <p:ph idx="1"/>
              </p:nvPr>
            </p:nvSpPr>
            <p:spPr/>
            <p:txBody>
              <a:bodyPr anchor="ctr">
                <a:normAutofit/>
              </a:bodyPr>
              <a:lstStyle/>
              <a:p>
                <a:pPr marL="0" indent="0">
                  <a:lnSpc>
                    <a:spcPct val="200000"/>
                  </a:lnSpc>
                  <a:buNone/>
                </a:pPr>
                <a:r>
                  <a:rPr lang="es-US" dirty="0"/>
                  <a:t>De forma análoga se puede definir la velocidad y la aceleración del centro de masas.</a:t>
                </a:r>
                <a:endParaRPr lang="es-US" i="1" dirty="0">
                  <a:latin typeface="Cambria Math" panose="02040503050406030204" pitchFamily="18" charset="0"/>
                </a:endParaRPr>
              </a:p>
              <a:p>
                <a:pPr marL="0" indent="0">
                  <a:lnSpc>
                    <a:spcPct val="200000"/>
                  </a:lnSpc>
                  <a:buNone/>
                </a:pPr>
                <a14:m>
                  <m:oMathPara xmlns:m="http://schemas.openxmlformats.org/officeDocument/2006/math">
                    <m:oMathParaPr>
                      <m:jc m:val="centerGroup"/>
                    </m:oMathParaPr>
                    <m:oMath xmlns:m="http://schemas.openxmlformats.org/officeDocument/2006/math">
                      <m:acc>
                        <m:accPr>
                          <m:chr m:val="⃗"/>
                          <m:ctrlPr>
                            <a:rPr lang="es-US" i="1" smtClean="0">
                              <a:latin typeface="Cambria Math" panose="02040503050406030204" pitchFamily="18" charset="0"/>
                            </a:rPr>
                          </m:ctrlPr>
                        </m:accPr>
                        <m:e>
                          <m:sSub>
                            <m:sSubPr>
                              <m:ctrlPr>
                                <a:rPr lang="es-US" b="0" i="1" smtClean="0">
                                  <a:latin typeface="Cambria Math" panose="02040503050406030204" pitchFamily="18" charset="0"/>
                                </a:rPr>
                              </m:ctrlPr>
                            </m:sSubPr>
                            <m:e>
                              <m:r>
                                <a:rPr lang="es-US" b="0" i="1" smtClean="0">
                                  <a:latin typeface="Cambria Math" panose="02040503050406030204" pitchFamily="18" charset="0"/>
                                </a:rPr>
                                <m:t>𝑣</m:t>
                              </m:r>
                            </m:e>
                            <m:sub>
                              <m:r>
                                <a:rPr lang="es-US" b="0" i="1" smtClean="0">
                                  <a:latin typeface="Cambria Math" panose="02040503050406030204" pitchFamily="18" charset="0"/>
                                </a:rPr>
                                <m:t>𝐶𝑀</m:t>
                              </m:r>
                            </m:sub>
                          </m:sSub>
                        </m:e>
                      </m:acc>
                      <m:r>
                        <a:rPr lang="es-US" b="0" i="1" smtClean="0">
                          <a:latin typeface="Cambria Math" panose="02040503050406030204" pitchFamily="18" charset="0"/>
                        </a:rPr>
                        <m:t>=</m:t>
                      </m:r>
                      <m:f>
                        <m:fPr>
                          <m:ctrlPr>
                            <a:rPr lang="es-US" b="0" i="1" smtClean="0">
                              <a:latin typeface="Cambria Math" panose="02040503050406030204" pitchFamily="18" charset="0"/>
                            </a:rPr>
                          </m:ctrlPr>
                        </m:fPr>
                        <m:num>
                          <m:nary>
                            <m:naryPr>
                              <m:chr m:val="∑"/>
                              <m:subHide m:val="on"/>
                              <m:supHide m:val="on"/>
                              <m:ctrlPr>
                                <a:rPr lang="es-US" b="0" i="1" smtClean="0">
                                  <a:latin typeface="Cambria Math" panose="02040503050406030204" pitchFamily="18" charset="0"/>
                                </a:rPr>
                              </m:ctrlPr>
                            </m:naryPr>
                            <m:sub/>
                            <m:sup/>
                            <m:e>
                              <m:sSub>
                                <m:sSubPr>
                                  <m:ctrlPr>
                                    <a:rPr lang="es-US" b="0" i="1" smtClean="0">
                                      <a:latin typeface="Cambria Math" panose="02040503050406030204" pitchFamily="18" charset="0"/>
                                    </a:rPr>
                                  </m:ctrlPr>
                                </m:sSubPr>
                                <m:e>
                                  <m:r>
                                    <a:rPr lang="es-US" b="0" i="1" smtClean="0">
                                      <a:latin typeface="Cambria Math" panose="02040503050406030204" pitchFamily="18" charset="0"/>
                                    </a:rPr>
                                    <m:t>𝑚</m:t>
                                  </m:r>
                                </m:e>
                                <m:sub>
                                  <m:r>
                                    <a:rPr lang="es-US" b="0" i="1" smtClean="0">
                                      <a:latin typeface="Cambria Math" panose="02040503050406030204" pitchFamily="18" charset="0"/>
                                    </a:rPr>
                                    <m:t>𝑖</m:t>
                                  </m:r>
                                </m:sub>
                              </m:sSub>
                              <m:acc>
                                <m:accPr>
                                  <m:chr m:val="⃗"/>
                                  <m:ctrlPr>
                                    <a:rPr lang="es-US" b="0" i="1" smtClean="0">
                                      <a:latin typeface="Cambria Math" panose="02040503050406030204" pitchFamily="18" charset="0"/>
                                    </a:rPr>
                                  </m:ctrlPr>
                                </m:accPr>
                                <m:e>
                                  <m:sSub>
                                    <m:sSubPr>
                                      <m:ctrlPr>
                                        <a:rPr lang="es-US" b="0" i="1" smtClean="0">
                                          <a:latin typeface="Cambria Math" panose="02040503050406030204" pitchFamily="18" charset="0"/>
                                        </a:rPr>
                                      </m:ctrlPr>
                                    </m:sSubPr>
                                    <m:e>
                                      <m:r>
                                        <a:rPr lang="es-US" b="0" i="1" smtClean="0">
                                          <a:latin typeface="Cambria Math" panose="02040503050406030204" pitchFamily="18" charset="0"/>
                                        </a:rPr>
                                        <m:t>𝑣</m:t>
                                      </m:r>
                                    </m:e>
                                    <m:sub>
                                      <m:r>
                                        <a:rPr lang="es-US" b="0" i="1" smtClean="0">
                                          <a:latin typeface="Cambria Math" panose="02040503050406030204" pitchFamily="18" charset="0"/>
                                        </a:rPr>
                                        <m:t>𝑖</m:t>
                                      </m:r>
                                    </m:sub>
                                  </m:sSub>
                                </m:e>
                              </m:acc>
                            </m:e>
                          </m:nary>
                        </m:num>
                        <m:den>
                          <m:nary>
                            <m:naryPr>
                              <m:chr m:val="∑"/>
                              <m:subHide m:val="on"/>
                              <m:supHide m:val="on"/>
                              <m:ctrlPr>
                                <a:rPr lang="es-US" b="0" i="1" smtClean="0">
                                  <a:latin typeface="Cambria Math" panose="02040503050406030204" pitchFamily="18" charset="0"/>
                                </a:rPr>
                              </m:ctrlPr>
                            </m:naryPr>
                            <m:sub/>
                            <m:sup/>
                            <m:e>
                              <m:sSub>
                                <m:sSubPr>
                                  <m:ctrlPr>
                                    <a:rPr lang="es-US" b="0" i="1" smtClean="0">
                                      <a:latin typeface="Cambria Math" panose="02040503050406030204" pitchFamily="18" charset="0"/>
                                    </a:rPr>
                                  </m:ctrlPr>
                                </m:sSubPr>
                                <m:e>
                                  <m:r>
                                    <a:rPr lang="es-US" b="0" i="1" smtClean="0">
                                      <a:latin typeface="Cambria Math" panose="02040503050406030204" pitchFamily="18" charset="0"/>
                                    </a:rPr>
                                    <m:t>𝑚</m:t>
                                  </m:r>
                                </m:e>
                                <m:sub>
                                  <m:r>
                                    <a:rPr lang="es-US" b="0" i="1" smtClean="0">
                                      <a:latin typeface="Cambria Math" panose="02040503050406030204" pitchFamily="18" charset="0"/>
                                    </a:rPr>
                                    <m:t>𝑖</m:t>
                                  </m:r>
                                </m:sub>
                              </m:sSub>
                            </m:e>
                          </m:nary>
                        </m:den>
                      </m:f>
                    </m:oMath>
                  </m:oMathPara>
                </a14:m>
                <a:endParaRPr lang="es-US" dirty="0"/>
              </a:p>
              <a:p>
                <a:pPr marL="0" indent="0">
                  <a:lnSpc>
                    <a:spcPct val="200000"/>
                  </a:lnSpc>
                  <a:buNone/>
                </a:pPr>
                <a14:m>
                  <m:oMathPara xmlns:m="http://schemas.openxmlformats.org/officeDocument/2006/math">
                    <m:oMathParaPr>
                      <m:jc m:val="centerGroup"/>
                    </m:oMathParaPr>
                    <m:oMath xmlns:m="http://schemas.openxmlformats.org/officeDocument/2006/math">
                      <m:acc>
                        <m:accPr>
                          <m:chr m:val="⃗"/>
                          <m:ctrlPr>
                            <a:rPr lang="es-US" i="1" smtClean="0">
                              <a:latin typeface="Cambria Math" panose="02040503050406030204" pitchFamily="18" charset="0"/>
                            </a:rPr>
                          </m:ctrlPr>
                        </m:accPr>
                        <m:e>
                          <m:sSub>
                            <m:sSubPr>
                              <m:ctrlPr>
                                <a:rPr lang="es-US" b="0" i="1" smtClean="0">
                                  <a:latin typeface="Cambria Math" panose="02040503050406030204" pitchFamily="18" charset="0"/>
                                </a:rPr>
                              </m:ctrlPr>
                            </m:sSubPr>
                            <m:e>
                              <m:r>
                                <a:rPr lang="es-US" b="0" i="1" smtClean="0">
                                  <a:latin typeface="Cambria Math" panose="02040503050406030204" pitchFamily="18" charset="0"/>
                                </a:rPr>
                                <m:t>𝑎</m:t>
                              </m:r>
                            </m:e>
                            <m:sub>
                              <m:r>
                                <a:rPr lang="es-US" b="0" i="1" smtClean="0">
                                  <a:latin typeface="Cambria Math" panose="02040503050406030204" pitchFamily="18" charset="0"/>
                                </a:rPr>
                                <m:t>𝐶𝑀</m:t>
                              </m:r>
                            </m:sub>
                          </m:sSub>
                        </m:e>
                      </m:acc>
                      <m:r>
                        <a:rPr lang="es-US" b="0" i="1" smtClean="0">
                          <a:latin typeface="Cambria Math" panose="02040503050406030204" pitchFamily="18" charset="0"/>
                        </a:rPr>
                        <m:t>=</m:t>
                      </m:r>
                      <m:f>
                        <m:fPr>
                          <m:ctrlPr>
                            <a:rPr lang="es-US" b="0" i="1" smtClean="0">
                              <a:latin typeface="Cambria Math" panose="02040503050406030204" pitchFamily="18" charset="0"/>
                            </a:rPr>
                          </m:ctrlPr>
                        </m:fPr>
                        <m:num>
                          <m:nary>
                            <m:naryPr>
                              <m:chr m:val="∑"/>
                              <m:subHide m:val="on"/>
                              <m:supHide m:val="on"/>
                              <m:ctrlPr>
                                <a:rPr lang="es-US" b="0" i="1" smtClean="0">
                                  <a:latin typeface="Cambria Math" panose="02040503050406030204" pitchFamily="18" charset="0"/>
                                </a:rPr>
                              </m:ctrlPr>
                            </m:naryPr>
                            <m:sub/>
                            <m:sup/>
                            <m:e>
                              <m:sSub>
                                <m:sSubPr>
                                  <m:ctrlPr>
                                    <a:rPr lang="es-US" b="0" i="1" smtClean="0">
                                      <a:latin typeface="Cambria Math" panose="02040503050406030204" pitchFamily="18" charset="0"/>
                                    </a:rPr>
                                  </m:ctrlPr>
                                </m:sSubPr>
                                <m:e>
                                  <m:r>
                                    <a:rPr lang="es-US" b="0" i="1" smtClean="0">
                                      <a:latin typeface="Cambria Math" panose="02040503050406030204" pitchFamily="18" charset="0"/>
                                    </a:rPr>
                                    <m:t>𝑚</m:t>
                                  </m:r>
                                </m:e>
                                <m:sub>
                                  <m:r>
                                    <a:rPr lang="es-US" b="0" i="1" smtClean="0">
                                      <a:latin typeface="Cambria Math" panose="02040503050406030204" pitchFamily="18" charset="0"/>
                                    </a:rPr>
                                    <m:t>𝑖</m:t>
                                  </m:r>
                                </m:sub>
                              </m:sSub>
                              <m:acc>
                                <m:accPr>
                                  <m:chr m:val="⃗"/>
                                  <m:ctrlPr>
                                    <a:rPr lang="es-US" b="0" i="1" smtClean="0">
                                      <a:latin typeface="Cambria Math" panose="02040503050406030204" pitchFamily="18" charset="0"/>
                                    </a:rPr>
                                  </m:ctrlPr>
                                </m:accPr>
                                <m:e>
                                  <m:sSub>
                                    <m:sSubPr>
                                      <m:ctrlPr>
                                        <a:rPr lang="es-US" b="0" i="1" smtClean="0">
                                          <a:latin typeface="Cambria Math" panose="02040503050406030204" pitchFamily="18" charset="0"/>
                                        </a:rPr>
                                      </m:ctrlPr>
                                    </m:sSubPr>
                                    <m:e>
                                      <m:r>
                                        <a:rPr lang="es-US" b="0" i="1" smtClean="0">
                                          <a:latin typeface="Cambria Math" panose="02040503050406030204" pitchFamily="18" charset="0"/>
                                        </a:rPr>
                                        <m:t>𝑎</m:t>
                                      </m:r>
                                    </m:e>
                                    <m:sub>
                                      <m:r>
                                        <a:rPr lang="es-US" b="0" i="1" smtClean="0">
                                          <a:latin typeface="Cambria Math" panose="02040503050406030204" pitchFamily="18" charset="0"/>
                                        </a:rPr>
                                        <m:t>𝑖</m:t>
                                      </m:r>
                                    </m:sub>
                                  </m:sSub>
                                </m:e>
                              </m:acc>
                            </m:e>
                          </m:nary>
                        </m:num>
                        <m:den>
                          <m:nary>
                            <m:naryPr>
                              <m:chr m:val="∑"/>
                              <m:subHide m:val="on"/>
                              <m:supHide m:val="on"/>
                              <m:ctrlPr>
                                <a:rPr lang="es-US" b="0" i="1" smtClean="0">
                                  <a:latin typeface="Cambria Math" panose="02040503050406030204" pitchFamily="18" charset="0"/>
                                </a:rPr>
                              </m:ctrlPr>
                            </m:naryPr>
                            <m:sub/>
                            <m:sup/>
                            <m:e>
                              <m:sSub>
                                <m:sSubPr>
                                  <m:ctrlPr>
                                    <a:rPr lang="es-US" b="0" i="1" smtClean="0">
                                      <a:latin typeface="Cambria Math" panose="02040503050406030204" pitchFamily="18" charset="0"/>
                                    </a:rPr>
                                  </m:ctrlPr>
                                </m:sSubPr>
                                <m:e>
                                  <m:r>
                                    <a:rPr lang="es-US" b="0" i="1" smtClean="0">
                                      <a:latin typeface="Cambria Math" panose="02040503050406030204" pitchFamily="18" charset="0"/>
                                    </a:rPr>
                                    <m:t>𝑚</m:t>
                                  </m:r>
                                </m:e>
                                <m:sub>
                                  <m:r>
                                    <a:rPr lang="es-US" b="0" i="1" smtClean="0">
                                      <a:latin typeface="Cambria Math" panose="02040503050406030204" pitchFamily="18" charset="0"/>
                                    </a:rPr>
                                    <m:t>𝑖</m:t>
                                  </m:r>
                                </m:sub>
                              </m:sSub>
                            </m:e>
                          </m:nary>
                        </m:den>
                      </m:f>
                    </m:oMath>
                  </m:oMathPara>
                </a14:m>
                <a:endParaRPr lang="es-US" dirty="0"/>
              </a:p>
            </p:txBody>
          </p:sp>
        </mc:Choice>
        <mc:Fallback xmlns="">
          <p:sp>
            <p:nvSpPr>
              <p:cNvPr id="3" name="Marcador de contenido 2">
                <a:extLst>
                  <a:ext uri="{FF2B5EF4-FFF2-40B4-BE49-F238E27FC236}">
                    <a16:creationId xmlns:a16="http://schemas.microsoft.com/office/drawing/2014/main" id="{BFAFF984-1196-45D2-9F7E-C5F8852E183A}"/>
                  </a:ext>
                </a:extLst>
              </p:cNvPr>
              <p:cNvSpPr>
                <a:spLocks noGrp="1" noRot="1" noChangeAspect="1" noMove="1" noResize="1" noEditPoints="1" noAdjustHandles="1" noChangeArrowheads="1" noChangeShapeType="1" noTextEdit="1"/>
              </p:cNvSpPr>
              <p:nvPr>
                <p:ph idx="1"/>
              </p:nvPr>
            </p:nvSpPr>
            <p:spPr>
              <a:blipFill>
                <a:blip r:embed="rId2"/>
                <a:stretch>
                  <a:fillRect l="-635"/>
                </a:stretch>
              </a:blipFill>
            </p:spPr>
            <p:txBody>
              <a:bodyPr/>
              <a:lstStyle/>
              <a:p>
                <a:r>
                  <a:rPr lang="es-US">
                    <a:noFill/>
                  </a:rPr>
                  <a:t> </a:t>
                </a:r>
              </a:p>
            </p:txBody>
          </p:sp>
        </mc:Fallback>
      </mc:AlternateContent>
    </p:spTree>
    <p:extLst>
      <p:ext uri="{BB962C8B-B14F-4D97-AF65-F5344CB8AC3E}">
        <p14:creationId xmlns:p14="http://schemas.microsoft.com/office/powerpoint/2010/main" val="8989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8BDE50-B6C0-46BC-8AAD-A7823C602449}"/>
              </a:ext>
            </a:extLst>
          </p:cNvPr>
          <p:cNvSpPr>
            <a:spLocks noGrp="1"/>
          </p:cNvSpPr>
          <p:nvPr>
            <p:ph type="title"/>
          </p:nvPr>
        </p:nvSpPr>
        <p:spPr/>
        <p:txBody>
          <a:bodyPr/>
          <a:lstStyle/>
          <a:p>
            <a:r>
              <a:rPr lang="es-US" dirty="0"/>
              <a:t>Centro de masas</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F8AEA430-1075-4FD6-8C56-60E3AB80D3D3}"/>
                  </a:ext>
                </a:extLst>
              </p:cNvPr>
              <p:cNvSpPr>
                <a:spLocks noGrp="1"/>
              </p:cNvSpPr>
              <p:nvPr>
                <p:ph idx="1"/>
              </p:nvPr>
            </p:nvSpPr>
            <p:spPr/>
            <p:txBody>
              <a:bodyPr>
                <a:noAutofit/>
              </a:bodyPr>
              <a:lstStyle/>
              <a:p>
                <a:pPr marL="0" indent="0">
                  <a:buNone/>
                </a:pPr>
                <a:r>
                  <a:rPr lang="es-US" dirty="0"/>
                  <a:t>Podemos reescribir la aceleración del centro de masas de la siguiente forma:</a:t>
                </a:r>
              </a:p>
              <a:p>
                <a:pPr marL="0" indent="0">
                  <a:buNone/>
                </a:pPr>
                <a14:m>
                  <m:oMathPara xmlns:m="http://schemas.openxmlformats.org/officeDocument/2006/math">
                    <m:oMathParaPr>
                      <m:jc m:val="centerGroup"/>
                    </m:oMathParaPr>
                    <m:oMath xmlns:m="http://schemas.openxmlformats.org/officeDocument/2006/math">
                      <m:acc>
                        <m:accPr>
                          <m:chr m:val="⃗"/>
                          <m:ctrlPr>
                            <a:rPr lang="es-US" i="1" smtClean="0">
                              <a:latin typeface="Cambria Math" panose="02040503050406030204" pitchFamily="18" charset="0"/>
                            </a:rPr>
                          </m:ctrlPr>
                        </m:accPr>
                        <m:e>
                          <m:sSub>
                            <m:sSubPr>
                              <m:ctrlPr>
                                <a:rPr lang="es-US" b="0" i="1" smtClean="0">
                                  <a:latin typeface="Cambria Math" panose="02040503050406030204" pitchFamily="18" charset="0"/>
                                </a:rPr>
                              </m:ctrlPr>
                            </m:sSubPr>
                            <m:e>
                              <m:r>
                                <a:rPr lang="es-US" b="0" i="1" smtClean="0">
                                  <a:latin typeface="Cambria Math" panose="02040503050406030204" pitchFamily="18" charset="0"/>
                                </a:rPr>
                                <m:t>𝑎</m:t>
                              </m:r>
                            </m:e>
                            <m:sub>
                              <m:r>
                                <a:rPr lang="es-US" b="0" i="1" smtClean="0">
                                  <a:latin typeface="Cambria Math" panose="02040503050406030204" pitchFamily="18" charset="0"/>
                                </a:rPr>
                                <m:t>𝐶𝑀</m:t>
                              </m:r>
                            </m:sub>
                          </m:sSub>
                        </m:e>
                      </m:acc>
                      <m:r>
                        <a:rPr lang="es-US" b="0" i="1" smtClean="0">
                          <a:latin typeface="Cambria Math" panose="02040503050406030204" pitchFamily="18" charset="0"/>
                        </a:rPr>
                        <m:t>.</m:t>
                      </m:r>
                      <m:nary>
                        <m:naryPr>
                          <m:chr m:val="∑"/>
                          <m:subHide m:val="on"/>
                          <m:supHide m:val="on"/>
                          <m:ctrlPr>
                            <a:rPr lang="es-US" i="1">
                              <a:latin typeface="Cambria Math" panose="02040503050406030204" pitchFamily="18" charset="0"/>
                            </a:rPr>
                          </m:ctrlPr>
                        </m:naryPr>
                        <m:sub/>
                        <m:sup/>
                        <m:e>
                          <m:sSub>
                            <m:sSubPr>
                              <m:ctrlPr>
                                <a:rPr lang="es-US" i="1">
                                  <a:latin typeface="Cambria Math" panose="02040503050406030204" pitchFamily="18" charset="0"/>
                                </a:rPr>
                              </m:ctrlPr>
                            </m:sSubPr>
                            <m:e>
                              <m:r>
                                <a:rPr lang="es-US" i="1">
                                  <a:latin typeface="Cambria Math" panose="02040503050406030204" pitchFamily="18" charset="0"/>
                                </a:rPr>
                                <m:t>𝑚</m:t>
                              </m:r>
                            </m:e>
                            <m:sub>
                              <m:r>
                                <a:rPr lang="es-US" i="1">
                                  <a:latin typeface="Cambria Math" panose="02040503050406030204" pitchFamily="18" charset="0"/>
                                </a:rPr>
                                <m:t>𝑖</m:t>
                              </m:r>
                            </m:sub>
                          </m:sSub>
                        </m:e>
                      </m:nary>
                      <m:r>
                        <a:rPr lang="es-US" b="0" i="1" smtClean="0">
                          <a:latin typeface="Cambria Math" panose="02040503050406030204" pitchFamily="18" charset="0"/>
                        </a:rPr>
                        <m:t>=</m:t>
                      </m:r>
                      <m:nary>
                        <m:naryPr>
                          <m:chr m:val="∑"/>
                          <m:subHide m:val="on"/>
                          <m:supHide m:val="on"/>
                          <m:ctrlPr>
                            <a:rPr lang="es-US" i="1">
                              <a:latin typeface="Cambria Math" panose="02040503050406030204" pitchFamily="18" charset="0"/>
                            </a:rPr>
                          </m:ctrlPr>
                        </m:naryPr>
                        <m:sub/>
                        <m:sup/>
                        <m:e>
                          <m:sSub>
                            <m:sSubPr>
                              <m:ctrlPr>
                                <a:rPr lang="es-US" i="1">
                                  <a:latin typeface="Cambria Math" panose="02040503050406030204" pitchFamily="18" charset="0"/>
                                </a:rPr>
                              </m:ctrlPr>
                            </m:sSubPr>
                            <m:e>
                              <m:r>
                                <a:rPr lang="es-US" i="1">
                                  <a:latin typeface="Cambria Math" panose="02040503050406030204" pitchFamily="18" charset="0"/>
                                </a:rPr>
                                <m:t>𝑚</m:t>
                              </m:r>
                            </m:e>
                            <m:sub>
                              <m:r>
                                <a:rPr lang="es-US" i="1">
                                  <a:latin typeface="Cambria Math" panose="02040503050406030204" pitchFamily="18" charset="0"/>
                                </a:rPr>
                                <m:t>𝑖</m:t>
                              </m:r>
                            </m:sub>
                          </m:sSub>
                          <m:acc>
                            <m:accPr>
                              <m:chr m:val="⃗"/>
                              <m:ctrlPr>
                                <a:rPr lang="es-US" i="1">
                                  <a:latin typeface="Cambria Math" panose="02040503050406030204" pitchFamily="18" charset="0"/>
                                </a:rPr>
                              </m:ctrlPr>
                            </m:accPr>
                            <m:e>
                              <m:sSub>
                                <m:sSubPr>
                                  <m:ctrlPr>
                                    <a:rPr lang="es-US" i="1">
                                      <a:latin typeface="Cambria Math" panose="02040503050406030204" pitchFamily="18" charset="0"/>
                                    </a:rPr>
                                  </m:ctrlPr>
                                </m:sSubPr>
                                <m:e>
                                  <m:r>
                                    <a:rPr lang="es-US" i="1">
                                      <a:latin typeface="Cambria Math" panose="02040503050406030204" pitchFamily="18" charset="0"/>
                                    </a:rPr>
                                    <m:t>𝑎</m:t>
                                  </m:r>
                                </m:e>
                                <m:sub>
                                  <m:r>
                                    <a:rPr lang="es-US" i="1">
                                      <a:latin typeface="Cambria Math" panose="02040503050406030204" pitchFamily="18" charset="0"/>
                                    </a:rPr>
                                    <m:t>𝑖</m:t>
                                  </m:r>
                                </m:sub>
                              </m:sSub>
                            </m:e>
                          </m:acc>
                        </m:e>
                      </m:nary>
                    </m:oMath>
                  </m:oMathPara>
                </a14:m>
                <a:endParaRPr lang="es-US" dirty="0"/>
              </a:p>
              <a:p>
                <a:pPr marL="0" indent="0">
                  <a:buNone/>
                </a:pPr>
                <a14:m>
                  <m:oMathPara xmlns:m="http://schemas.openxmlformats.org/officeDocument/2006/math">
                    <m:oMathParaPr>
                      <m:jc m:val="centerGroup"/>
                    </m:oMathParaPr>
                    <m:oMath xmlns:m="http://schemas.openxmlformats.org/officeDocument/2006/math">
                      <m:r>
                        <a:rPr lang="es-US" b="0" i="1" smtClean="0">
                          <a:latin typeface="Cambria Math" panose="02040503050406030204" pitchFamily="18" charset="0"/>
                        </a:rPr>
                        <m:t>𝑀</m:t>
                      </m:r>
                      <m:r>
                        <a:rPr lang="es-US" b="0" i="1" smtClean="0">
                          <a:latin typeface="Cambria Math" panose="02040503050406030204" pitchFamily="18" charset="0"/>
                        </a:rPr>
                        <m:t>.</m:t>
                      </m:r>
                      <m:acc>
                        <m:accPr>
                          <m:chr m:val="⃗"/>
                          <m:ctrlPr>
                            <a:rPr lang="es-US" b="0" i="1" smtClean="0">
                              <a:latin typeface="Cambria Math" panose="02040503050406030204" pitchFamily="18" charset="0"/>
                            </a:rPr>
                          </m:ctrlPr>
                        </m:accPr>
                        <m:e>
                          <m:sSub>
                            <m:sSubPr>
                              <m:ctrlPr>
                                <a:rPr lang="es-US" b="0" i="1" smtClean="0">
                                  <a:latin typeface="Cambria Math" panose="02040503050406030204" pitchFamily="18" charset="0"/>
                                </a:rPr>
                              </m:ctrlPr>
                            </m:sSubPr>
                            <m:e>
                              <m:r>
                                <a:rPr lang="es-US" b="0" i="1" smtClean="0">
                                  <a:latin typeface="Cambria Math" panose="02040503050406030204" pitchFamily="18" charset="0"/>
                                </a:rPr>
                                <m:t>𝑎</m:t>
                              </m:r>
                            </m:e>
                            <m:sub>
                              <m:r>
                                <a:rPr lang="es-US" b="0" i="1" smtClean="0">
                                  <a:latin typeface="Cambria Math" panose="02040503050406030204" pitchFamily="18" charset="0"/>
                                </a:rPr>
                                <m:t>𝐶𝑀</m:t>
                              </m:r>
                            </m:sub>
                          </m:sSub>
                        </m:e>
                      </m:acc>
                      <m:r>
                        <a:rPr lang="es-US" b="0" i="1" smtClean="0">
                          <a:latin typeface="Cambria Math" panose="02040503050406030204" pitchFamily="18" charset="0"/>
                        </a:rPr>
                        <m:t>=</m:t>
                      </m:r>
                      <m:nary>
                        <m:naryPr>
                          <m:chr m:val="∑"/>
                          <m:subHide m:val="on"/>
                          <m:supHide m:val="on"/>
                          <m:ctrlPr>
                            <a:rPr lang="es-US" b="0" i="1" smtClean="0">
                              <a:latin typeface="Cambria Math" panose="02040503050406030204" pitchFamily="18" charset="0"/>
                            </a:rPr>
                          </m:ctrlPr>
                        </m:naryPr>
                        <m:sub/>
                        <m:sup/>
                        <m:e>
                          <m:acc>
                            <m:accPr>
                              <m:chr m:val="⃗"/>
                              <m:ctrlPr>
                                <a:rPr lang="es-US" b="0" i="1" smtClean="0">
                                  <a:latin typeface="Cambria Math" panose="02040503050406030204" pitchFamily="18" charset="0"/>
                                </a:rPr>
                              </m:ctrlPr>
                            </m:accPr>
                            <m:e>
                              <m:sSubSup>
                                <m:sSubSupPr>
                                  <m:ctrlPr>
                                    <a:rPr lang="en-US" i="1">
                                      <a:latin typeface="Cambria Math" panose="02040503050406030204" pitchFamily="18" charset="0"/>
                                    </a:rPr>
                                  </m:ctrlPr>
                                </m:sSubSupPr>
                                <m:e>
                                  <m:r>
                                    <a:rPr lang="es-US" i="1">
                                      <a:latin typeface="Cambria Math" panose="02040503050406030204" pitchFamily="18" charset="0"/>
                                    </a:rPr>
                                    <m:t>𝐹</m:t>
                                  </m:r>
                                </m:e>
                                <m:sub>
                                  <m:r>
                                    <a:rPr lang="es-US" i="1">
                                      <a:latin typeface="Cambria Math" panose="02040503050406030204" pitchFamily="18" charset="0"/>
                                    </a:rPr>
                                    <m:t>𝑁</m:t>
                                  </m:r>
                                </m:sub>
                                <m:sup>
                                  <m:r>
                                    <a:rPr lang="en-US" i="1">
                                      <a:latin typeface="Cambria Math" panose="02040503050406030204" pitchFamily="18" charset="0"/>
                                    </a:rPr>
                                    <m:t>𝑖</m:t>
                                  </m:r>
                                </m:sup>
                              </m:sSubSup>
                            </m:e>
                          </m:acc>
                        </m:e>
                      </m:nary>
                      <m:r>
                        <a:rPr lang="es-US" b="0" i="1" smtClean="0">
                          <a:latin typeface="Cambria Math" panose="02040503050406030204" pitchFamily="18" charset="0"/>
                        </a:rPr>
                        <m:t>=</m:t>
                      </m:r>
                      <m:acc>
                        <m:accPr>
                          <m:chr m:val="⃗"/>
                          <m:ctrlPr>
                            <a:rPr lang="es-US" b="0" i="1" smtClean="0">
                              <a:latin typeface="Cambria Math" panose="02040503050406030204" pitchFamily="18" charset="0"/>
                            </a:rPr>
                          </m:ctrlPr>
                        </m:accPr>
                        <m:e>
                          <m:sSub>
                            <m:sSubPr>
                              <m:ctrlPr>
                                <a:rPr lang="es-US" b="0" i="1" smtClean="0">
                                  <a:latin typeface="Cambria Math" panose="02040503050406030204" pitchFamily="18" charset="0"/>
                                </a:rPr>
                              </m:ctrlPr>
                            </m:sSubPr>
                            <m:e>
                              <m:r>
                                <a:rPr lang="es-US" b="0" i="1" smtClean="0">
                                  <a:latin typeface="Cambria Math" panose="02040503050406030204" pitchFamily="18" charset="0"/>
                                </a:rPr>
                                <m:t>𝐹</m:t>
                              </m:r>
                            </m:e>
                            <m:sub>
                              <m:r>
                                <a:rPr lang="es-US" b="0" i="1" smtClean="0">
                                  <a:latin typeface="Cambria Math" panose="02040503050406030204" pitchFamily="18" charset="0"/>
                                </a:rPr>
                                <m:t>𝑁</m:t>
                              </m:r>
                            </m:sub>
                          </m:sSub>
                        </m:e>
                      </m:acc>
                    </m:oMath>
                  </m:oMathPara>
                </a14:m>
                <a:endParaRPr lang="en-US" b="0" dirty="0"/>
              </a:p>
              <a:p>
                <a:pPr marL="0" indent="0">
                  <a:buNone/>
                </a:pPr>
                <a:r>
                  <a:rPr lang="es-US" dirty="0"/>
                  <a:t>Lo cual nos indica que también se cumple la 2da Ley de Newton para el centro de masas.</a:t>
                </a:r>
              </a:p>
              <a:p>
                <a:pPr marL="0" indent="0" algn="just">
                  <a:buNone/>
                </a:pPr>
                <a:r>
                  <a:rPr lang="es-US" dirty="0"/>
                  <a:t>Si la fuerza neta sobre un sistema de partículas es cero, la velocidad del centro de masas será constante. Si además el sistema se encuentra inicialmente en reposo, el centro de masas estará en reposo en todo momento.</a:t>
                </a:r>
              </a:p>
              <a:p>
                <a:pPr marL="0" indent="0">
                  <a:buNone/>
                </a:pPr>
                <a:endParaRPr lang="es-US" dirty="0"/>
              </a:p>
            </p:txBody>
          </p:sp>
        </mc:Choice>
        <mc:Fallback xmlns="">
          <p:sp>
            <p:nvSpPr>
              <p:cNvPr id="3" name="Marcador de contenido 2">
                <a:extLst>
                  <a:ext uri="{FF2B5EF4-FFF2-40B4-BE49-F238E27FC236}">
                    <a16:creationId xmlns:a16="http://schemas.microsoft.com/office/drawing/2014/main" id="{F8AEA430-1075-4FD6-8C56-60E3AB80D3D3}"/>
                  </a:ext>
                </a:extLst>
              </p:cNvPr>
              <p:cNvSpPr>
                <a:spLocks noGrp="1" noRot="1" noChangeAspect="1" noMove="1" noResize="1" noEditPoints="1" noAdjustHandles="1" noChangeArrowheads="1" noChangeShapeType="1" noTextEdit="1"/>
              </p:cNvSpPr>
              <p:nvPr>
                <p:ph idx="1"/>
              </p:nvPr>
            </p:nvSpPr>
            <p:spPr>
              <a:blipFill>
                <a:blip r:embed="rId2"/>
                <a:stretch>
                  <a:fillRect l="-635" t="-177" r="-698" b="-16608"/>
                </a:stretch>
              </a:blipFill>
            </p:spPr>
            <p:txBody>
              <a:bodyPr/>
              <a:lstStyle/>
              <a:p>
                <a:r>
                  <a:rPr lang="es-US">
                    <a:noFill/>
                  </a:rPr>
                  <a:t> </a:t>
                </a:r>
              </a:p>
            </p:txBody>
          </p:sp>
        </mc:Fallback>
      </mc:AlternateContent>
    </p:spTree>
    <p:extLst>
      <p:ext uri="{BB962C8B-B14F-4D97-AF65-F5344CB8AC3E}">
        <p14:creationId xmlns:p14="http://schemas.microsoft.com/office/powerpoint/2010/main" val="159773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A66A8A-ADC5-4D5A-A728-4A8D4B19B33D}"/>
              </a:ext>
            </a:extLst>
          </p:cNvPr>
          <p:cNvSpPr>
            <a:spLocks noGrp="1"/>
          </p:cNvSpPr>
          <p:nvPr>
            <p:ph type="title"/>
          </p:nvPr>
        </p:nvSpPr>
        <p:spPr/>
        <p:txBody>
          <a:bodyPr/>
          <a:lstStyle/>
          <a:p>
            <a:r>
              <a:rPr lang="es-US" dirty="0"/>
              <a:t>Colisiones - choques</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CE4150CA-D0DB-4F55-8EC5-816BE3090E25}"/>
                  </a:ext>
                </a:extLst>
              </p:cNvPr>
              <p:cNvSpPr>
                <a:spLocks noGrp="1"/>
              </p:cNvSpPr>
              <p:nvPr>
                <p:ph idx="1"/>
              </p:nvPr>
            </p:nvSpPr>
            <p:spPr/>
            <p:txBody>
              <a:bodyPr/>
              <a:lstStyle/>
              <a:p>
                <a:pPr marL="0" indent="0">
                  <a:buNone/>
                </a:pPr>
                <a:r>
                  <a:rPr lang="es-US" dirty="0"/>
                  <a:t>Diremos que dos cuerpos van a colisionar o chocar cuando coinciden en el mismo punto del espacio al mismo tiempo. </a:t>
                </a:r>
              </a:p>
              <a:p>
                <a:pPr marL="0" indent="0" algn="just">
                  <a:buNone/>
                </a:pPr>
                <a:r>
                  <a:rPr lang="es-US" dirty="0"/>
                  <a:t>En el transcurso del choque, si consideramos el sistema conformado por ambas partículas, podemos afirmar que las fuerzas que se ejercen son internas al sistema por lo que la velocidad del centro de masa será constante.</a:t>
                </a:r>
              </a:p>
              <a:p>
                <a:pPr marL="0" indent="0">
                  <a:buNone/>
                </a:pPr>
                <a:r>
                  <a:rPr lang="es-US" dirty="0"/>
                  <a:t>Definiremos la magnitud vectorial cantidad de movimiento de la siguiente forma:</a:t>
                </a:r>
              </a:p>
              <a:p>
                <a:pPr marL="0" indent="0">
                  <a:buNone/>
                </a:pPr>
                <a14:m>
                  <m:oMathPara xmlns:m="http://schemas.openxmlformats.org/officeDocument/2006/math">
                    <m:oMathParaPr>
                      <m:jc m:val="centerGroup"/>
                    </m:oMathParaPr>
                    <m:oMath xmlns:m="http://schemas.openxmlformats.org/officeDocument/2006/math">
                      <m:acc>
                        <m:accPr>
                          <m:chr m:val="⃗"/>
                          <m:ctrlPr>
                            <a:rPr lang="es-US" i="1" smtClean="0">
                              <a:latin typeface="Cambria Math" panose="02040503050406030204" pitchFamily="18" charset="0"/>
                            </a:rPr>
                          </m:ctrlPr>
                        </m:accPr>
                        <m:e>
                          <m:r>
                            <a:rPr lang="es-US" b="0" i="1" smtClean="0">
                              <a:latin typeface="Cambria Math" panose="02040503050406030204" pitchFamily="18" charset="0"/>
                            </a:rPr>
                            <m:t>𝑝</m:t>
                          </m:r>
                        </m:e>
                      </m:acc>
                      <m:r>
                        <a:rPr lang="es-US" b="0" i="1" smtClean="0">
                          <a:latin typeface="Cambria Math" panose="02040503050406030204" pitchFamily="18" charset="0"/>
                        </a:rPr>
                        <m:t>=</m:t>
                      </m:r>
                      <m:r>
                        <a:rPr lang="es-US" b="0" i="1" smtClean="0">
                          <a:latin typeface="Cambria Math" panose="02040503050406030204" pitchFamily="18" charset="0"/>
                        </a:rPr>
                        <m:t>𝑚</m:t>
                      </m:r>
                      <m:r>
                        <a:rPr lang="es-US" b="0" i="1" smtClean="0">
                          <a:latin typeface="Cambria Math" panose="02040503050406030204" pitchFamily="18" charset="0"/>
                        </a:rPr>
                        <m:t>.</m:t>
                      </m:r>
                      <m:acc>
                        <m:accPr>
                          <m:chr m:val="⃗"/>
                          <m:ctrlPr>
                            <a:rPr lang="es-US" b="0" i="1" smtClean="0">
                              <a:latin typeface="Cambria Math" panose="02040503050406030204" pitchFamily="18" charset="0"/>
                            </a:rPr>
                          </m:ctrlPr>
                        </m:accPr>
                        <m:e>
                          <m:r>
                            <a:rPr lang="es-US" b="0" i="1" smtClean="0">
                              <a:latin typeface="Cambria Math" panose="02040503050406030204" pitchFamily="18" charset="0"/>
                            </a:rPr>
                            <m:t>𝑣</m:t>
                          </m:r>
                        </m:e>
                      </m:acc>
                    </m:oMath>
                  </m:oMathPara>
                </a14:m>
                <a:endParaRPr lang="es-US" dirty="0"/>
              </a:p>
              <a:p>
                <a:pPr marL="0" indent="0">
                  <a:buNone/>
                </a:pPr>
                <a:r>
                  <a:rPr lang="es-US" dirty="0"/>
                  <a:t>Durante un choque, la cantidad de movimiento del sistema se conservará.</a:t>
                </a:r>
              </a:p>
            </p:txBody>
          </p:sp>
        </mc:Choice>
        <mc:Fallback xmlns="">
          <p:sp>
            <p:nvSpPr>
              <p:cNvPr id="3" name="Marcador de contenido 2">
                <a:extLst>
                  <a:ext uri="{FF2B5EF4-FFF2-40B4-BE49-F238E27FC236}">
                    <a16:creationId xmlns:a16="http://schemas.microsoft.com/office/drawing/2014/main" id="{CE4150CA-D0DB-4F55-8EC5-816BE3090E25}"/>
                  </a:ext>
                </a:extLst>
              </p:cNvPr>
              <p:cNvSpPr>
                <a:spLocks noGrp="1" noRot="1" noChangeAspect="1" noMove="1" noResize="1" noEditPoints="1" noAdjustHandles="1" noChangeArrowheads="1" noChangeShapeType="1" noTextEdit="1"/>
              </p:cNvSpPr>
              <p:nvPr>
                <p:ph idx="1"/>
              </p:nvPr>
            </p:nvSpPr>
            <p:spPr>
              <a:blipFill>
                <a:blip r:embed="rId2"/>
                <a:stretch>
                  <a:fillRect l="-635" t="-177" r="-698" b="-883"/>
                </a:stretch>
              </a:blipFill>
            </p:spPr>
            <p:txBody>
              <a:bodyPr/>
              <a:lstStyle/>
              <a:p>
                <a:r>
                  <a:rPr lang="es-US">
                    <a:noFill/>
                  </a:rPr>
                  <a:t> </a:t>
                </a:r>
              </a:p>
            </p:txBody>
          </p:sp>
        </mc:Fallback>
      </mc:AlternateContent>
    </p:spTree>
    <p:extLst>
      <p:ext uri="{BB962C8B-B14F-4D97-AF65-F5344CB8AC3E}">
        <p14:creationId xmlns:p14="http://schemas.microsoft.com/office/powerpoint/2010/main" val="419504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6BBC62-D092-4532-AD3A-B080555B9C42}"/>
              </a:ext>
            </a:extLst>
          </p:cNvPr>
          <p:cNvSpPr>
            <a:spLocks noGrp="1"/>
          </p:cNvSpPr>
          <p:nvPr>
            <p:ph type="title"/>
          </p:nvPr>
        </p:nvSpPr>
        <p:spPr/>
        <p:txBody>
          <a:bodyPr/>
          <a:lstStyle/>
          <a:p>
            <a:r>
              <a:rPr lang="es-US" dirty="0"/>
              <a:t>Relación fuerza / cantidad de movimiento</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E8060349-87CA-4CE6-8C3C-1D9D963DC0A1}"/>
                  </a:ext>
                </a:extLst>
              </p:cNvPr>
              <p:cNvSpPr>
                <a:spLocks noGrp="1"/>
              </p:cNvSpPr>
              <p:nvPr>
                <p:ph idx="1"/>
              </p:nvPr>
            </p:nvSpPr>
            <p:spPr/>
            <p:txBody>
              <a:bodyPr anchor="ctr">
                <a:normAutofit/>
              </a:bodyPr>
              <a:lstStyle/>
              <a:p>
                <a:pPr marL="0" indent="0">
                  <a:buNone/>
                </a:pPr>
                <a:r>
                  <a:rPr lang="es-US" dirty="0"/>
                  <a:t>¿Cuándo cambiará la cantidad de movimiento de un sistema?</a:t>
                </a:r>
              </a:p>
              <a:p>
                <a:pPr marL="0" indent="0">
                  <a:buNone/>
                </a:pPr>
                <a14:m>
                  <m:oMathPara xmlns:m="http://schemas.openxmlformats.org/officeDocument/2006/math">
                    <m:oMathParaPr>
                      <m:jc m:val="centerGroup"/>
                    </m:oMathParaPr>
                    <m:oMath xmlns:m="http://schemas.openxmlformats.org/officeDocument/2006/math">
                      <m:f>
                        <m:fPr>
                          <m:ctrlPr>
                            <a:rPr lang="es-US" b="0" i="1" smtClean="0">
                              <a:latin typeface="Cambria Math" panose="02040503050406030204" pitchFamily="18" charset="0"/>
                            </a:rPr>
                          </m:ctrlPr>
                        </m:fPr>
                        <m:num>
                          <m:r>
                            <a:rPr lang="es-US" b="0" i="1" smtClean="0">
                              <a:latin typeface="Cambria Math" panose="02040503050406030204" pitchFamily="18" charset="0"/>
                            </a:rPr>
                            <m:t>𝑑</m:t>
                          </m:r>
                          <m:acc>
                            <m:accPr>
                              <m:chr m:val="⃗"/>
                              <m:ctrlPr>
                                <a:rPr lang="es-US" b="0" i="1" smtClean="0">
                                  <a:latin typeface="Cambria Math" panose="02040503050406030204" pitchFamily="18" charset="0"/>
                                </a:rPr>
                              </m:ctrlPr>
                            </m:accPr>
                            <m:e>
                              <m:sSub>
                                <m:sSubPr>
                                  <m:ctrlPr>
                                    <a:rPr lang="es-US" b="0" i="1" smtClean="0">
                                      <a:latin typeface="Cambria Math" panose="02040503050406030204" pitchFamily="18" charset="0"/>
                                    </a:rPr>
                                  </m:ctrlPr>
                                </m:sSubPr>
                                <m:e>
                                  <m:r>
                                    <a:rPr lang="es-US" b="0" i="1" smtClean="0">
                                      <a:latin typeface="Cambria Math" panose="02040503050406030204" pitchFamily="18" charset="0"/>
                                    </a:rPr>
                                    <m:t>𝑝</m:t>
                                  </m:r>
                                </m:e>
                                <m:sub>
                                  <m:r>
                                    <a:rPr lang="es-US" b="0" i="1" smtClean="0">
                                      <a:latin typeface="Cambria Math" panose="02040503050406030204" pitchFamily="18" charset="0"/>
                                    </a:rPr>
                                    <m:t>𝑠𝑖𝑠</m:t>
                                  </m:r>
                                </m:sub>
                              </m:sSub>
                            </m:e>
                          </m:acc>
                        </m:num>
                        <m:den>
                          <m:r>
                            <a:rPr lang="es-US" b="0" i="1" smtClean="0">
                              <a:latin typeface="Cambria Math" panose="02040503050406030204" pitchFamily="18" charset="0"/>
                            </a:rPr>
                            <m:t>𝑑𝑡</m:t>
                          </m:r>
                        </m:den>
                      </m:f>
                      <m:r>
                        <a:rPr lang="es-US" b="0" i="1" smtClean="0">
                          <a:latin typeface="Cambria Math" panose="02040503050406030204" pitchFamily="18" charset="0"/>
                        </a:rPr>
                        <m:t>=</m:t>
                      </m:r>
                      <m:f>
                        <m:fPr>
                          <m:ctrlPr>
                            <a:rPr lang="es-US" b="0" i="1" smtClean="0">
                              <a:latin typeface="Cambria Math" panose="02040503050406030204" pitchFamily="18" charset="0"/>
                            </a:rPr>
                          </m:ctrlPr>
                        </m:fPr>
                        <m:num>
                          <m:r>
                            <a:rPr lang="es-US" b="0" i="1" smtClean="0">
                              <a:latin typeface="Cambria Math" panose="02040503050406030204" pitchFamily="18" charset="0"/>
                            </a:rPr>
                            <m:t>𝑑</m:t>
                          </m:r>
                        </m:num>
                        <m:den>
                          <m:r>
                            <a:rPr lang="es-US" b="0" i="1" smtClean="0">
                              <a:latin typeface="Cambria Math" panose="02040503050406030204" pitchFamily="18" charset="0"/>
                            </a:rPr>
                            <m:t>𝑑𝑡</m:t>
                          </m:r>
                        </m:den>
                      </m:f>
                      <m:nary>
                        <m:naryPr>
                          <m:chr m:val="∑"/>
                          <m:subHide m:val="on"/>
                          <m:supHide m:val="on"/>
                          <m:ctrlPr>
                            <a:rPr lang="es-US" b="0" i="1" smtClean="0">
                              <a:latin typeface="Cambria Math" panose="02040503050406030204" pitchFamily="18" charset="0"/>
                            </a:rPr>
                          </m:ctrlPr>
                        </m:naryPr>
                        <m:sub/>
                        <m:sup/>
                        <m:e>
                          <m:sSub>
                            <m:sSubPr>
                              <m:ctrlPr>
                                <a:rPr lang="es-US" b="0" i="1" smtClean="0">
                                  <a:latin typeface="Cambria Math" panose="02040503050406030204" pitchFamily="18" charset="0"/>
                                </a:rPr>
                              </m:ctrlPr>
                            </m:sSubPr>
                            <m:e>
                              <m:r>
                                <a:rPr lang="es-US" b="0" i="1" smtClean="0">
                                  <a:latin typeface="Cambria Math" panose="02040503050406030204" pitchFamily="18" charset="0"/>
                                </a:rPr>
                                <m:t>𝑚</m:t>
                              </m:r>
                            </m:e>
                            <m:sub>
                              <m:r>
                                <a:rPr lang="es-US" b="0" i="1" smtClean="0">
                                  <a:latin typeface="Cambria Math" panose="02040503050406030204" pitchFamily="18" charset="0"/>
                                </a:rPr>
                                <m:t>𝑖</m:t>
                              </m:r>
                            </m:sub>
                          </m:sSub>
                          <m:sSub>
                            <m:sSubPr>
                              <m:ctrlPr>
                                <a:rPr lang="es-US" b="0" i="1" smtClean="0">
                                  <a:latin typeface="Cambria Math" panose="02040503050406030204" pitchFamily="18" charset="0"/>
                                </a:rPr>
                              </m:ctrlPr>
                            </m:sSubPr>
                            <m:e>
                              <m:acc>
                                <m:accPr>
                                  <m:chr m:val="⃗"/>
                                  <m:ctrlPr>
                                    <a:rPr lang="es-US" b="0" i="1" smtClean="0">
                                      <a:latin typeface="Cambria Math" panose="02040503050406030204" pitchFamily="18" charset="0"/>
                                    </a:rPr>
                                  </m:ctrlPr>
                                </m:accPr>
                                <m:e>
                                  <m:r>
                                    <a:rPr lang="es-US" b="0" i="1" smtClean="0">
                                      <a:latin typeface="Cambria Math" panose="02040503050406030204" pitchFamily="18" charset="0"/>
                                    </a:rPr>
                                    <m:t>𝑣</m:t>
                                  </m:r>
                                </m:e>
                              </m:acc>
                            </m:e>
                            <m:sub>
                              <m:r>
                                <a:rPr lang="es-US" b="0" i="1" smtClean="0">
                                  <a:latin typeface="Cambria Math" panose="02040503050406030204" pitchFamily="18" charset="0"/>
                                </a:rPr>
                                <m:t>𝑖</m:t>
                              </m:r>
                            </m:sub>
                          </m:sSub>
                        </m:e>
                      </m:nary>
                      <m:r>
                        <a:rPr lang="es-US" b="0" i="1" smtClean="0">
                          <a:latin typeface="Cambria Math" panose="02040503050406030204" pitchFamily="18" charset="0"/>
                        </a:rPr>
                        <m:t>=</m:t>
                      </m:r>
                      <m:nary>
                        <m:naryPr>
                          <m:chr m:val="∑"/>
                          <m:subHide m:val="on"/>
                          <m:supHide m:val="on"/>
                          <m:ctrlPr>
                            <a:rPr lang="es-US" b="0" i="1" smtClean="0">
                              <a:latin typeface="Cambria Math" panose="02040503050406030204" pitchFamily="18" charset="0"/>
                            </a:rPr>
                          </m:ctrlPr>
                        </m:naryPr>
                        <m:sub/>
                        <m:sup/>
                        <m:e>
                          <m:sSub>
                            <m:sSubPr>
                              <m:ctrlPr>
                                <a:rPr lang="es-US" b="0" i="1" smtClean="0">
                                  <a:latin typeface="Cambria Math" panose="02040503050406030204" pitchFamily="18" charset="0"/>
                                </a:rPr>
                              </m:ctrlPr>
                            </m:sSubPr>
                            <m:e>
                              <m:r>
                                <a:rPr lang="es-US" b="0" i="1" smtClean="0">
                                  <a:latin typeface="Cambria Math" panose="02040503050406030204" pitchFamily="18" charset="0"/>
                                </a:rPr>
                                <m:t>𝑚</m:t>
                              </m:r>
                            </m:e>
                            <m:sub>
                              <m:r>
                                <a:rPr lang="es-US" b="0" i="1" smtClean="0">
                                  <a:latin typeface="Cambria Math" panose="02040503050406030204" pitchFamily="18" charset="0"/>
                                </a:rPr>
                                <m:t>𝑖</m:t>
                              </m:r>
                            </m:sub>
                          </m:sSub>
                          <m:acc>
                            <m:accPr>
                              <m:chr m:val="⃗"/>
                              <m:ctrlPr>
                                <a:rPr lang="es-US" b="0" i="1" smtClean="0">
                                  <a:latin typeface="Cambria Math" panose="02040503050406030204" pitchFamily="18" charset="0"/>
                                </a:rPr>
                              </m:ctrlPr>
                            </m:accPr>
                            <m:e>
                              <m:sSub>
                                <m:sSubPr>
                                  <m:ctrlPr>
                                    <a:rPr lang="es-US" b="0" i="1" smtClean="0">
                                      <a:latin typeface="Cambria Math" panose="02040503050406030204" pitchFamily="18" charset="0"/>
                                    </a:rPr>
                                  </m:ctrlPr>
                                </m:sSubPr>
                                <m:e>
                                  <m:r>
                                    <a:rPr lang="es-US" b="0" i="1" smtClean="0">
                                      <a:latin typeface="Cambria Math" panose="02040503050406030204" pitchFamily="18" charset="0"/>
                                    </a:rPr>
                                    <m:t>𝑎</m:t>
                                  </m:r>
                                </m:e>
                                <m:sub>
                                  <m:r>
                                    <a:rPr lang="es-US" b="0" i="1" smtClean="0">
                                      <a:latin typeface="Cambria Math" panose="02040503050406030204" pitchFamily="18" charset="0"/>
                                    </a:rPr>
                                    <m:t>𝑖</m:t>
                                  </m:r>
                                </m:sub>
                              </m:sSub>
                            </m:e>
                          </m:acc>
                        </m:e>
                      </m:nary>
                      <m:r>
                        <a:rPr lang="es-US" b="0" i="1" smtClean="0">
                          <a:latin typeface="Cambria Math" panose="02040503050406030204" pitchFamily="18" charset="0"/>
                        </a:rPr>
                        <m:t>=</m:t>
                      </m:r>
                      <m:acc>
                        <m:accPr>
                          <m:chr m:val="⃗"/>
                          <m:ctrlPr>
                            <a:rPr lang="es-US" b="0" i="1" smtClean="0">
                              <a:latin typeface="Cambria Math" panose="02040503050406030204" pitchFamily="18" charset="0"/>
                            </a:rPr>
                          </m:ctrlPr>
                        </m:accPr>
                        <m:e>
                          <m:sSub>
                            <m:sSubPr>
                              <m:ctrlPr>
                                <a:rPr lang="es-US" b="0" i="1" smtClean="0">
                                  <a:latin typeface="Cambria Math" panose="02040503050406030204" pitchFamily="18" charset="0"/>
                                </a:rPr>
                              </m:ctrlPr>
                            </m:sSubPr>
                            <m:e>
                              <m:r>
                                <a:rPr lang="es-US" b="0" i="1" smtClean="0">
                                  <a:latin typeface="Cambria Math" panose="02040503050406030204" pitchFamily="18" charset="0"/>
                                </a:rPr>
                                <m:t>𝐹</m:t>
                              </m:r>
                            </m:e>
                            <m:sub>
                              <m:r>
                                <a:rPr lang="es-US" b="0" i="1" smtClean="0">
                                  <a:latin typeface="Cambria Math" panose="02040503050406030204" pitchFamily="18" charset="0"/>
                                </a:rPr>
                                <m:t>𝑁</m:t>
                              </m:r>
                            </m:sub>
                          </m:sSub>
                        </m:e>
                      </m:acc>
                    </m:oMath>
                  </m:oMathPara>
                </a14:m>
                <a:endParaRPr lang="es-US" dirty="0"/>
              </a:p>
              <a:p>
                <a:pPr marL="0" indent="0" algn="just">
                  <a:buNone/>
                </a:pPr>
                <a:r>
                  <a:rPr lang="es-US" dirty="0"/>
                  <a:t>La cantidad de movimiento de un sistema cambiará cuando sobre el sistema actúe una fuerza neta diferente de cero. </a:t>
                </a:r>
              </a:p>
              <a:p>
                <a:pPr marL="0" indent="0" algn="just">
                  <a:buNone/>
                </a:pPr>
                <a:r>
                  <a:rPr lang="es-US" dirty="0"/>
                  <a:t>De otra forma, la variación en la cantidad de movimiento de un sistema será la integral de la fuerza neta en el tiempo.</a:t>
                </a:r>
              </a:p>
            </p:txBody>
          </p:sp>
        </mc:Choice>
        <mc:Fallback xmlns="">
          <p:sp>
            <p:nvSpPr>
              <p:cNvPr id="3" name="Marcador de contenido 2">
                <a:extLst>
                  <a:ext uri="{FF2B5EF4-FFF2-40B4-BE49-F238E27FC236}">
                    <a16:creationId xmlns:a16="http://schemas.microsoft.com/office/drawing/2014/main" id="{E8060349-87CA-4CE6-8C3C-1D9D963DC0A1}"/>
                  </a:ext>
                </a:extLst>
              </p:cNvPr>
              <p:cNvSpPr>
                <a:spLocks noGrp="1" noRot="1" noChangeAspect="1" noMove="1" noResize="1" noEditPoints="1" noAdjustHandles="1" noChangeArrowheads="1" noChangeShapeType="1" noTextEdit="1"/>
              </p:cNvSpPr>
              <p:nvPr>
                <p:ph idx="1"/>
              </p:nvPr>
            </p:nvSpPr>
            <p:spPr>
              <a:blipFill>
                <a:blip r:embed="rId2"/>
                <a:stretch>
                  <a:fillRect l="-635" r="-698"/>
                </a:stretch>
              </a:blipFill>
            </p:spPr>
            <p:txBody>
              <a:bodyPr/>
              <a:lstStyle/>
              <a:p>
                <a:r>
                  <a:rPr lang="es-US">
                    <a:noFill/>
                  </a:rPr>
                  <a:t> </a:t>
                </a:r>
              </a:p>
            </p:txBody>
          </p:sp>
        </mc:Fallback>
      </mc:AlternateContent>
    </p:spTree>
    <p:extLst>
      <p:ext uri="{BB962C8B-B14F-4D97-AF65-F5344CB8AC3E}">
        <p14:creationId xmlns:p14="http://schemas.microsoft.com/office/powerpoint/2010/main" val="342392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4655</TotalTime>
  <Words>743</Words>
  <Application>Microsoft Office PowerPoint</Application>
  <PresentationFormat>Panorámica</PresentationFormat>
  <Paragraphs>53</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Cambria Math</vt:lpstr>
      <vt:lpstr>Gill Sans MT</vt:lpstr>
      <vt:lpstr>Galería</vt:lpstr>
      <vt:lpstr>Clase  XI Centro de masas y choques </vt:lpstr>
      <vt:lpstr>Centro de masas</vt:lpstr>
      <vt:lpstr>Centro de masas</vt:lpstr>
      <vt:lpstr>Ejemplo 1</vt:lpstr>
      <vt:lpstr>Ejemplo 2</vt:lpstr>
      <vt:lpstr>Centro de masas</vt:lpstr>
      <vt:lpstr>Centro de masas</vt:lpstr>
      <vt:lpstr>Colisiones - choques</vt:lpstr>
      <vt:lpstr>Relación fuerza / cantidad de movimiento</vt:lpstr>
      <vt:lpstr>Ejemplo 3</vt:lpstr>
      <vt:lpstr>Tipos de choques</vt:lpstr>
      <vt:lpstr>Ejemplo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Práctico 1 – Hidrostática </dc:title>
  <dc:creator>Telmo Canabarro</dc:creator>
  <cp:lastModifiedBy>Telmo Canabarro</cp:lastModifiedBy>
  <cp:revision>184</cp:revision>
  <dcterms:created xsi:type="dcterms:W3CDTF">2020-08-26T17:45:42Z</dcterms:created>
  <dcterms:modified xsi:type="dcterms:W3CDTF">2022-09-12T14:44:02Z</dcterms:modified>
</cp:coreProperties>
</file>