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8" r:id="rId4"/>
    <p:sldId id="266" r:id="rId5"/>
    <p:sldId id="257" r:id="rId6"/>
    <p:sldId id="263" r:id="rId7"/>
    <p:sldId id="281" r:id="rId8"/>
    <p:sldId id="269" r:id="rId9"/>
    <p:sldId id="264" r:id="rId10"/>
    <p:sldId id="267" r:id="rId11"/>
    <p:sldId id="259" r:id="rId12"/>
    <p:sldId id="268" r:id="rId13"/>
    <p:sldId id="271" r:id="rId14"/>
    <p:sldId id="260" r:id="rId15"/>
    <p:sldId id="272" r:id="rId16"/>
    <p:sldId id="270" r:id="rId17"/>
    <p:sldId id="261" r:id="rId18"/>
    <p:sldId id="273" r:id="rId19"/>
    <p:sldId id="276" r:id="rId20"/>
    <p:sldId id="280" r:id="rId21"/>
    <p:sldId id="278" r:id="rId22"/>
    <p:sldId id="279" r:id="rId23"/>
    <p:sldId id="275" r:id="rId24"/>
    <p:sldId id="2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4" autoAdjust="0"/>
    <p:restoredTop sz="94660"/>
  </p:normalViewPr>
  <p:slideViewPr>
    <p:cSldViewPr snapToGrid="0">
      <p:cViewPr varScale="1">
        <p:scale>
          <a:sx n="86" d="100"/>
          <a:sy n="86" d="100"/>
        </p:scale>
        <p:origin x="33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4/18/2022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4/18/2022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4/18/2022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4/18/2022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4/18/2022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4/18/2022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4/18/2022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4/18/2022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4/18/2022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4/18/2022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4/18/2022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Q4M-q8fiJ2I&amp;t=32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web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ritannica.com/science/energy"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jhKejoBqiYc"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B4FE4-C047-41FA-98CE-37F85A53545B}"/>
              </a:ext>
            </a:extLst>
          </p:cNvPr>
          <p:cNvSpPr>
            <a:spLocks noGrp="1"/>
          </p:cNvSpPr>
          <p:nvPr>
            <p:ph type="ctrTitle"/>
          </p:nvPr>
        </p:nvSpPr>
        <p:spPr/>
        <p:txBody>
          <a:bodyPr/>
          <a:lstStyle/>
          <a:p>
            <a:r>
              <a:rPr lang="es-UY" dirty="0"/>
              <a:t>Energy </a:t>
            </a:r>
            <a:endParaRPr lang="en-US" dirty="0"/>
          </a:p>
        </p:txBody>
      </p:sp>
      <p:pic>
        <p:nvPicPr>
          <p:cNvPr id="1026" name="Picture 2" descr="If energy cannot be created or destroyed, where does it come from? | New  Scientist">
            <a:extLst>
              <a:ext uri="{FF2B5EF4-FFF2-40B4-BE49-F238E27FC236}">
                <a16:creationId xmlns:a16="http://schemas.microsoft.com/office/drawing/2014/main" id="{043E10DF-8509-415A-9D59-376D873DF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58910">
            <a:off x="925512" y="680806"/>
            <a:ext cx="257175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8CCBA5C-D96C-471D-94B2-2BA3A337F52E}"/>
              </a:ext>
            </a:extLst>
          </p:cNvPr>
          <p:cNvSpPr txBox="1"/>
          <p:nvPr/>
        </p:nvSpPr>
        <p:spPr>
          <a:xfrm>
            <a:off x="1233996" y="5326602"/>
            <a:ext cx="8825658" cy="646331"/>
          </a:xfrm>
          <a:prstGeom prst="rect">
            <a:avLst/>
          </a:prstGeom>
          <a:noFill/>
        </p:spPr>
        <p:txBody>
          <a:bodyPr wrap="square" rtlCol="0">
            <a:spAutoFit/>
          </a:bodyPr>
          <a:lstStyle/>
          <a:p>
            <a:r>
              <a:rPr lang="es-UY" dirty="0">
                <a:solidFill>
                  <a:schemeClr val="bg1"/>
                </a:solidFill>
              </a:rPr>
              <a:t>TEACHER: Clara Cnudde</a:t>
            </a:r>
          </a:p>
          <a:p>
            <a:r>
              <a:rPr lang="es-UY" dirty="0" err="1">
                <a:solidFill>
                  <a:schemeClr val="bg1"/>
                </a:solidFill>
              </a:rPr>
              <a:t>Materials</a:t>
            </a:r>
            <a:r>
              <a:rPr lang="es-UY" dirty="0">
                <a:solidFill>
                  <a:schemeClr val="bg1"/>
                </a:solidFill>
              </a:rPr>
              <a:t> </a:t>
            </a:r>
            <a:r>
              <a:rPr lang="es-UY" dirty="0" err="1">
                <a:solidFill>
                  <a:schemeClr val="bg1"/>
                </a:solidFill>
              </a:rPr>
              <a:t>used</a:t>
            </a:r>
            <a:r>
              <a:rPr lang="es-UY" dirty="0">
                <a:solidFill>
                  <a:schemeClr val="bg1"/>
                </a:solidFill>
              </a:rPr>
              <a:t> </a:t>
            </a:r>
            <a:r>
              <a:rPr lang="es-UY" dirty="0" err="1">
                <a:solidFill>
                  <a:schemeClr val="bg1"/>
                </a:solidFill>
              </a:rPr>
              <a:t>for</a:t>
            </a:r>
            <a:r>
              <a:rPr lang="es-UY" dirty="0">
                <a:solidFill>
                  <a:schemeClr val="bg1"/>
                </a:solidFill>
              </a:rPr>
              <a:t> </a:t>
            </a:r>
            <a:r>
              <a:rPr lang="es-UY" dirty="0" err="1">
                <a:solidFill>
                  <a:schemeClr val="bg1"/>
                </a:solidFill>
              </a:rPr>
              <a:t>educational</a:t>
            </a:r>
            <a:r>
              <a:rPr lang="es-UY" dirty="0">
                <a:solidFill>
                  <a:schemeClr val="bg1"/>
                </a:solidFill>
              </a:rPr>
              <a:t> </a:t>
            </a:r>
            <a:r>
              <a:rPr lang="es-UY" dirty="0" err="1">
                <a:solidFill>
                  <a:schemeClr val="bg1"/>
                </a:solidFill>
              </a:rPr>
              <a:t>purposes</a:t>
            </a:r>
            <a:endParaRPr lang="en-US" dirty="0">
              <a:solidFill>
                <a:schemeClr val="bg1"/>
              </a:solidFill>
            </a:endParaRPr>
          </a:p>
        </p:txBody>
      </p:sp>
      <p:pic>
        <p:nvPicPr>
          <p:cNvPr id="1028" name="Picture 4" descr="What is energy?">
            <a:extLst>
              <a:ext uri="{FF2B5EF4-FFF2-40B4-BE49-F238E27FC236}">
                <a16:creationId xmlns:a16="http://schemas.microsoft.com/office/drawing/2014/main" id="{6DF9FA31-42BE-4588-BD31-F71F0ED6E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93001">
            <a:off x="4196958" y="2099733"/>
            <a:ext cx="25812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030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04B715-C20D-40E6-8C4A-BB637430FA96}"/>
              </a:ext>
            </a:extLst>
          </p:cNvPr>
          <p:cNvPicPr>
            <a:picLocks noChangeAspect="1"/>
          </p:cNvPicPr>
          <p:nvPr/>
        </p:nvPicPr>
        <p:blipFill rotWithShape="1">
          <a:blip r:embed="rId2"/>
          <a:srcRect l="8010" t="21748" r="37160" b="26472"/>
          <a:stretch/>
        </p:blipFill>
        <p:spPr>
          <a:xfrm>
            <a:off x="754603" y="983201"/>
            <a:ext cx="9208428" cy="4891597"/>
          </a:xfrm>
          <a:prstGeom prst="rect">
            <a:avLst/>
          </a:prstGeom>
        </p:spPr>
      </p:pic>
      <p:sp>
        <p:nvSpPr>
          <p:cNvPr id="5" name="Rectangle 4">
            <a:extLst>
              <a:ext uri="{FF2B5EF4-FFF2-40B4-BE49-F238E27FC236}">
                <a16:creationId xmlns:a16="http://schemas.microsoft.com/office/drawing/2014/main" id="{DF46AECB-7EA4-4B14-A1B0-37CE837E8024}"/>
              </a:ext>
            </a:extLst>
          </p:cNvPr>
          <p:cNvSpPr/>
          <p:nvPr/>
        </p:nvSpPr>
        <p:spPr>
          <a:xfrm>
            <a:off x="754603" y="59871"/>
            <a:ext cx="8701421"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BASIC FORMS OF ENERGY</a:t>
            </a:r>
          </a:p>
        </p:txBody>
      </p:sp>
    </p:spTree>
    <p:extLst>
      <p:ext uri="{BB962C8B-B14F-4D97-AF65-F5344CB8AC3E}">
        <p14:creationId xmlns:p14="http://schemas.microsoft.com/office/powerpoint/2010/main" val="3307229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189554-9E91-4478-9DAA-5754A2945B72}"/>
              </a:ext>
            </a:extLst>
          </p:cNvPr>
          <p:cNvPicPr>
            <a:picLocks noChangeAspect="1"/>
          </p:cNvPicPr>
          <p:nvPr/>
        </p:nvPicPr>
        <p:blipFill rotWithShape="1">
          <a:blip r:embed="rId2"/>
          <a:srcRect l="7209" t="23430" r="36141" b="22459"/>
          <a:stretch/>
        </p:blipFill>
        <p:spPr>
          <a:xfrm>
            <a:off x="878889" y="1606858"/>
            <a:ext cx="6906828" cy="3710866"/>
          </a:xfrm>
          <a:prstGeom prst="rect">
            <a:avLst/>
          </a:prstGeom>
        </p:spPr>
      </p:pic>
      <p:sp>
        <p:nvSpPr>
          <p:cNvPr id="4" name="Rectangle 3">
            <a:extLst>
              <a:ext uri="{FF2B5EF4-FFF2-40B4-BE49-F238E27FC236}">
                <a16:creationId xmlns:a16="http://schemas.microsoft.com/office/drawing/2014/main" id="{40C0A357-FBA5-4ED4-99BE-779CCA4969C0}"/>
              </a:ext>
            </a:extLst>
          </p:cNvPr>
          <p:cNvSpPr/>
          <p:nvPr/>
        </p:nvSpPr>
        <p:spPr>
          <a:xfrm>
            <a:off x="164407" y="215257"/>
            <a:ext cx="10371750"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Other types of energy include:</a:t>
            </a:r>
          </a:p>
        </p:txBody>
      </p:sp>
      <p:sp>
        <p:nvSpPr>
          <p:cNvPr id="5" name="Cloud 4">
            <a:extLst>
              <a:ext uri="{FF2B5EF4-FFF2-40B4-BE49-F238E27FC236}">
                <a16:creationId xmlns:a16="http://schemas.microsoft.com/office/drawing/2014/main" id="{FB15F9AB-BDBD-4CBD-AFCF-BFAF220A6BBE}"/>
              </a:ext>
            </a:extLst>
          </p:cNvPr>
          <p:cNvSpPr/>
          <p:nvPr/>
        </p:nvSpPr>
        <p:spPr>
          <a:xfrm>
            <a:off x="878889" y="2906023"/>
            <a:ext cx="1260629" cy="671678"/>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UY" dirty="0"/>
              <a:t>1</a:t>
            </a:r>
            <a:endParaRPr lang="en-US" dirty="0"/>
          </a:p>
        </p:txBody>
      </p:sp>
      <p:sp>
        <p:nvSpPr>
          <p:cNvPr id="6" name="Cloud 5">
            <a:extLst>
              <a:ext uri="{FF2B5EF4-FFF2-40B4-BE49-F238E27FC236}">
                <a16:creationId xmlns:a16="http://schemas.microsoft.com/office/drawing/2014/main" id="{960D1F18-A891-4800-80AB-2D89E49CA647}"/>
              </a:ext>
            </a:extLst>
          </p:cNvPr>
          <p:cNvSpPr/>
          <p:nvPr/>
        </p:nvSpPr>
        <p:spPr>
          <a:xfrm>
            <a:off x="2726924" y="2790613"/>
            <a:ext cx="1260629" cy="671678"/>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UY" dirty="0"/>
              <a:t>2</a:t>
            </a:r>
            <a:endParaRPr lang="en-US" dirty="0"/>
          </a:p>
        </p:txBody>
      </p:sp>
      <p:sp>
        <p:nvSpPr>
          <p:cNvPr id="7" name="Cloud 6">
            <a:extLst>
              <a:ext uri="{FF2B5EF4-FFF2-40B4-BE49-F238E27FC236}">
                <a16:creationId xmlns:a16="http://schemas.microsoft.com/office/drawing/2014/main" id="{18EC867F-6830-4E00-A61A-DC65BF8A156C}"/>
              </a:ext>
            </a:extLst>
          </p:cNvPr>
          <p:cNvSpPr/>
          <p:nvPr/>
        </p:nvSpPr>
        <p:spPr>
          <a:xfrm>
            <a:off x="4513555" y="2890487"/>
            <a:ext cx="1260629" cy="671678"/>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UY" dirty="0"/>
              <a:t>3</a:t>
            </a:r>
            <a:endParaRPr lang="en-US" dirty="0"/>
          </a:p>
        </p:txBody>
      </p:sp>
      <p:sp>
        <p:nvSpPr>
          <p:cNvPr id="8" name="Cloud 7">
            <a:extLst>
              <a:ext uri="{FF2B5EF4-FFF2-40B4-BE49-F238E27FC236}">
                <a16:creationId xmlns:a16="http://schemas.microsoft.com/office/drawing/2014/main" id="{3A8D3DF1-4973-4902-8B9A-11C963C6D43D}"/>
              </a:ext>
            </a:extLst>
          </p:cNvPr>
          <p:cNvSpPr/>
          <p:nvPr/>
        </p:nvSpPr>
        <p:spPr>
          <a:xfrm>
            <a:off x="6343834" y="2906023"/>
            <a:ext cx="1260629" cy="671678"/>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UY" dirty="0"/>
              <a:t>4</a:t>
            </a:r>
            <a:endParaRPr lang="en-US" dirty="0"/>
          </a:p>
        </p:txBody>
      </p:sp>
      <p:sp>
        <p:nvSpPr>
          <p:cNvPr id="9" name="Cloud 8">
            <a:extLst>
              <a:ext uri="{FF2B5EF4-FFF2-40B4-BE49-F238E27FC236}">
                <a16:creationId xmlns:a16="http://schemas.microsoft.com/office/drawing/2014/main" id="{6A6B35A7-4AFC-4F60-B840-E5B598420422}"/>
              </a:ext>
            </a:extLst>
          </p:cNvPr>
          <p:cNvSpPr/>
          <p:nvPr/>
        </p:nvSpPr>
        <p:spPr>
          <a:xfrm>
            <a:off x="878888" y="4736303"/>
            <a:ext cx="1260629" cy="671678"/>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UY" dirty="0"/>
              <a:t>5</a:t>
            </a:r>
            <a:endParaRPr lang="en-US" dirty="0"/>
          </a:p>
        </p:txBody>
      </p:sp>
      <p:sp>
        <p:nvSpPr>
          <p:cNvPr id="10" name="Cloud 9">
            <a:extLst>
              <a:ext uri="{FF2B5EF4-FFF2-40B4-BE49-F238E27FC236}">
                <a16:creationId xmlns:a16="http://schemas.microsoft.com/office/drawing/2014/main" id="{23AB26B2-D1B7-4184-B64C-9C2E049DA6FE}"/>
              </a:ext>
            </a:extLst>
          </p:cNvPr>
          <p:cNvSpPr/>
          <p:nvPr/>
        </p:nvSpPr>
        <p:spPr>
          <a:xfrm>
            <a:off x="2726923" y="4756278"/>
            <a:ext cx="1260629" cy="671678"/>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UY" dirty="0"/>
              <a:t>6</a:t>
            </a:r>
            <a:endParaRPr lang="en-US" dirty="0"/>
          </a:p>
        </p:txBody>
      </p:sp>
      <p:sp>
        <p:nvSpPr>
          <p:cNvPr id="11" name="Cloud 10">
            <a:extLst>
              <a:ext uri="{FF2B5EF4-FFF2-40B4-BE49-F238E27FC236}">
                <a16:creationId xmlns:a16="http://schemas.microsoft.com/office/drawing/2014/main" id="{99F2DFB6-DB7E-45A7-B951-873FF92E0920}"/>
              </a:ext>
            </a:extLst>
          </p:cNvPr>
          <p:cNvSpPr/>
          <p:nvPr/>
        </p:nvSpPr>
        <p:spPr>
          <a:xfrm>
            <a:off x="4328973" y="4765155"/>
            <a:ext cx="1583555" cy="671678"/>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UY" dirty="0"/>
              <a:t>7</a:t>
            </a:r>
            <a:endParaRPr lang="en-US" dirty="0"/>
          </a:p>
        </p:txBody>
      </p:sp>
      <p:sp>
        <p:nvSpPr>
          <p:cNvPr id="12" name="Cloud 11">
            <a:extLst>
              <a:ext uri="{FF2B5EF4-FFF2-40B4-BE49-F238E27FC236}">
                <a16:creationId xmlns:a16="http://schemas.microsoft.com/office/drawing/2014/main" id="{2837620F-C708-44D4-B63A-46624A829235}"/>
              </a:ext>
            </a:extLst>
          </p:cNvPr>
          <p:cNvSpPr/>
          <p:nvPr/>
        </p:nvSpPr>
        <p:spPr>
          <a:xfrm>
            <a:off x="6218808" y="4701162"/>
            <a:ext cx="1385655" cy="671678"/>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UY" dirty="0"/>
              <a:t>8</a:t>
            </a:r>
            <a:endParaRPr lang="en-US" dirty="0"/>
          </a:p>
        </p:txBody>
      </p:sp>
      <p:pic>
        <p:nvPicPr>
          <p:cNvPr id="13" name="Picture 12">
            <a:extLst>
              <a:ext uri="{FF2B5EF4-FFF2-40B4-BE49-F238E27FC236}">
                <a16:creationId xmlns:a16="http://schemas.microsoft.com/office/drawing/2014/main" id="{0952308C-1D62-4684-9CF6-92B4E4CE45EB}"/>
              </a:ext>
            </a:extLst>
          </p:cNvPr>
          <p:cNvPicPr>
            <a:picLocks noChangeAspect="1"/>
          </p:cNvPicPr>
          <p:nvPr/>
        </p:nvPicPr>
        <p:blipFill>
          <a:blip r:embed="rId3"/>
          <a:stretch>
            <a:fillRect/>
          </a:stretch>
        </p:blipFill>
        <p:spPr>
          <a:xfrm>
            <a:off x="10537793" y="4637350"/>
            <a:ext cx="1272651" cy="1696868"/>
          </a:xfrm>
          <a:prstGeom prst="rect">
            <a:avLst/>
          </a:prstGeom>
        </p:spPr>
      </p:pic>
    </p:spTree>
    <p:extLst>
      <p:ext uri="{BB962C8B-B14F-4D97-AF65-F5344CB8AC3E}">
        <p14:creationId xmlns:p14="http://schemas.microsoft.com/office/powerpoint/2010/main" val="315621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100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100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100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100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100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100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100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100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189554-9E91-4478-9DAA-5754A2945B72}"/>
              </a:ext>
            </a:extLst>
          </p:cNvPr>
          <p:cNvPicPr>
            <a:picLocks noChangeAspect="1"/>
          </p:cNvPicPr>
          <p:nvPr/>
        </p:nvPicPr>
        <p:blipFill rotWithShape="1">
          <a:blip r:embed="rId2"/>
          <a:srcRect l="7209" t="23430" r="36141" b="22459"/>
          <a:stretch/>
        </p:blipFill>
        <p:spPr>
          <a:xfrm>
            <a:off x="878889" y="1606858"/>
            <a:ext cx="6906828" cy="3710866"/>
          </a:xfrm>
          <a:prstGeom prst="rect">
            <a:avLst/>
          </a:prstGeom>
        </p:spPr>
      </p:pic>
      <p:sp>
        <p:nvSpPr>
          <p:cNvPr id="4" name="Rectangle 3">
            <a:extLst>
              <a:ext uri="{FF2B5EF4-FFF2-40B4-BE49-F238E27FC236}">
                <a16:creationId xmlns:a16="http://schemas.microsoft.com/office/drawing/2014/main" id="{40C0A357-FBA5-4ED4-99BE-779CCA4969C0}"/>
              </a:ext>
            </a:extLst>
          </p:cNvPr>
          <p:cNvSpPr/>
          <p:nvPr/>
        </p:nvSpPr>
        <p:spPr>
          <a:xfrm>
            <a:off x="164407" y="215257"/>
            <a:ext cx="10371750"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Other types of energy include:</a:t>
            </a:r>
          </a:p>
        </p:txBody>
      </p:sp>
    </p:spTree>
    <p:extLst>
      <p:ext uri="{BB962C8B-B14F-4D97-AF65-F5344CB8AC3E}">
        <p14:creationId xmlns:p14="http://schemas.microsoft.com/office/powerpoint/2010/main" val="1472938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DB7CB1-C5EB-46F4-A5FC-4024C96CF744}"/>
              </a:ext>
            </a:extLst>
          </p:cNvPr>
          <p:cNvSpPr/>
          <p:nvPr/>
        </p:nvSpPr>
        <p:spPr>
          <a:xfrm>
            <a:off x="1152985" y="2967335"/>
            <a:ext cx="9886041"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Another video about energy:</a:t>
            </a:r>
          </a:p>
        </p:txBody>
      </p:sp>
    </p:spTree>
    <p:extLst>
      <p:ext uri="{BB962C8B-B14F-4D97-AF65-F5344CB8AC3E}">
        <p14:creationId xmlns:p14="http://schemas.microsoft.com/office/powerpoint/2010/main" val="3679366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17CFAA-B442-40E9-BD52-DF95AA71BB84}"/>
              </a:ext>
            </a:extLst>
          </p:cNvPr>
          <p:cNvSpPr txBox="1"/>
          <p:nvPr/>
        </p:nvSpPr>
        <p:spPr>
          <a:xfrm>
            <a:off x="2181688" y="193957"/>
            <a:ext cx="6094520" cy="646331"/>
          </a:xfrm>
          <a:prstGeom prst="rect">
            <a:avLst/>
          </a:prstGeom>
          <a:noFill/>
        </p:spPr>
        <p:txBody>
          <a:bodyPr wrap="square">
            <a:spAutoFit/>
          </a:bodyPr>
          <a:lstStyle/>
          <a:p>
            <a:r>
              <a:rPr lang="en-US" dirty="0">
                <a:hlinkClick r:id="rId2"/>
              </a:rPr>
              <a:t>https://www.youtube.com/watch?v=Q4M-q8fiJ2I&amp;t=32s</a:t>
            </a:r>
            <a:endParaRPr lang="en-US" dirty="0"/>
          </a:p>
        </p:txBody>
      </p:sp>
      <p:pic>
        <p:nvPicPr>
          <p:cNvPr id="7" name="Picture 6">
            <a:extLst>
              <a:ext uri="{FF2B5EF4-FFF2-40B4-BE49-F238E27FC236}">
                <a16:creationId xmlns:a16="http://schemas.microsoft.com/office/drawing/2014/main" id="{476B28A3-A726-40E3-BFC2-AD17D23F12D1}"/>
              </a:ext>
            </a:extLst>
          </p:cNvPr>
          <p:cNvPicPr>
            <a:picLocks noChangeAspect="1"/>
          </p:cNvPicPr>
          <p:nvPr/>
        </p:nvPicPr>
        <p:blipFill rotWithShape="1">
          <a:blip r:embed="rId3"/>
          <a:srcRect l="33932" t="19676" r="4612" b="14563"/>
          <a:stretch/>
        </p:blipFill>
        <p:spPr>
          <a:xfrm>
            <a:off x="1713390" y="1429305"/>
            <a:ext cx="7492754" cy="4509856"/>
          </a:xfrm>
          <a:prstGeom prst="rect">
            <a:avLst/>
          </a:prstGeom>
        </p:spPr>
      </p:pic>
    </p:spTree>
    <p:extLst>
      <p:ext uri="{BB962C8B-B14F-4D97-AF65-F5344CB8AC3E}">
        <p14:creationId xmlns:p14="http://schemas.microsoft.com/office/powerpoint/2010/main" val="4012007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78C3C9-560A-4865-AB29-A62E45E7662E}"/>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111534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F5B0B8-0C4C-49EC-85BD-807F48BB4CDE}"/>
              </a:ext>
            </a:extLst>
          </p:cNvPr>
          <p:cNvPicPr>
            <a:picLocks noChangeAspect="1"/>
          </p:cNvPicPr>
          <p:nvPr/>
        </p:nvPicPr>
        <p:blipFill rotWithShape="1">
          <a:blip r:embed="rId2"/>
          <a:srcRect l="28835" t="26536" r="14296" b="16246"/>
          <a:stretch/>
        </p:blipFill>
        <p:spPr>
          <a:xfrm>
            <a:off x="719090" y="541538"/>
            <a:ext cx="9129579" cy="5166804"/>
          </a:xfrm>
          <a:prstGeom prst="rect">
            <a:avLst/>
          </a:prstGeom>
        </p:spPr>
      </p:pic>
      <p:sp>
        <p:nvSpPr>
          <p:cNvPr id="4" name="Cloud 3">
            <a:extLst>
              <a:ext uri="{FF2B5EF4-FFF2-40B4-BE49-F238E27FC236}">
                <a16:creationId xmlns:a16="http://schemas.microsoft.com/office/drawing/2014/main" id="{769319B3-1E20-4C74-9E32-A655F783D9C4}"/>
              </a:ext>
            </a:extLst>
          </p:cNvPr>
          <p:cNvSpPr/>
          <p:nvPr/>
        </p:nvSpPr>
        <p:spPr>
          <a:xfrm>
            <a:off x="2429152" y="1240720"/>
            <a:ext cx="1583555" cy="671678"/>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UY" dirty="0"/>
              <a:t>1</a:t>
            </a:r>
            <a:endParaRPr lang="en-US" dirty="0"/>
          </a:p>
        </p:txBody>
      </p:sp>
      <p:sp>
        <p:nvSpPr>
          <p:cNvPr id="5" name="Cloud 4">
            <a:extLst>
              <a:ext uri="{FF2B5EF4-FFF2-40B4-BE49-F238E27FC236}">
                <a16:creationId xmlns:a16="http://schemas.microsoft.com/office/drawing/2014/main" id="{226542BE-80EE-47AA-9159-A99DB59BF983}"/>
              </a:ext>
            </a:extLst>
          </p:cNvPr>
          <p:cNvSpPr/>
          <p:nvPr/>
        </p:nvSpPr>
        <p:spPr>
          <a:xfrm>
            <a:off x="326623" y="2280887"/>
            <a:ext cx="1583555" cy="671678"/>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UY" dirty="0"/>
              <a:t>2</a:t>
            </a:r>
            <a:endParaRPr lang="en-US" dirty="0"/>
          </a:p>
        </p:txBody>
      </p:sp>
      <p:sp>
        <p:nvSpPr>
          <p:cNvPr id="6" name="Cloud 5">
            <a:extLst>
              <a:ext uri="{FF2B5EF4-FFF2-40B4-BE49-F238E27FC236}">
                <a16:creationId xmlns:a16="http://schemas.microsoft.com/office/drawing/2014/main" id="{08F2C59C-1C10-4FE7-9DB4-C3860182A640}"/>
              </a:ext>
            </a:extLst>
          </p:cNvPr>
          <p:cNvSpPr/>
          <p:nvPr/>
        </p:nvSpPr>
        <p:spPr>
          <a:xfrm>
            <a:off x="6096000" y="617129"/>
            <a:ext cx="1840637" cy="671678"/>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UY" dirty="0"/>
              <a:t>3</a:t>
            </a:r>
            <a:endParaRPr lang="en-US" dirty="0"/>
          </a:p>
        </p:txBody>
      </p:sp>
      <p:sp>
        <p:nvSpPr>
          <p:cNvPr id="7" name="Cloud 6">
            <a:extLst>
              <a:ext uri="{FF2B5EF4-FFF2-40B4-BE49-F238E27FC236}">
                <a16:creationId xmlns:a16="http://schemas.microsoft.com/office/drawing/2014/main" id="{086CC8CF-932A-4E8A-88B7-09C751019E71}"/>
              </a:ext>
            </a:extLst>
          </p:cNvPr>
          <p:cNvSpPr/>
          <p:nvPr/>
        </p:nvSpPr>
        <p:spPr>
          <a:xfrm>
            <a:off x="6710039" y="1488620"/>
            <a:ext cx="3052809" cy="671678"/>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UY" dirty="0"/>
              <a:t>4</a:t>
            </a:r>
            <a:endParaRPr lang="en-US" dirty="0"/>
          </a:p>
        </p:txBody>
      </p:sp>
      <p:sp>
        <p:nvSpPr>
          <p:cNvPr id="8" name="Cloud 7">
            <a:extLst>
              <a:ext uri="{FF2B5EF4-FFF2-40B4-BE49-F238E27FC236}">
                <a16:creationId xmlns:a16="http://schemas.microsoft.com/office/drawing/2014/main" id="{DAB7B75D-34BB-4603-8A04-932F8776276D}"/>
              </a:ext>
            </a:extLst>
          </p:cNvPr>
          <p:cNvSpPr/>
          <p:nvPr/>
        </p:nvSpPr>
        <p:spPr>
          <a:xfrm>
            <a:off x="7384741" y="2235889"/>
            <a:ext cx="2378107" cy="671678"/>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UY" dirty="0"/>
              <a:t>5</a:t>
            </a:r>
            <a:endParaRPr lang="en-US" dirty="0"/>
          </a:p>
        </p:txBody>
      </p:sp>
      <p:sp>
        <p:nvSpPr>
          <p:cNvPr id="9" name="Cloud 8">
            <a:extLst>
              <a:ext uri="{FF2B5EF4-FFF2-40B4-BE49-F238E27FC236}">
                <a16:creationId xmlns:a16="http://schemas.microsoft.com/office/drawing/2014/main" id="{1F9F8D71-0BDF-40EE-A75B-195AF9982D01}"/>
              </a:ext>
            </a:extLst>
          </p:cNvPr>
          <p:cNvSpPr/>
          <p:nvPr/>
        </p:nvSpPr>
        <p:spPr>
          <a:xfrm>
            <a:off x="7384741" y="3093868"/>
            <a:ext cx="2378107" cy="671678"/>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UY" dirty="0"/>
              <a:t>6</a:t>
            </a:r>
            <a:endParaRPr lang="en-US" dirty="0"/>
          </a:p>
        </p:txBody>
      </p:sp>
    </p:spTree>
    <p:extLst>
      <p:ext uri="{BB962C8B-B14F-4D97-AF65-F5344CB8AC3E}">
        <p14:creationId xmlns:p14="http://schemas.microsoft.com/office/powerpoint/2010/main" val="168883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100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100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100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100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100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100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F5B0B8-0C4C-49EC-85BD-807F48BB4CDE}"/>
              </a:ext>
            </a:extLst>
          </p:cNvPr>
          <p:cNvPicPr>
            <a:picLocks noChangeAspect="1"/>
          </p:cNvPicPr>
          <p:nvPr/>
        </p:nvPicPr>
        <p:blipFill rotWithShape="1">
          <a:blip r:embed="rId2"/>
          <a:srcRect l="28835" t="26536" r="14296" b="16246"/>
          <a:stretch/>
        </p:blipFill>
        <p:spPr>
          <a:xfrm>
            <a:off x="719090" y="541538"/>
            <a:ext cx="9129579" cy="5166804"/>
          </a:xfrm>
          <a:prstGeom prst="rect">
            <a:avLst/>
          </a:prstGeom>
        </p:spPr>
      </p:pic>
    </p:spTree>
    <p:extLst>
      <p:ext uri="{BB962C8B-B14F-4D97-AF65-F5344CB8AC3E}">
        <p14:creationId xmlns:p14="http://schemas.microsoft.com/office/powerpoint/2010/main" val="1971561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24E62A7E-D09D-4DC6-BD35-0B983FA7A6DA}"/>
              </a:ext>
            </a:extLst>
          </p:cNvPr>
          <p:cNvSpPr/>
          <p:nvPr/>
        </p:nvSpPr>
        <p:spPr>
          <a:xfrm>
            <a:off x="834501" y="248575"/>
            <a:ext cx="4483223" cy="2361460"/>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UY" dirty="0" err="1"/>
              <a:t>What</a:t>
            </a:r>
            <a:r>
              <a:rPr lang="es-UY" dirty="0"/>
              <a:t> are </a:t>
            </a:r>
            <a:r>
              <a:rPr lang="es-UY" dirty="0" err="1"/>
              <a:t>the</a:t>
            </a:r>
            <a:r>
              <a:rPr lang="es-UY" dirty="0"/>
              <a:t> </a:t>
            </a:r>
            <a:r>
              <a:rPr lang="es-UY" dirty="0" err="1"/>
              <a:t>examples</a:t>
            </a:r>
            <a:r>
              <a:rPr lang="es-UY" dirty="0"/>
              <a:t> </a:t>
            </a:r>
            <a:r>
              <a:rPr lang="es-UY" dirty="0" err="1"/>
              <a:t>given</a:t>
            </a:r>
            <a:r>
              <a:rPr lang="es-UY" dirty="0"/>
              <a:t> in </a:t>
            </a:r>
            <a:r>
              <a:rPr lang="es-UY" dirty="0" err="1"/>
              <a:t>the</a:t>
            </a:r>
            <a:r>
              <a:rPr lang="es-UY" dirty="0"/>
              <a:t> video </a:t>
            </a:r>
            <a:r>
              <a:rPr lang="es-UY" dirty="0" err="1"/>
              <a:t>for</a:t>
            </a:r>
            <a:r>
              <a:rPr lang="es-UY" dirty="0"/>
              <a:t> </a:t>
            </a:r>
            <a:r>
              <a:rPr lang="es-UY" dirty="0" err="1"/>
              <a:t>the</a:t>
            </a:r>
            <a:r>
              <a:rPr lang="es-UY" dirty="0"/>
              <a:t> </a:t>
            </a:r>
            <a:r>
              <a:rPr lang="es-UY" dirty="0" err="1"/>
              <a:t>different</a:t>
            </a:r>
            <a:r>
              <a:rPr lang="es-UY" dirty="0"/>
              <a:t> </a:t>
            </a:r>
            <a:r>
              <a:rPr lang="es-UY" dirty="0" err="1"/>
              <a:t>types</a:t>
            </a:r>
            <a:r>
              <a:rPr lang="es-UY" dirty="0"/>
              <a:t> </a:t>
            </a:r>
            <a:r>
              <a:rPr lang="es-UY" dirty="0" err="1"/>
              <a:t>of</a:t>
            </a:r>
            <a:r>
              <a:rPr lang="es-UY" dirty="0"/>
              <a:t> </a:t>
            </a:r>
            <a:r>
              <a:rPr lang="es-UY" dirty="0" err="1"/>
              <a:t>energy</a:t>
            </a:r>
            <a:r>
              <a:rPr lang="es-UY" dirty="0"/>
              <a:t> ?</a:t>
            </a:r>
            <a:endParaRPr lang="en-US" dirty="0"/>
          </a:p>
        </p:txBody>
      </p:sp>
      <p:pic>
        <p:nvPicPr>
          <p:cNvPr id="4" name="Picture 3">
            <a:extLst>
              <a:ext uri="{FF2B5EF4-FFF2-40B4-BE49-F238E27FC236}">
                <a16:creationId xmlns:a16="http://schemas.microsoft.com/office/drawing/2014/main" id="{BFDA0D86-D790-4AD4-BF81-9406AF19C7D6}"/>
              </a:ext>
            </a:extLst>
          </p:cNvPr>
          <p:cNvPicPr>
            <a:picLocks noChangeAspect="1"/>
          </p:cNvPicPr>
          <p:nvPr/>
        </p:nvPicPr>
        <p:blipFill rotWithShape="1">
          <a:blip r:embed="rId2"/>
          <a:srcRect l="27306" t="28349" r="16554" b="14304"/>
          <a:stretch/>
        </p:blipFill>
        <p:spPr>
          <a:xfrm>
            <a:off x="6096000" y="603682"/>
            <a:ext cx="4483223" cy="2575963"/>
          </a:xfrm>
          <a:prstGeom prst="rect">
            <a:avLst/>
          </a:prstGeom>
        </p:spPr>
      </p:pic>
      <p:pic>
        <p:nvPicPr>
          <p:cNvPr id="6" name="Picture 5">
            <a:extLst>
              <a:ext uri="{FF2B5EF4-FFF2-40B4-BE49-F238E27FC236}">
                <a16:creationId xmlns:a16="http://schemas.microsoft.com/office/drawing/2014/main" id="{47ED399E-6B17-4F4D-B99E-F9D209CDB32A}"/>
              </a:ext>
            </a:extLst>
          </p:cNvPr>
          <p:cNvPicPr>
            <a:picLocks noChangeAspect="1"/>
          </p:cNvPicPr>
          <p:nvPr/>
        </p:nvPicPr>
        <p:blipFill rotWithShape="1">
          <a:blip r:embed="rId3"/>
          <a:srcRect l="27306" t="29903" r="16917" b="14822"/>
          <a:stretch/>
        </p:blipFill>
        <p:spPr>
          <a:xfrm>
            <a:off x="295922" y="3293616"/>
            <a:ext cx="4236251" cy="2361461"/>
          </a:xfrm>
          <a:prstGeom prst="rect">
            <a:avLst/>
          </a:prstGeom>
        </p:spPr>
      </p:pic>
      <p:pic>
        <p:nvPicPr>
          <p:cNvPr id="8" name="Picture 7">
            <a:extLst>
              <a:ext uri="{FF2B5EF4-FFF2-40B4-BE49-F238E27FC236}">
                <a16:creationId xmlns:a16="http://schemas.microsoft.com/office/drawing/2014/main" id="{EB43F2A6-0A28-4632-88FB-871566208296}"/>
              </a:ext>
            </a:extLst>
          </p:cNvPr>
          <p:cNvPicPr>
            <a:picLocks noChangeAspect="1"/>
          </p:cNvPicPr>
          <p:nvPr/>
        </p:nvPicPr>
        <p:blipFill rotWithShape="1">
          <a:blip r:embed="rId4"/>
          <a:srcRect l="26869" t="27961" r="25728" b="15469"/>
          <a:stretch/>
        </p:blipFill>
        <p:spPr>
          <a:xfrm>
            <a:off x="4465468" y="4247966"/>
            <a:ext cx="3721905" cy="2498422"/>
          </a:xfrm>
          <a:prstGeom prst="rect">
            <a:avLst/>
          </a:prstGeom>
        </p:spPr>
      </p:pic>
      <p:pic>
        <p:nvPicPr>
          <p:cNvPr id="10" name="Picture 9">
            <a:extLst>
              <a:ext uri="{FF2B5EF4-FFF2-40B4-BE49-F238E27FC236}">
                <a16:creationId xmlns:a16="http://schemas.microsoft.com/office/drawing/2014/main" id="{FCD14B29-F6FC-48F6-B9F7-E5A8679E8554}"/>
              </a:ext>
            </a:extLst>
          </p:cNvPr>
          <p:cNvPicPr>
            <a:picLocks noChangeAspect="1"/>
          </p:cNvPicPr>
          <p:nvPr/>
        </p:nvPicPr>
        <p:blipFill rotWithShape="1">
          <a:blip r:embed="rId5"/>
          <a:srcRect l="28617" t="28608" r="16408" b="14952"/>
          <a:stretch/>
        </p:blipFill>
        <p:spPr>
          <a:xfrm>
            <a:off x="8337611" y="3293616"/>
            <a:ext cx="3897297" cy="2250625"/>
          </a:xfrm>
          <a:prstGeom prst="rect">
            <a:avLst/>
          </a:prstGeom>
        </p:spPr>
      </p:pic>
    </p:spTree>
    <p:extLst>
      <p:ext uri="{BB962C8B-B14F-4D97-AF65-F5344CB8AC3E}">
        <p14:creationId xmlns:p14="http://schemas.microsoft.com/office/powerpoint/2010/main" val="1429664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886A0-3727-47ED-9988-0506953109F4}"/>
              </a:ext>
            </a:extLst>
          </p:cNvPr>
          <p:cNvPicPr>
            <a:picLocks noChangeAspect="1"/>
          </p:cNvPicPr>
          <p:nvPr/>
        </p:nvPicPr>
        <p:blipFill>
          <a:blip r:embed="rId2"/>
          <a:stretch>
            <a:fillRect/>
          </a:stretch>
        </p:blipFill>
        <p:spPr>
          <a:xfrm>
            <a:off x="2847687" y="0"/>
            <a:ext cx="6496625" cy="6858000"/>
          </a:xfrm>
          <a:prstGeom prst="rect">
            <a:avLst/>
          </a:prstGeom>
        </p:spPr>
      </p:pic>
    </p:spTree>
    <p:extLst>
      <p:ext uri="{BB962C8B-B14F-4D97-AF65-F5344CB8AC3E}">
        <p14:creationId xmlns:p14="http://schemas.microsoft.com/office/powerpoint/2010/main" val="272318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9DF983-7C41-479A-B0B9-7370C5ED7E8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36454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DC7E10-BAA1-4E7C-9192-B17F97FCA36E}"/>
              </a:ext>
            </a:extLst>
          </p:cNvPr>
          <p:cNvPicPr>
            <a:picLocks noChangeAspect="1"/>
          </p:cNvPicPr>
          <p:nvPr/>
        </p:nvPicPr>
        <p:blipFill>
          <a:blip r:embed="rId2"/>
          <a:stretch>
            <a:fillRect/>
          </a:stretch>
        </p:blipFill>
        <p:spPr>
          <a:xfrm>
            <a:off x="1333500" y="52387"/>
            <a:ext cx="9525000" cy="6753225"/>
          </a:xfrm>
          <a:prstGeom prst="rect">
            <a:avLst/>
          </a:prstGeom>
        </p:spPr>
      </p:pic>
    </p:spTree>
    <p:extLst>
      <p:ext uri="{BB962C8B-B14F-4D97-AF65-F5344CB8AC3E}">
        <p14:creationId xmlns:p14="http://schemas.microsoft.com/office/powerpoint/2010/main" val="401826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3CA011-654A-431F-9B55-5F7699CE9D87}"/>
              </a:ext>
            </a:extLst>
          </p:cNvPr>
          <p:cNvPicPr>
            <a:picLocks noChangeAspect="1"/>
          </p:cNvPicPr>
          <p:nvPr/>
        </p:nvPicPr>
        <p:blipFill>
          <a:blip r:embed="rId2"/>
          <a:stretch>
            <a:fillRect/>
          </a:stretch>
        </p:blipFill>
        <p:spPr>
          <a:xfrm>
            <a:off x="412812" y="0"/>
            <a:ext cx="9636710" cy="6733651"/>
          </a:xfrm>
          <a:prstGeom prst="rect">
            <a:avLst/>
          </a:prstGeom>
        </p:spPr>
      </p:pic>
    </p:spTree>
    <p:extLst>
      <p:ext uri="{BB962C8B-B14F-4D97-AF65-F5344CB8AC3E}">
        <p14:creationId xmlns:p14="http://schemas.microsoft.com/office/powerpoint/2010/main" val="3241845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710DD7-27C5-4E9C-B115-FB4F95D6B99B}"/>
              </a:ext>
            </a:extLst>
          </p:cNvPr>
          <p:cNvPicPr>
            <a:picLocks noChangeAspect="1"/>
          </p:cNvPicPr>
          <p:nvPr/>
        </p:nvPicPr>
        <p:blipFill>
          <a:blip r:embed="rId2"/>
          <a:stretch>
            <a:fillRect/>
          </a:stretch>
        </p:blipFill>
        <p:spPr>
          <a:xfrm>
            <a:off x="1197428" y="0"/>
            <a:ext cx="9797143" cy="6858000"/>
          </a:xfrm>
          <a:prstGeom prst="rect">
            <a:avLst/>
          </a:prstGeom>
        </p:spPr>
      </p:pic>
    </p:spTree>
    <p:extLst>
      <p:ext uri="{BB962C8B-B14F-4D97-AF65-F5344CB8AC3E}">
        <p14:creationId xmlns:p14="http://schemas.microsoft.com/office/powerpoint/2010/main" val="1608066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4F5E03-F5B9-4D4C-9AB8-EA2EAB3E09A0}"/>
              </a:ext>
            </a:extLst>
          </p:cNvPr>
          <p:cNvSpPr txBox="1"/>
          <p:nvPr/>
        </p:nvSpPr>
        <p:spPr>
          <a:xfrm>
            <a:off x="597023" y="801574"/>
            <a:ext cx="6094520" cy="2862322"/>
          </a:xfrm>
          <a:prstGeom prst="rect">
            <a:avLst/>
          </a:prstGeom>
          <a:noFill/>
        </p:spPr>
        <p:txBody>
          <a:bodyPr wrap="square">
            <a:spAutoFit/>
          </a:bodyPr>
          <a:lstStyle/>
          <a:p>
            <a:r>
              <a:rPr lang="en-US" b="1" dirty="0"/>
              <a:t>What Are the 9 Most Commonly Used Alternative Energy Sources?</a:t>
            </a:r>
            <a:endParaRPr lang="en-US" dirty="0"/>
          </a:p>
          <a:p>
            <a:pPr>
              <a:buFont typeface="Arial" panose="020B0604020202020204" pitchFamily="34" charset="0"/>
              <a:buChar char="•"/>
            </a:pPr>
            <a:r>
              <a:rPr lang="en-US" dirty="0"/>
              <a:t>Wind Energy. ... </a:t>
            </a:r>
          </a:p>
          <a:p>
            <a:pPr>
              <a:buFont typeface="Arial" panose="020B0604020202020204" pitchFamily="34" charset="0"/>
              <a:buChar char="•"/>
            </a:pPr>
            <a:r>
              <a:rPr lang="en-US" dirty="0"/>
              <a:t>Solar Energy. ... </a:t>
            </a:r>
          </a:p>
          <a:p>
            <a:pPr>
              <a:buFont typeface="Arial" panose="020B0604020202020204" pitchFamily="34" charset="0"/>
              <a:buChar char="•"/>
            </a:pPr>
            <a:r>
              <a:rPr lang="en-US" dirty="0"/>
              <a:t>Hydroelectric Energy. ... </a:t>
            </a:r>
          </a:p>
          <a:p>
            <a:pPr>
              <a:buFont typeface="Arial" panose="020B0604020202020204" pitchFamily="34" charset="0"/>
              <a:buChar char="•"/>
            </a:pPr>
            <a:r>
              <a:rPr lang="en-US" dirty="0"/>
              <a:t>Geothermal Energy. ... </a:t>
            </a:r>
          </a:p>
          <a:p>
            <a:pPr>
              <a:buFont typeface="Arial" panose="020B0604020202020204" pitchFamily="34" charset="0"/>
              <a:buChar char="•"/>
            </a:pPr>
            <a:r>
              <a:rPr lang="en-US" dirty="0"/>
              <a:t>Bioenergy. ... </a:t>
            </a:r>
          </a:p>
          <a:p>
            <a:pPr>
              <a:buFont typeface="Arial" panose="020B0604020202020204" pitchFamily="34" charset="0"/>
              <a:buChar char="•"/>
            </a:pPr>
            <a:r>
              <a:rPr lang="en-US" dirty="0"/>
              <a:t>Nuclear Energy. ... </a:t>
            </a:r>
          </a:p>
          <a:p>
            <a:pPr>
              <a:buFont typeface="Arial" panose="020B0604020202020204" pitchFamily="34" charset="0"/>
              <a:buChar char="•"/>
            </a:pPr>
            <a:r>
              <a:rPr lang="en-US" dirty="0"/>
              <a:t>Hydrogen Energy. ... </a:t>
            </a:r>
          </a:p>
          <a:p>
            <a:pPr>
              <a:buFont typeface="Arial" panose="020B0604020202020204" pitchFamily="34" charset="0"/>
              <a:buChar char="•"/>
            </a:pPr>
            <a:r>
              <a:rPr lang="en-US" dirty="0"/>
              <a:t>Tidal Energy.</a:t>
            </a:r>
          </a:p>
        </p:txBody>
      </p:sp>
      <p:pic>
        <p:nvPicPr>
          <p:cNvPr id="5" name="Picture 4">
            <a:extLst>
              <a:ext uri="{FF2B5EF4-FFF2-40B4-BE49-F238E27FC236}">
                <a16:creationId xmlns:a16="http://schemas.microsoft.com/office/drawing/2014/main" id="{0CFF9CDF-77BB-4967-8B0B-46FD7A91F538}"/>
              </a:ext>
            </a:extLst>
          </p:cNvPr>
          <p:cNvPicPr>
            <a:picLocks noChangeAspect="1"/>
          </p:cNvPicPr>
          <p:nvPr/>
        </p:nvPicPr>
        <p:blipFill>
          <a:blip r:embed="rId2"/>
          <a:stretch>
            <a:fillRect/>
          </a:stretch>
        </p:blipFill>
        <p:spPr>
          <a:xfrm>
            <a:off x="4249443" y="1602626"/>
            <a:ext cx="7586883" cy="4265514"/>
          </a:xfrm>
          <a:prstGeom prst="rect">
            <a:avLst/>
          </a:prstGeom>
        </p:spPr>
      </p:pic>
    </p:spTree>
    <p:extLst>
      <p:ext uri="{BB962C8B-B14F-4D97-AF65-F5344CB8AC3E}">
        <p14:creationId xmlns:p14="http://schemas.microsoft.com/office/powerpoint/2010/main" val="1759082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12DC4F-F146-4392-AE1D-652EFA29298C}"/>
              </a:ext>
            </a:extLst>
          </p:cNvPr>
          <p:cNvPicPr>
            <a:picLocks noChangeAspect="1"/>
          </p:cNvPicPr>
          <p:nvPr/>
        </p:nvPicPr>
        <p:blipFill>
          <a:blip r:embed="rId2"/>
          <a:stretch>
            <a:fillRect/>
          </a:stretch>
        </p:blipFill>
        <p:spPr>
          <a:xfrm>
            <a:off x="3238500" y="95250"/>
            <a:ext cx="5715000" cy="6667500"/>
          </a:xfrm>
          <a:prstGeom prst="rect">
            <a:avLst/>
          </a:prstGeom>
        </p:spPr>
      </p:pic>
    </p:spTree>
    <p:extLst>
      <p:ext uri="{BB962C8B-B14F-4D97-AF65-F5344CB8AC3E}">
        <p14:creationId xmlns:p14="http://schemas.microsoft.com/office/powerpoint/2010/main" val="3639103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C03CEE-82B2-48C2-A211-BD3FDE184E9B}"/>
              </a:ext>
            </a:extLst>
          </p:cNvPr>
          <p:cNvSpPr txBox="1"/>
          <p:nvPr/>
        </p:nvSpPr>
        <p:spPr>
          <a:xfrm>
            <a:off x="381740" y="1678633"/>
            <a:ext cx="11168109" cy="4247317"/>
          </a:xfrm>
          <a:prstGeom prst="rect">
            <a:avLst/>
          </a:prstGeom>
          <a:noFill/>
          <a:ln>
            <a:solidFill>
              <a:schemeClr val="accent5">
                <a:lumMod val="60000"/>
                <a:lumOff val="40000"/>
              </a:schemeClr>
            </a:solidFill>
          </a:ln>
          <a:effectLst>
            <a:glow rad="228600">
              <a:schemeClr val="accent5">
                <a:satMod val="175000"/>
                <a:alpha val="40000"/>
              </a:schemeClr>
            </a:glow>
          </a:effectLst>
        </p:spPr>
        <p:txBody>
          <a:bodyPr wrap="square">
            <a:spAutoFit/>
          </a:bodyPr>
          <a:lstStyle/>
          <a:p>
            <a:r>
              <a:rPr lang="en-US" dirty="0"/>
              <a:t>Energy, in physics, is the capacity for doing work. </a:t>
            </a:r>
          </a:p>
          <a:p>
            <a:endParaRPr lang="en-US" dirty="0"/>
          </a:p>
          <a:p>
            <a:r>
              <a:rPr lang="en-US" dirty="0"/>
              <a:t>It may exist in potential, kinetic, thermal, electrical, chemical, nuclear, or other various forms. </a:t>
            </a:r>
          </a:p>
          <a:p>
            <a:endParaRPr lang="en-US" dirty="0"/>
          </a:p>
          <a:p>
            <a:r>
              <a:rPr lang="en-US" dirty="0"/>
              <a:t>There are, moreover, heat and work—i.e., energy in the process of transfer from one body to another. After it has been transferred, energy is always designated according to its nature. Hence, heat transferred may become thermal energy, while work done may manifest itself in the form of mechanical energy.</a:t>
            </a:r>
          </a:p>
          <a:p>
            <a:endParaRPr lang="en-US" dirty="0"/>
          </a:p>
          <a:p>
            <a:r>
              <a:rPr lang="en-US" dirty="0"/>
              <a:t>All forms of energy are associated with motion. For example, any given body has kinetic energy if it is in motion. A tensioned device such as a bow or spring, though at rest, has the potential for creating motion; it contains potential energy because of its configuration. Similarly, nuclear energy is potential energy because it results from the configuration of subatomic particles in the nucleus of an atom.</a:t>
            </a:r>
          </a:p>
          <a:p>
            <a:endParaRPr lang="en-US" dirty="0"/>
          </a:p>
        </p:txBody>
      </p:sp>
      <p:pic>
        <p:nvPicPr>
          <p:cNvPr id="7" name="Picture 6">
            <a:extLst>
              <a:ext uri="{FF2B5EF4-FFF2-40B4-BE49-F238E27FC236}">
                <a16:creationId xmlns:a16="http://schemas.microsoft.com/office/drawing/2014/main" id="{BA8E2502-260B-4EB4-9F5D-E15DCFFB573E}"/>
              </a:ext>
            </a:extLst>
          </p:cNvPr>
          <p:cNvPicPr>
            <a:picLocks noChangeAspect="1"/>
          </p:cNvPicPr>
          <p:nvPr/>
        </p:nvPicPr>
        <p:blipFill>
          <a:blip r:embed="rId2"/>
          <a:stretch>
            <a:fillRect/>
          </a:stretch>
        </p:blipFill>
        <p:spPr>
          <a:xfrm>
            <a:off x="3986072" y="87865"/>
            <a:ext cx="2752077" cy="1548043"/>
          </a:xfrm>
          <a:prstGeom prst="rect">
            <a:avLst/>
          </a:prstGeom>
          <a:ln>
            <a:noFill/>
          </a:ln>
          <a:effectLst>
            <a:softEdge rad="112500"/>
          </a:effectLst>
        </p:spPr>
      </p:pic>
      <p:sp>
        <p:nvSpPr>
          <p:cNvPr id="8" name="Cloud 7">
            <a:extLst>
              <a:ext uri="{FF2B5EF4-FFF2-40B4-BE49-F238E27FC236}">
                <a16:creationId xmlns:a16="http://schemas.microsoft.com/office/drawing/2014/main" id="{B35D7D8B-E86D-4ADB-85F8-D5BF4F5F69E0}"/>
              </a:ext>
            </a:extLst>
          </p:cNvPr>
          <p:cNvSpPr/>
          <p:nvPr/>
        </p:nvSpPr>
        <p:spPr>
          <a:xfrm>
            <a:off x="5237825" y="1665694"/>
            <a:ext cx="858175" cy="372109"/>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UY" dirty="0"/>
              <a:t>1</a:t>
            </a:r>
            <a:endParaRPr lang="en-US" dirty="0"/>
          </a:p>
        </p:txBody>
      </p:sp>
      <p:sp>
        <p:nvSpPr>
          <p:cNvPr id="9" name="Cloud 8">
            <a:extLst>
              <a:ext uri="{FF2B5EF4-FFF2-40B4-BE49-F238E27FC236}">
                <a16:creationId xmlns:a16="http://schemas.microsoft.com/office/drawing/2014/main" id="{E07F3B8F-DBE7-4C35-8D4F-CE98ADA5685B}"/>
              </a:ext>
            </a:extLst>
          </p:cNvPr>
          <p:cNvSpPr/>
          <p:nvPr/>
        </p:nvSpPr>
        <p:spPr>
          <a:xfrm>
            <a:off x="1965663" y="2274164"/>
            <a:ext cx="990601" cy="372109"/>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UY" dirty="0"/>
              <a:t>2</a:t>
            </a:r>
            <a:endParaRPr lang="en-US" dirty="0"/>
          </a:p>
        </p:txBody>
      </p:sp>
      <p:sp>
        <p:nvSpPr>
          <p:cNvPr id="10" name="Cloud 9">
            <a:extLst>
              <a:ext uri="{FF2B5EF4-FFF2-40B4-BE49-F238E27FC236}">
                <a16:creationId xmlns:a16="http://schemas.microsoft.com/office/drawing/2014/main" id="{238F10E1-1FEE-46B9-9207-DBF14257A951}"/>
              </a:ext>
            </a:extLst>
          </p:cNvPr>
          <p:cNvSpPr/>
          <p:nvPr/>
        </p:nvSpPr>
        <p:spPr>
          <a:xfrm>
            <a:off x="7867094" y="2778400"/>
            <a:ext cx="858175" cy="372109"/>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UY" dirty="0"/>
              <a:t>3</a:t>
            </a:r>
            <a:endParaRPr lang="en-US" dirty="0"/>
          </a:p>
        </p:txBody>
      </p:sp>
      <p:sp>
        <p:nvSpPr>
          <p:cNvPr id="11" name="Cloud 10">
            <a:extLst>
              <a:ext uri="{FF2B5EF4-FFF2-40B4-BE49-F238E27FC236}">
                <a16:creationId xmlns:a16="http://schemas.microsoft.com/office/drawing/2014/main" id="{A8306416-A53C-4777-A3A0-993A0EBE827D}"/>
              </a:ext>
            </a:extLst>
          </p:cNvPr>
          <p:cNvSpPr/>
          <p:nvPr/>
        </p:nvSpPr>
        <p:spPr>
          <a:xfrm>
            <a:off x="9664083" y="3055457"/>
            <a:ext cx="758301" cy="372109"/>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UY" dirty="0"/>
              <a:t>4</a:t>
            </a:r>
            <a:endParaRPr lang="en-US" dirty="0"/>
          </a:p>
        </p:txBody>
      </p:sp>
      <p:sp>
        <p:nvSpPr>
          <p:cNvPr id="12" name="Cloud 11">
            <a:extLst>
              <a:ext uri="{FF2B5EF4-FFF2-40B4-BE49-F238E27FC236}">
                <a16:creationId xmlns:a16="http://schemas.microsoft.com/office/drawing/2014/main" id="{EFBAD68B-FB84-483A-B6BB-8C994B30E80A}"/>
              </a:ext>
            </a:extLst>
          </p:cNvPr>
          <p:cNvSpPr/>
          <p:nvPr/>
        </p:nvSpPr>
        <p:spPr>
          <a:xfrm>
            <a:off x="3854388" y="3312500"/>
            <a:ext cx="895165" cy="372109"/>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UY" dirty="0"/>
              <a:t>5</a:t>
            </a:r>
            <a:endParaRPr lang="en-US" dirty="0"/>
          </a:p>
        </p:txBody>
      </p:sp>
      <p:sp>
        <p:nvSpPr>
          <p:cNvPr id="13" name="Cloud 12">
            <a:extLst>
              <a:ext uri="{FF2B5EF4-FFF2-40B4-BE49-F238E27FC236}">
                <a16:creationId xmlns:a16="http://schemas.microsoft.com/office/drawing/2014/main" id="{81C38362-2661-421A-9A8A-BAB20861BDD3}"/>
              </a:ext>
            </a:extLst>
          </p:cNvPr>
          <p:cNvSpPr/>
          <p:nvPr/>
        </p:nvSpPr>
        <p:spPr>
          <a:xfrm>
            <a:off x="381740" y="3616236"/>
            <a:ext cx="1455938" cy="372109"/>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UY" dirty="0"/>
              <a:t>6</a:t>
            </a:r>
            <a:endParaRPr lang="en-US" dirty="0"/>
          </a:p>
        </p:txBody>
      </p:sp>
      <p:sp>
        <p:nvSpPr>
          <p:cNvPr id="14" name="Cloud 13">
            <a:extLst>
              <a:ext uri="{FF2B5EF4-FFF2-40B4-BE49-F238E27FC236}">
                <a16:creationId xmlns:a16="http://schemas.microsoft.com/office/drawing/2014/main" id="{E84E66A4-8FA9-4D20-B788-811444704D7F}"/>
              </a:ext>
            </a:extLst>
          </p:cNvPr>
          <p:cNvSpPr/>
          <p:nvPr/>
        </p:nvSpPr>
        <p:spPr>
          <a:xfrm>
            <a:off x="4749553" y="4143302"/>
            <a:ext cx="858175" cy="372109"/>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UY" dirty="0"/>
              <a:t>7</a:t>
            </a:r>
            <a:endParaRPr lang="en-US" dirty="0"/>
          </a:p>
        </p:txBody>
      </p:sp>
      <p:sp>
        <p:nvSpPr>
          <p:cNvPr id="15" name="Cloud 14">
            <a:extLst>
              <a:ext uri="{FF2B5EF4-FFF2-40B4-BE49-F238E27FC236}">
                <a16:creationId xmlns:a16="http://schemas.microsoft.com/office/drawing/2014/main" id="{7FDE6DBD-364F-40A8-8817-F827B9D21599}"/>
              </a:ext>
            </a:extLst>
          </p:cNvPr>
          <p:cNvSpPr/>
          <p:nvPr/>
        </p:nvSpPr>
        <p:spPr>
          <a:xfrm>
            <a:off x="7631836" y="4467356"/>
            <a:ext cx="664346" cy="372109"/>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UY" dirty="0"/>
              <a:t>8</a:t>
            </a:r>
            <a:endParaRPr lang="en-US" dirty="0"/>
          </a:p>
        </p:txBody>
      </p:sp>
      <p:sp>
        <p:nvSpPr>
          <p:cNvPr id="16" name="Rectangle 15">
            <a:extLst>
              <a:ext uri="{FF2B5EF4-FFF2-40B4-BE49-F238E27FC236}">
                <a16:creationId xmlns:a16="http://schemas.microsoft.com/office/drawing/2014/main" id="{2DA18BAD-D451-4DE3-91A0-6BF67F69C482}"/>
              </a:ext>
            </a:extLst>
          </p:cNvPr>
          <p:cNvSpPr/>
          <p:nvPr/>
        </p:nvSpPr>
        <p:spPr>
          <a:xfrm>
            <a:off x="1109709" y="5690586"/>
            <a:ext cx="9792070" cy="1039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b="1" dirty="0" err="1">
                <a:effectLst>
                  <a:outerShdw blurRad="38100" dist="38100" dir="2700000" algn="tl">
                    <a:srgbClr val="000000">
                      <a:alpha val="43137"/>
                    </a:srgbClr>
                  </a:outerShdw>
                </a:effectLst>
              </a:rPr>
              <a:t>motion</a:t>
            </a:r>
            <a:r>
              <a:rPr lang="es-UY" b="1" dirty="0">
                <a:effectLst>
                  <a:outerShdw blurRad="38100" dist="38100" dir="2700000" algn="tl">
                    <a:srgbClr val="000000">
                      <a:alpha val="43137"/>
                    </a:srgbClr>
                  </a:outerShdw>
                </a:effectLst>
              </a:rPr>
              <a:t>                </a:t>
            </a:r>
            <a:r>
              <a:rPr lang="es-UY" b="1" dirty="0" err="1">
                <a:effectLst>
                  <a:outerShdw blurRad="38100" dist="38100" dir="2700000" algn="tl">
                    <a:srgbClr val="000000">
                      <a:alpha val="43137"/>
                    </a:srgbClr>
                  </a:outerShdw>
                </a:effectLst>
              </a:rPr>
              <a:t>nature</a:t>
            </a:r>
            <a:r>
              <a:rPr lang="es-UY" b="1" dirty="0">
                <a:effectLst>
                  <a:outerShdw blurRad="38100" dist="38100" dir="2700000" algn="tl">
                    <a:srgbClr val="000000">
                      <a:alpha val="43137"/>
                    </a:srgbClr>
                  </a:outerShdw>
                </a:effectLst>
              </a:rPr>
              <a:t>               </a:t>
            </a:r>
            <a:r>
              <a:rPr lang="es-UY" b="1" dirty="0" err="1">
                <a:effectLst>
                  <a:outerShdw blurRad="38100" dist="38100" dir="2700000" algn="tl">
                    <a:srgbClr val="000000">
                      <a:alpha val="43137"/>
                    </a:srgbClr>
                  </a:outerShdw>
                </a:effectLst>
              </a:rPr>
              <a:t>thermal</a:t>
            </a:r>
            <a:r>
              <a:rPr lang="es-UY" b="1" dirty="0">
                <a:effectLst>
                  <a:outerShdw blurRad="38100" dist="38100" dir="2700000" algn="tl">
                    <a:srgbClr val="000000">
                      <a:alpha val="43137"/>
                    </a:srgbClr>
                  </a:outerShdw>
                </a:effectLst>
              </a:rPr>
              <a:t>                      </a:t>
            </a:r>
            <a:r>
              <a:rPr lang="es-UY" b="1" dirty="0" err="1">
                <a:effectLst>
                  <a:outerShdw blurRad="38100" dist="38100" dir="2700000" algn="tl">
                    <a:srgbClr val="000000">
                      <a:alpha val="43137"/>
                    </a:srgbClr>
                  </a:outerShdw>
                </a:effectLst>
              </a:rPr>
              <a:t>mechanical</a:t>
            </a:r>
            <a:r>
              <a:rPr lang="es-UY" b="1" dirty="0">
                <a:effectLst>
                  <a:outerShdw blurRad="38100" dist="38100" dir="2700000" algn="tl">
                    <a:srgbClr val="000000">
                      <a:alpha val="43137"/>
                    </a:srgbClr>
                  </a:outerShdw>
                </a:effectLst>
              </a:rPr>
              <a:t>                   </a:t>
            </a:r>
            <a:r>
              <a:rPr lang="es-UY" b="1" dirty="0" err="1">
                <a:effectLst>
                  <a:outerShdw blurRad="38100" dist="38100" dir="2700000" algn="tl">
                    <a:srgbClr val="000000">
                      <a:alpha val="43137"/>
                    </a:srgbClr>
                  </a:outerShdw>
                </a:effectLst>
              </a:rPr>
              <a:t>work</a:t>
            </a:r>
            <a:r>
              <a:rPr lang="es-UY" b="1" dirty="0">
                <a:effectLst>
                  <a:outerShdw blurRad="38100" dist="38100" dir="2700000" algn="tl">
                    <a:srgbClr val="000000">
                      <a:alpha val="43137"/>
                    </a:srgbClr>
                  </a:outerShdw>
                </a:effectLst>
              </a:rPr>
              <a:t>       transfer                                        at </a:t>
            </a:r>
            <a:r>
              <a:rPr lang="es-UY" b="1" dirty="0" err="1">
                <a:effectLst>
                  <a:outerShdw blurRad="38100" dist="38100" dir="2700000" algn="tl">
                    <a:srgbClr val="000000">
                      <a:alpha val="43137"/>
                    </a:srgbClr>
                  </a:outerShdw>
                </a:effectLst>
              </a:rPr>
              <a:t>rest</a:t>
            </a:r>
            <a:r>
              <a:rPr lang="es-UY" b="1" dirty="0">
                <a:effectLst>
                  <a:outerShdw blurRad="38100" dist="38100" dir="2700000" algn="tl">
                    <a:srgbClr val="000000">
                      <a:alpha val="43137"/>
                    </a:srgbClr>
                  </a:outerShdw>
                </a:effectLst>
              </a:rPr>
              <a:t>                       </a:t>
            </a:r>
            <a:r>
              <a:rPr lang="es-UY" b="1" dirty="0" err="1">
                <a:effectLst>
                  <a:outerShdw blurRad="38100" dist="38100" dir="2700000" algn="tl">
                    <a:srgbClr val="000000">
                      <a:alpha val="43137"/>
                    </a:srgbClr>
                  </a:outerShdw>
                </a:effectLst>
              </a:rPr>
              <a:t>potential</a:t>
            </a:r>
            <a:r>
              <a:rPr lang="es-UY" b="1" dirty="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172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100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100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100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100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100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100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100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100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C03CEE-82B2-48C2-A211-BD3FDE184E9B}"/>
              </a:ext>
            </a:extLst>
          </p:cNvPr>
          <p:cNvSpPr txBox="1"/>
          <p:nvPr/>
        </p:nvSpPr>
        <p:spPr>
          <a:xfrm>
            <a:off x="381740" y="1678633"/>
            <a:ext cx="11168109" cy="4247317"/>
          </a:xfrm>
          <a:prstGeom prst="rect">
            <a:avLst/>
          </a:prstGeom>
          <a:noFill/>
          <a:ln>
            <a:solidFill>
              <a:schemeClr val="accent5">
                <a:lumMod val="60000"/>
                <a:lumOff val="40000"/>
              </a:schemeClr>
            </a:solidFill>
          </a:ln>
          <a:effectLst>
            <a:glow rad="228600">
              <a:schemeClr val="accent5">
                <a:satMod val="175000"/>
                <a:alpha val="40000"/>
              </a:schemeClr>
            </a:glow>
          </a:effectLst>
        </p:spPr>
        <p:txBody>
          <a:bodyPr wrap="square">
            <a:spAutoFit/>
          </a:bodyPr>
          <a:lstStyle/>
          <a:p>
            <a:r>
              <a:rPr lang="en-US" dirty="0"/>
              <a:t>Energy, in physics, is the capacity for doing work. </a:t>
            </a:r>
          </a:p>
          <a:p>
            <a:endParaRPr lang="en-US" dirty="0"/>
          </a:p>
          <a:p>
            <a:r>
              <a:rPr lang="en-US" dirty="0"/>
              <a:t>It may exist in potential, kinetic, thermal, electrical, chemical, nuclear, or other various forms. </a:t>
            </a:r>
          </a:p>
          <a:p>
            <a:endParaRPr lang="en-US" dirty="0"/>
          </a:p>
          <a:p>
            <a:r>
              <a:rPr lang="en-US" dirty="0"/>
              <a:t>There are, moreover, heat and work—i.e., energy in the process of transfer from one body to another. After it has been transferred, energy is always designated according to its nature. Hence, heat transferred may become thermal energy, while work done may manifest itself in the form of mechanical energy.</a:t>
            </a:r>
          </a:p>
          <a:p>
            <a:endParaRPr lang="en-US" dirty="0"/>
          </a:p>
          <a:p>
            <a:r>
              <a:rPr lang="en-US" dirty="0"/>
              <a:t>All forms of energy are associated with motion. For example, any given body has kinetic energy if it is in motion. A tensioned device such as a bow or spring, though at rest, has the potential for creating motion; it contains potential energy because of its configuration. Similarly, nuclear energy is potential energy because it results from the configuration of subatomic particles in the nucleus of an atom.</a:t>
            </a:r>
          </a:p>
          <a:p>
            <a:endParaRPr lang="en-US" dirty="0"/>
          </a:p>
        </p:txBody>
      </p:sp>
      <p:pic>
        <p:nvPicPr>
          <p:cNvPr id="7" name="Picture 6">
            <a:extLst>
              <a:ext uri="{FF2B5EF4-FFF2-40B4-BE49-F238E27FC236}">
                <a16:creationId xmlns:a16="http://schemas.microsoft.com/office/drawing/2014/main" id="{BA8E2502-260B-4EB4-9F5D-E15DCFFB573E}"/>
              </a:ext>
            </a:extLst>
          </p:cNvPr>
          <p:cNvPicPr>
            <a:picLocks noChangeAspect="1"/>
          </p:cNvPicPr>
          <p:nvPr/>
        </p:nvPicPr>
        <p:blipFill>
          <a:blip r:embed="rId2"/>
          <a:stretch>
            <a:fillRect/>
          </a:stretch>
        </p:blipFill>
        <p:spPr>
          <a:xfrm>
            <a:off x="3986072" y="87865"/>
            <a:ext cx="2752077" cy="1548043"/>
          </a:xfrm>
          <a:prstGeom prst="rect">
            <a:avLst/>
          </a:prstGeom>
          <a:ln>
            <a:noFill/>
          </a:ln>
          <a:effectLst>
            <a:softEdge rad="112500"/>
          </a:effectLst>
        </p:spPr>
      </p:pic>
    </p:spTree>
    <p:extLst>
      <p:ext uri="{BB962C8B-B14F-4D97-AF65-F5344CB8AC3E}">
        <p14:creationId xmlns:p14="http://schemas.microsoft.com/office/powerpoint/2010/main" val="1369718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576570-BEAD-4C4F-8085-E18BEE9BE4B8}"/>
              </a:ext>
            </a:extLst>
          </p:cNvPr>
          <p:cNvSpPr txBox="1"/>
          <p:nvPr/>
        </p:nvSpPr>
        <p:spPr>
          <a:xfrm>
            <a:off x="1768876" y="609886"/>
            <a:ext cx="6094520" cy="369332"/>
          </a:xfrm>
          <a:prstGeom prst="rect">
            <a:avLst/>
          </a:prstGeom>
          <a:noFill/>
        </p:spPr>
        <p:txBody>
          <a:bodyPr wrap="square">
            <a:spAutoFit/>
          </a:bodyPr>
          <a:lstStyle/>
          <a:p>
            <a:r>
              <a:rPr lang="en-US" dirty="0">
                <a:hlinkClick r:id="rId2">
                  <a:extLst>
                    <a:ext uri="{A12FA001-AC4F-418D-AE19-62706E023703}">
                      <ahyp:hlinkClr xmlns:ahyp="http://schemas.microsoft.com/office/drawing/2018/hyperlinkcolor" val="tx"/>
                    </a:ext>
                  </a:extLst>
                </a:hlinkClick>
              </a:rPr>
              <a:t>https://www.britannica.com/science/energy</a:t>
            </a:r>
            <a:endParaRPr lang="en-US" dirty="0"/>
          </a:p>
        </p:txBody>
      </p:sp>
      <p:pic>
        <p:nvPicPr>
          <p:cNvPr id="7" name="Picture 6">
            <a:extLst>
              <a:ext uri="{FF2B5EF4-FFF2-40B4-BE49-F238E27FC236}">
                <a16:creationId xmlns:a16="http://schemas.microsoft.com/office/drawing/2014/main" id="{0A97E15B-AC85-4673-B3AB-BF2A44D9649D}"/>
              </a:ext>
            </a:extLst>
          </p:cNvPr>
          <p:cNvPicPr>
            <a:picLocks noChangeAspect="1"/>
          </p:cNvPicPr>
          <p:nvPr/>
        </p:nvPicPr>
        <p:blipFill rotWithShape="1">
          <a:blip r:embed="rId3"/>
          <a:srcRect l="19878" t="19417" r="36650" b="19223"/>
          <a:stretch/>
        </p:blipFill>
        <p:spPr>
          <a:xfrm>
            <a:off x="914400" y="1083075"/>
            <a:ext cx="7244179" cy="5751660"/>
          </a:xfrm>
          <a:prstGeom prst="rect">
            <a:avLst/>
          </a:prstGeom>
        </p:spPr>
      </p:pic>
    </p:spTree>
    <p:extLst>
      <p:ext uri="{BB962C8B-B14F-4D97-AF65-F5344CB8AC3E}">
        <p14:creationId xmlns:p14="http://schemas.microsoft.com/office/powerpoint/2010/main" val="1273654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D0F967-EE96-4AE5-AA2E-344A15049A9B}"/>
              </a:ext>
            </a:extLst>
          </p:cNvPr>
          <p:cNvPicPr>
            <a:picLocks noChangeAspect="1"/>
          </p:cNvPicPr>
          <p:nvPr/>
        </p:nvPicPr>
        <p:blipFill rotWithShape="1">
          <a:blip r:embed="rId2"/>
          <a:srcRect l="7282" t="22265" r="36141" b="21294"/>
          <a:stretch/>
        </p:blipFill>
        <p:spPr>
          <a:xfrm>
            <a:off x="1029810" y="559292"/>
            <a:ext cx="9286918" cy="5211193"/>
          </a:xfrm>
          <a:prstGeom prst="rect">
            <a:avLst/>
          </a:prstGeom>
        </p:spPr>
      </p:pic>
    </p:spTree>
    <p:extLst>
      <p:ext uri="{BB962C8B-B14F-4D97-AF65-F5344CB8AC3E}">
        <p14:creationId xmlns:p14="http://schemas.microsoft.com/office/powerpoint/2010/main" val="381957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7BBF15-FF19-476B-BCC4-5A46A876A9AF}"/>
              </a:ext>
            </a:extLst>
          </p:cNvPr>
          <p:cNvSpPr/>
          <p:nvPr/>
        </p:nvSpPr>
        <p:spPr>
          <a:xfrm>
            <a:off x="1720970" y="-104338"/>
            <a:ext cx="7738016"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 video about energy:</a:t>
            </a:r>
          </a:p>
        </p:txBody>
      </p:sp>
      <p:sp>
        <p:nvSpPr>
          <p:cNvPr id="5" name="TextBox 4">
            <a:extLst>
              <a:ext uri="{FF2B5EF4-FFF2-40B4-BE49-F238E27FC236}">
                <a16:creationId xmlns:a16="http://schemas.microsoft.com/office/drawing/2014/main" id="{853B866D-6826-449D-9168-E7E7080AB639}"/>
              </a:ext>
            </a:extLst>
          </p:cNvPr>
          <p:cNvSpPr txBox="1"/>
          <p:nvPr/>
        </p:nvSpPr>
        <p:spPr>
          <a:xfrm>
            <a:off x="3047260" y="3193287"/>
            <a:ext cx="6094520" cy="369332"/>
          </a:xfrm>
          <a:prstGeom prst="rect">
            <a:avLst/>
          </a:prstGeom>
          <a:noFill/>
        </p:spPr>
        <p:txBody>
          <a:bodyPr wrap="square">
            <a:spAutoFit/>
          </a:bodyPr>
          <a:lstStyle/>
          <a:p>
            <a:r>
              <a:rPr lang="en-US" dirty="0">
                <a:solidFill>
                  <a:srgbClr val="FF0000"/>
                </a:solidFill>
                <a:hlinkClick r:id="rId2">
                  <a:extLst>
                    <a:ext uri="{A12FA001-AC4F-418D-AE19-62706E023703}">
                      <ahyp:hlinkClr xmlns:ahyp="http://schemas.microsoft.com/office/drawing/2018/hyperlinkcolor" val="tx"/>
                    </a:ext>
                  </a:extLst>
                </a:hlinkClick>
              </a:rPr>
              <a:t>https://www.youtube.com/watch?v=jhKejoBqiYc</a:t>
            </a:r>
            <a:endParaRPr lang="en-US" dirty="0">
              <a:solidFill>
                <a:srgbClr val="FF0000"/>
              </a:solidFill>
            </a:endParaRPr>
          </a:p>
        </p:txBody>
      </p:sp>
    </p:spTree>
    <p:extLst>
      <p:ext uri="{BB962C8B-B14F-4D97-AF65-F5344CB8AC3E}">
        <p14:creationId xmlns:p14="http://schemas.microsoft.com/office/powerpoint/2010/main" val="13945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78C3C9-560A-4865-AB29-A62E45E7662E}"/>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1923872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04B715-C20D-40E6-8C4A-BB637430FA96}"/>
              </a:ext>
            </a:extLst>
          </p:cNvPr>
          <p:cNvPicPr>
            <a:picLocks noChangeAspect="1"/>
          </p:cNvPicPr>
          <p:nvPr/>
        </p:nvPicPr>
        <p:blipFill rotWithShape="1">
          <a:blip r:embed="rId2"/>
          <a:srcRect l="8010" t="21748" r="37160" b="26472"/>
          <a:stretch/>
        </p:blipFill>
        <p:spPr>
          <a:xfrm>
            <a:off x="754603" y="983201"/>
            <a:ext cx="9208428" cy="4891597"/>
          </a:xfrm>
          <a:prstGeom prst="rect">
            <a:avLst/>
          </a:prstGeom>
        </p:spPr>
      </p:pic>
      <p:sp>
        <p:nvSpPr>
          <p:cNvPr id="5" name="Rectangle 4">
            <a:extLst>
              <a:ext uri="{FF2B5EF4-FFF2-40B4-BE49-F238E27FC236}">
                <a16:creationId xmlns:a16="http://schemas.microsoft.com/office/drawing/2014/main" id="{DF46AECB-7EA4-4B14-A1B0-37CE837E8024}"/>
              </a:ext>
            </a:extLst>
          </p:cNvPr>
          <p:cNvSpPr/>
          <p:nvPr/>
        </p:nvSpPr>
        <p:spPr>
          <a:xfrm>
            <a:off x="754603" y="59871"/>
            <a:ext cx="8701421"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BASIC FORMS OF ENERGY</a:t>
            </a:r>
          </a:p>
        </p:txBody>
      </p:sp>
      <p:sp>
        <p:nvSpPr>
          <p:cNvPr id="6" name="Cloud 5">
            <a:extLst>
              <a:ext uri="{FF2B5EF4-FFF2-40B4-BE49-F238E27FC236}">
                <a16:creationId xmlns:a16="http://schemas.microsoft.com/office/drawing/2014/main" id="{78BD8482-4283-46CB-9A8D-4863E88ACAD8}"/>
              </a:ext>
            </a:extLst>
          </p:cNvPr>
          <p:cNvSpPr/>
          <p:nvPr/>
        </p:nvSpPr>
        <p:spPr>
          <a:xfrm>
            <a:off x="1411549" y="1276970"/>
            <a:ext cx="2432482" cy="629561"/>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 name="Cloud 6">
            <a:extLst>
              <a:ext uri="{FF2B5EF4-FFF2-40B4-BE49-F238E27FC236}">
                <a16:creationId xmlns:a16="http://schemas.microsoft.com/office/drawing/2014/main" id="{B8209DB9-8AB6-4441-B8E8-BBFDFF7E06CA}"/>
              </a:ext>
            </a:extLst>
          </p:cNvPr>
          <p:cNvSpPr/>
          <p:nvPr/>
        </p:nvSpPr>
        <p:spPr>
          <a:xfrm>
            <a:off x="6269114" y="1365746"/>
            <a:ext cx="3186910" cy="629561"/>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8" name="Picture 7">
            <a:extLst>
              <a:ext uri="{FF2B5EF4-FFF2-40B4-BE49-F238E27FC236}">
                <a16:creationId xmlns:a16="http://schemas.microsoft.com/office/drawing/2014/main" id="{35BC7C19-5DF7-40B5-81F6-D7F7736660C0}"/>
              </a:ext>
            </a:extLst>
          </p:cNvPr>
          <p:cNvPicPr>
            <a:picLocks noChangeAspect="1"/>
          </p:cNvPicPr>
          <p:nvPr/>
        </p:nvPicPr>
        <p:blipFill>
          <a:blip r:embed="rId3"/>
          <a:stretch>
            <a:fillRect/>
          </a:stretch>
        </p:blipFill>
        <p:spPr>
          <a:xfrm>
            <a:off x="10537793" y="4637350"/>
            <a:ext cx="1272651" cy="1696868"/>
          </a:xfrm>
          <a:prstGeom prst="rect">
            <a:avLst/>
          </a:prstGeom>
        </p:spPr>
      </p:pic>
    </p:spTree>
    <p:extLst>
      <p:ext uri="{BB962C8B-B14F-4D97-AF65-F5344CB8AC3E}">
        <p14:creationId xmlns:p14="http://schemas.microsoft.com/office/powerpoint/2010/main" val="23813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100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100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{69A70CA6-DC81-421F-9214-FB800B11C232}tf02900722</Template>
  <TotalTime>489</TotalTime>
  <Words>512</Words>
  <Application>Microsoft Office PowerPoint</Application>
  <PresentationFormat>Widescreen</PresentationFormat>
  <Paragraphs>59</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Century Gothic</vt:lpstr>
      <vt:lpstr>Wingdings 3</vt:lpstr>
      <vt:lpstr>Ion Boardroom</vt:lpstr>
      <vt:lpstr>Energy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cnudde</dc:creator>
  <cp:lastModifiedBy>c cnudde</cp:lastModifiedBy>
  <cp:revision>63</cp:revision>
  <dcterms:created xsi:type="dcterms:W3CDTF">2022-04-17T23:15:26Z</dcterms:created>
  <dcterms:modified xsi:type="dcterms:W3CDTF">2022-04-19T00:25:06Z</dcterms:modified>
</cp:coreProperties>
</file>