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16"/>
  </p:notesMasterIdLst>
  <p:sldIdLst>
    <p:sldId id="256" r:id="rId5"/>
    <p:sldId id="269" r:id="rId6"/>
    <p:sldId id="270" r:id="rId7"/>
    <p:sldId id="258" r:id="rId8"/>
    <p:sldId id="271" r:id="rId9"/>
    <p:sldId id="272" r:id="rId10"/>
    <p:sldId id="273" r:id="rId11"/>
    <p:sldId id="274" r:id="rId12"/>
    <p:sldId id="275" r:id="rId13"/>
    <p:sldId id="260"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3/27/2022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3/27/2022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351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988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3/27/2022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2128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3/27/2022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1741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3/27/2022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2553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3/27/2022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1852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3/27/2022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335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5792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3/27/2022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284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822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3/27/2022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48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016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3/27/2022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469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3/27/2022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333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3/27/2022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303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564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012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3/27/2022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662502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bc.co.uk/bitesize/guides/zfp7nrd/revision/1" TargetMode="Externa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r"/>
            <a:br>
              <a:rPr lang="en-US" sz="5400" dirty="0"/>
            </a:br>
            <a:r>
              <a:rPr lang="en-US" sz="5400" dirty="0"/>
              <a:t>METAL</a:t>
            </a:r>
            <a:br>
              <a:rPr lang="en-US" sz="5400" dirty="0"/>
            </a:br>
            <a:r>
              <a:rPr lang="en-US" sz="5400" dirty="0"/>
              <a:t>MANUFACTURING  PROCESSES</a:t>
            </a:r>
          </a:p>
        </p:txBody>
      </p: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3265713" cy="5222117"/>
          </a:xfrm>
        </p:spPr>
        <p:txBody>
          <a:bodyPr anchor="ctr">
            <a:normAutofit/>
          </a:bodyPr>
          <a:lstStyle/>
          <a:p>
            <a:r>
              <a:rPr lang="en-US" dirty="0"/>
              <a:t>Engineering materials</a:t>
            </a:r>
          </a:p>
        </p:txBody>
      </p:sp>
      <p:sp>
        <p:nvSpPr>
          <p:cNvPr id="4" name="TextBox 3">
            <a:extLst>
              <a:ext uri="{FF2B5EF4-FFF2-40B4-BE49-F238E27FC236}">
                <a16:creationId xmlns:a16="http://schemas.microsoft.com/office/drawing/2014/main" id="{47B2AA64-B9EF-4E34-964E-0F387BB09479}"/>
              </a:ext>
            </a:extLst>
          </p:cNvPr>
          <p:cNvSpPr txBox="1"/>
          <p:nvPr/>
        </p:nvSpPr>
        <p:spPr>
          <a:xfrm>
            <a:off x="2086253" y="4864963"/>
            <a:ext cx="4661854" cy="646331"/>
          </a:xfrm>
          <a:prstGeom prst="rect">
            <a:avLst/>
          </a:prstGeom>
          <a:noFill/>
        </p:spPr>
        <p:txBody>
          <a:bodyPr wrap="none" rtlCol="0">
            <a:spAutoFit/>
          </a:bodyPr>
          <a:lstStyle/>
          <a:p>
            <a:r>
              <a:rPr lang="es-UY" dirty="0"/>
              <a:t>TEACHER: Clara Cnudde</a:t>
            </a:r>
          </a:p>
          <a:p>
            <a:r>
              <a:rPr lang="es-UY" dirty="0" err="1"/>
              <a:t>Materials</a:t>
            </a:r>
            <a:r>
              <a:rPr lang="es-UY" dirty="0"/>
              <a:t> </a:t>
            </a:r>
            <a:r>
              <a:rPr lang="es-UY" dirty="0" err="1"/>
              <a:t>used</a:t>
            </a:r>
            <a:r>
              <a:rPr lang="es-UY" dirty="0"/>
              <a:t> </a:t>
            </a:r>
            <a:r>
              <a:rPr lang="es-UY" dirty="0" err="1"/>
              <a:t>for</a:t>
            </a:r>
            <a:r>
              <a:rPr lang="es-UY" dirty="0"/>
              <a:t> </a:t>
            </a:r>
            <a:r>
              <a:rPr lang="es-UY" dirty="0" err="1"/>
              <a:t>educational</a:t>
            </a:r>
            <a:r>
              <a:rPr lang="es-UY" dirty="0"/>
              <a:t> </a:t>
            </a:r>
            <a:r>
              <a:rPr lang="es-UY" dirty="0" err="1"/>
              <a:t>purposes</a:t>
            </a:r>
            <a:endParaRPr lang="en-US" dirty="0"/>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1DBD7-39EF-48F4-B457-BF16C882FD3C}"/>
              </a:ext>
            </a:extLst>
          </p:cNvPr>
          <p:cNvPicPr>
            <a:picLocks noChangeAspect="1"/>
          </p:cNvPicPr>
          <p:nvPr/>
        </p:nvPicPr>
        <p:blipFill rotWithShape="1">
          <a:blip r:embed="rId4"/>
          <a:srcRect l="29854" t="17346" r="56422" b="43719"/>
          <a:stretch/>
        </p:blipFill>
        <p:spPr>
          <a:xfrm>
            <a:off x="133164" y="143780"/>
            <a:ext cx="3982042" cy="6354674"/>
          </a:xfrm>
          <a:prstGeom prst="rect">
            <a:avLst/>
          </a:prstGeom>
        </p:spPr>
      </p:pic>
      <p:pic>
        <p:nvPicPr>
          <p:cNvPr id="4" name="Picture 3">
            <a:extLst>
              <a:ext uri="{FF2B5EF4-FFF2-40B4-BE49-F238E27FC236}">
                <a16:creationId xmlns:a16="http://schemas.microsoft.com/office/drawing/2014/main" id="{CF2834BC-208C-4700-8F48-3E1BBF6720AC}"/>
              </a:ext>
            </a:extLst>
          </p:cNvPr>
          <p:cNvPicPr>
            <a:picLocks noChangeAspect="1"/>
          </p:cNvPicPr>
          <p:nvPr/>
        </p:nvPicPr>
        <p:blipFill rotWithShape="1">
          <a:blip r:embed="rId4"/>
          <a:srcRect l="29854" t="56060" r="56422" b="10800"/>
          <a:stretch/>
        </p:blipFill>
        <p:spPr>
          <a:xfrm>
            <a:off x="4249444" y="143780"/>
            <a:ext cx="3483006" cy="4731082"/>
          </a:xfrm>
          <a:prstGeom prst="rect">
            <a:avLst/>
          </a:prstGeom>
        </p:spPr>
      </p:pic>
      <p:pic>
        <p:nvPicPr>
          <p:cNvPr id="5" name="Picture 4">
            <a:extLst>
              <a:ext uri="{FF2B5EF4-FFF2-40B4-BE49-F238E27FC236}">
                <a16:creationId xmlns:a16="http://schemas.microsoft.com/office/drawing/2014/main" id="{524EB1DC-B711-4A2E-B048-D7C860396004}"/>
              </a:ext>
            </a:extLst>
          </p:cNvPr>
          <p:cNvPicPr>
            <a:picLocks noChangeAspect="1"/>
          </p:cNvPicPr>
          <p:nvPr/>
        </p:nvPicPr>
        <p:blipFill rotWithShape="1">
          <a:blip r:embed="rId4"/>
          <a:srcRect l="43340" t="19441" r="43299" b="71962"/>
          <a:stretch/>
        </p:blipFill>
        <p:spPr>
          <a:xfrm>
            <a:off x="4207811" y="4690850"/>
            <a:ext cx="3566271" cy="1290737"/>
          </a:xfrm>
          <a:prstGeom prst="rect">
            <a:avLst/>
          </a:prstGeom>
        </p:spPr>
      </p:pic>
      <p:pic>
        <p:nvPicPr>
          <p:cNvPr id="6" name="Picture 5">
            <a:extLst>
              <a:ext uri="{FF2B5EF4-FFF2-40B4-BE49-F238E27FC236}">
                <a16:creationId xmlns:a16="http://schemas.microsoft.com/office/drawing/2014/main" id="{53799CE4-9417-4AFC-9F97-EB36444F1DD0}"/>
              </a:ext>
            </a:extLst>
          </p:cNvPr>
          <p:cNvPicPr>
            <a:picLocks noChangeAspect="1"/>
          </p:cNvPicPr>
          <p:nvPr/>
        </p:nvPicPr>
        <p:blipFill rotWithShape="1">
          <a:blip r:embed="rId4"/>
          <a:srcRect l="43340" t="28619" r="43299" b="59900"/>
          <a:stretch/>
        </p:blipFill>
        <p:spPr>
          <a:xfrm>
            <a:off x="7599285" y="143780"/>
            <a:ext cx="4261158" cy="2059620"/>
          </a:xfrm>
          <a:prstGeom prst="rect">
            <a:avLst/>
          </a:prstGeom>
        </p:spPr>
      </p:pic>
      <p:pic>
        <p:nvPicPr>
          <p:cNvPr id="3" name="ELI_FLASH FOR MECHANICS_TR02">
            <a:hlinkClick r:id="" action="ppaction://media"/>
            <a:extLst>
              <a:ext uri="{FF2B5EF4-FFF2-40B4-BE49-F238E27FC236}">
                <a16:creationId xmlns:a16="http://schemas.microsoft.com/office/drawing/2014/main" id="{9359544A-1D20-423A-B521-75054993CA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41785" y="3077435"/>
            <a:ext cx="487363" cy="487363"/>
          </a:xfrm>
          <a:prstGeom prst="rect">
            <a:avLst/>
          </a:prstGeom>
          <a:solidFill>
            <a:srgbClr val="002060"/>
          </a:solidFill>
        </p:spPr>
      </p:pic>
    </p:spTree>
    <p:extLst>
      <p:ext uri="{BB962C8B-B14F-4D97-AF65-F5344CB8AC3E}">
        <p14:creationId xmlns:p14="http://schemas.microsoft.com/office/powerpoint/2010/main" val="16160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6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163A9-1173-4C0B-AB9F-23A253942E42}"/>
              </a:ext>
            </a:extLst>
          </p:cNvPr>
          <p:cNvSpPr txBox="1"/>
          <p:nvPr/>
        </p:nvSpPr>
        <p:spPr>
          <a:xfrm>
            <a:off x="4600852" y="560162"/>
            <a:ext cx="6094520" cy="646331"/>
          </a:xfrm>
          <a:prstGeom prst="rect">
            <a:avLst/>
          </a:prstGeom>
          <a:noFill/>
        </p:spPr>
        <p:txBody>
          <a:bodyPr wrap="square">
            <a:spAutoFit/>
          </a:bodyPr>
          <a:lstStyle/>
          <a:p>
            <a:r>
              <a:rPr lang="en-US" dirty="0">
                <a:hlinkClick r:id="rId2"/>
              </a:rPr>
              <a:t>https://www.bbc.co.uk/bitesize/guides/zfp7nrd/revision/1</a:t>
            </a:r>
            <a:endParaRPr lang="en-US" dirty="0"/>
          </a:p>
        </p:txBody>
      </p:sp>
      <p:pic>
        <p:nvPicPr>
          <p:cNvPr id="5" name="Picture 4">
            <a:extLst>
              <a:ext uri="{FF2B5EF4-FFF2-40B4-BE49-F238E27FC236}">
                <a16:creationId xmlns:a16="http://schemas.microsoft.com/office/drawing/2014/main" id="{226E79E8-BEF8-43F6-91E7-A8C8E9246195}"/>
              </a:ext>
            </a:extLst>
          </p:cNvPr>
          <p:cNvPicPr>
            <a:picLocks noChangeAspect="1"/>
          </p:cNvPicPr>
          <p:nvPr/>
        </p:nvPicPr>
        <p:blipFill rotWithShape="1">
          <a:blip r:embed="rId3"/>
          <a:srcRect l="16747" t="12687" r="17937" b="4206"/>
          <a:stretch/>
        </p:blipFill>
        <p:spPr>
          <a:xfrm>
            <a:off x="674703" y="1501574"/>
            <a:ext cx="7093258" cy="5076780"/>
          </a:xfrm>
          <a:prstGeom prst="rect">
            <a:avLst/>
          </a:prstGeom>
        </p:spPr>
      </p:pic>
      <p:pic>
        <p:nvPicPr>
          <p:cNvPr id="7" name="Picture 6">
            <a:extLst>
              <a:ext uri="{FF2B5EF4-FFF2-40B4-BE49-F238E27FC236}">
                <a16:creationId xmlns:a16="http://schemas.microsoft.com/office/drawing/2014/main" id="{E75446EF-4949-4087-8AC2-B87298F8D694}"/>
              </a:ext>
            </a:extLst>
          </p:cNvPr>
          <p:cNvPicPr>
            <a:picLocks noChangeAspect="1"/>
          </p:cNvPicPr>
          <p:nvPr/>
        </p:nvPicPr>
        <p:blipFill>
          <a:blip r:embed="rId4"/>
          <a:stretch>
            <a:fillRect/>
          </a:stretch>
        </p:blipFill>
        <p:spPr>
          <a:xfrm rot="1532397">
            <a:off x="7908460" y="2068478"/>
            <a:ext cx="3608837" cy="2219435"/>
          </a:xfrm>
          <a:prstGeom prst="rect">
            <a:avLst/>
          </a:prstGeom>
        </p:spPr>
      </p:pic>
    </p:spTree>
    <p:extLst>
      <p:ext uri="{BB962C8B-B14F-4D97-AF65-F5344CB8AC3E}">
        <p14:creationId xmlns:p14="http://schemas.microsoft.com/office/powerpoint/2010/main" val="129348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E9674-C021-40E8-8F33-458B37A14281}"/>
              </a:ext>
            </a:extLst>
          </p:cNvPr>
          <p:cNvSpPr/>
          <p:nvPr/>
        </p:nvSpPr>
        <p:spPr>
          <a:xfrm>
            <a:off x="4507263" y="596997"/>
            <a:ext cx="317747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FF0000"/>
                </a:solidFill>
                <a:effectLst/>
              </a:rPr>
              <a:t>CASTING</a:t>
            </a:r>
          </a:p>
        </p:txBody>
      </p:sp>
      <p:sp>
        <p:nvSpPr>
          <p:cNvPr id="4" name="TextBox 3">
            <a:extLst>
              <a:ext uri="{FF2B5EF4-FFF2-40B4-BE49-F238E27FC236}">
                <a16:creationId xmlns:a16="http://schemas.microsoft.com/office/drawing/2014/main" id="{58EF763C-9DBC-4BA7-9031-3897F92AAF42}"/>
              </a:ext>
            </a:extLst>
          </p:cNvPr>
          <p:cNvSpPr txBox="1"/>
          <p:nvPr/>
        </p:nvSpPr>
        <p:spPr>
          <a:xfrm>
            <a:off x="472736" y="1674674"/>
            <a:ext cx="6094520" cy="1754326"/>
          </a:xfrm>
          <a:prstGeom prst="rect">
            <a:avLst/>
          </a:prstGeom>
          <a:noFill/>
        </p:spPr>
        <p:txBody>
          <a:bodyPr wrap="square">
            <a:spAutoFit/>
          </a:bodyPr>
          <a:lstStyle/>
          <a:p>
            <a:r>
              <a:rPr lang="en-US" dirty="0"/>
              <a:t>Metal casting is </a:t>
            </a:r>
            <a:r>
              <a:rPr lang="en-US" b="1" dirty="0"/>
              <a:t>the process of making objects by pouring molten metal into an empty shaped space</a:t>
            </a:r>
            <a:r>
              <a:rPr lang="en-US" dirty="0"/>
              <a:t>. The metal then cools and hardens into the form given to it by this shaped mold. Casting is often a less expensive way to manufacture a piece compared with machining the part out of a piece of solid metal.</a:t>
            </a:r>
          </a:p>
        </p:txBody>
      </p:sp>
      <p:pic>
        <p:nvPicPr>
          <p:cNvPr id="6" name="Picture 5">
            <a:extLst>
              <a:ext uri="{FF2B5EF4-FFF2-40B4-BE49-F238E27FC236}">
                <a16:creationId xmlns:a16="http://schemas.microsoft.com/office/drawing/2014/main" id="{2CE76798-16B2-4141-90F2-C4867FD729A1}"/>
              </a:ext>
            </a:extLst>
          </p:cNvPr>
          <p:cNvPicPr>
            <a:picLocks noChangeAspect="1"/>
          </p:cNvPicPr>
          <p:nvPr/>
        </p:nvPicPr>
        <p:blipFill>
          <a:blip r:embed="rId2"/>
          <a:stretch>
            <a:fillRect/>
          </a:stretch>
        </p:blipFill>
        <p:spPr>
          <a:xfrm>
            <a:off x="6096000" y="3429000"/>
            <a:ext cx="6096000" cy="3429000"/>
          </a:xfrm>
          <a:prstGeom prst="rect">
            <a:avLst/>
          </a:prstGeom>
        </p:spPr>
      </p:pic>
    </p:spTree>
    <p:extLst>
      <p:ext uri="{BB962C8B-B14F-4D97-AF65-F5344CB8AC3E}">
        <p14:creationId xmlns:p14="http://schemas.microsoft.com/office/powerpoint/2010/main" val="188806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6FAA1-4576-4865-BC9E-B1AFD553030C}"/>
              </a:ext>
            </a:extLst>
          </p:cNvPr>
          <p:cNvPicPr>
            <a:picLocks noChangeAspect="1"/>
          </p:cNvPicPr>
          <p:nvPr/>
        </p:nvPicPr>
        <p:blipFill>
          <a:blip r:embed="rId2"/>
          <a:stretch>
            <a:fillRect/>
          </a:stretch>
        </p:blipFill>
        <p:spPr>
          <a:xfrm>
            <a:off x="143893" y="252412"/>
            <a:ext cx="9525000" cy="6353175"/>
          </a:xfrm>
          <a:prstGeom prst="rect">
            <a:avLst/>
          </a:prstGeom>
        </p:spPr>
      </p:pic>
      <p:sp>
        <p:nvSpPr>
          <p:cNvPr id="4" name="Rectangle 3">
            <a:extLst>
              <a:ext uri="{FF2B5EF4-FFF2-40B4-BE49-F238E27FC236}">
                <a16:creationId xmlns:a16="http://schemas.microsoft.com/office/drawing/2014/main" id="{4E64DC1C-0713-491D-ACF3-210A3A6758C7}"/>
              </a:ext>
            </a:extLst>
          </p:cNvPr>
          <p:cNvSpPr/>
          <p:nvPr/>
        </p:nvSpPr>
        <p:spPr>
          <a:xfrm>
            <a:off x="752008" y="2008546"/>
            <a:ext cx="317747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FF0000"/>
                </a:solidFill>
                <a:effectLst/>
              </a:rPr>
              <a:t>CASTING</a:t>
            </a:r>
          </a:p>
        </p:txBody>
      </p:sp>
    </p:spTree>
    <p:extLst>
      <p:ext uri="{BB962C8B-B14F-4D97-AF65-F5344CB8AC3E}">
        <p14:creationId xmlns:p14="http://schemas.microsoft.com/office/powerpoint/2010/main" val="36961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520240-7673-499C-BEF6-6B2B56E83BF9}"/>
              </a:ext>
            </a:extLst>
          </p:cNvPr>
          <p:cNvSpPr txBox="1"/>
          <p:nvPr/>
        </p:nvSpPr>
        <p:spPr>
          <a:xfrm>
            <a:off x="241916" y="1657412"/>
            <a:ext cx="11494363" cy="3970318"/>
          </a:xfrm>
          <a:prstGeom prst="rect">
            <a:avLst/>
          </a:prstGeom>
          <a:noFill/>
        </p:spPr>
        <p:txBody>
          <a:bodyPr wrap="square">
            <a:spAutoFit/>
          </a:bodyPr>
          <a:lstStyle/>
          <a:p>
            <a:r>
              <a:rPr lang="en-US" sz="2800" dirty="0"/>
              <a:t>Processes. Metals are important largely because they can be easily deformed into useful shapes. Literally hundreds of metalworking processes have been developed for specific applications, but these can be divided into five broad groups: </a:t>
            </a:r>
            <a:r>
              <a:rPr lang="en-US" sz="2800" b="1" dirty="0"/>
              <a:t>rolling, </a:t>
            </a:r>
          </a:p>
          <a:p>
            <a:r>
              <a:rPr lang="en-US" sz="2800" b="1" dirty="0"/>
              <a:t>extrusion, </a:t>
            </a:r>
          </a:p>
          <a:p>
            <a:r>
              <a:rPr lang="en-US" sz="2800" b="1" dirty="0"/>
              <a:t>drawing, </a:t>
            </a:r>
          </a:p>
          <a:p>
            <a:r>
              <a:rPr lang="en-US" sz="2800" b="1" dirty="0"/>
              <a:t>forging, </a:t>
            </a:r>
          </a:p>
          <a:p>
            <a:r>
              <a:rPr lang="en-US" sz="2800" b="1" dirty="0"/>
              <a:t>and sheet-metal forming</a:t>
            </a:r>
            <a:r>
              <a:rPr lang="en-US" sz="2800" dirty="0"/>
              <a:t>.</a:t>
            </a:r>
          </a:p>
        </p:txBody>
      </p:sp>
      <p:pic>
        <p:nvPicPr>
          <p:cNvPr id="3" name="Picture 2">
            <a:extLst>
              <a:ext uri="{FF2B5EF4-FFF2-40B4-BE49-F238E27FC236}">
                <a16:creationId xmlns:a16="http://schemas.microsoft.com/office/drawing/2014/main" id="{69B0C33D-C850-4A41-A945-FD033296A920}"/>
              </a:ext>
            </a:extLst>
          </p:cNvPr>
          <p:cNvPicPr>
            <a:picLocks noChangeAspect="1"/>
          </p:cNvPicPr>
          <p:nvPr/>
        </p:nvPicPr>
        <p:blipFill>
          <a:blip r:embed="rId2"/>
          <a:stretch>
            <a:fillRect/>
          </a:stretch>
        </p:blipFill>
        <p:spPr>
          <a:xfrm>
            <a:off x="6347533" y="3610718"/>
            <a:ext cx="4494885" cy="3247282"/>
          </a:xfrm>
          <a:prstGeom prst="rect">
            <a:avLst/>
          </a:prstGeom>
        </p:spPr>
      </p:pic>
    </p:spTree>
    <p:extLst>
      <p:ext uri="{BB962C8B-B14F-4D97-AF65-F5344CB8AC3E}">
        <p14:creationId xmlns:p14="http://schemas.microsoft.com/office/powerpoint/2010/main" val="364709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59490C-BAEB-40C4-ABC3-1D4721576869}"/>
              </a:ext>
            </a:extLst>
          </p:cNvPr>
          <p:cNvSpPr txBox="1"/>
          <p:nvPr/>
        </p:nvSpPr>
        <p:spPr>
          <a:xfrm>
            <a:off x="2008572" y="1122224"/>
            <a:ext cx="6094520" cy="1754326"/>
          </a:xfrm>
          <a:prstGeom prst="rect">
            <a:avLst/>
          </a:prstGeom>
          <a:noFill/>
        </p:spPr>
        <p:txBody>
          <a:bodyPr wrap="square">
            <a:spAutoFit/>
          </a:bodyPr>
          <a:lstStyle/>
          <a:p>
            <a:r>
              <a:rPr lang="en-US" dirty="0"/>
              <a:t>The rolling process is a metal forming process, in which </a:t>
            </a:r>
            <a:r>
              <a:rPr lang="en-US" b="1" dirty="0"/>
              <a:t>stock of the material is passed between one or more pairs of rollers in order to reduce and to maintain the uniform thickness</a:t>
            </a:r>
            <a:r>
              <a:rPr lang="en-US" dirty="0"/>
              <a:t>. This process is mainly focused on the cross-section of the ingot or the metal which is forming.</a:t>
            </a:r>
          </a:p>
        </p:txBody>
      </p:sp>
      <p:pic>
        <p:nvPicPr>
          <p:cNvPr id="5" name="Picture 4">
            <a:extLst>
              <a:ext uri="{FF2B5EF4-FFF2-40B4-BE49-F238E27FC236}">
                <a16:creationId xmlns:a16="http://schemas.microsoft.com/office/drawing/2014/main" id="{FCC1171F-1567-4888-ACF7-86DBC6393294}"/>
              </a:ext>
            </a:extLst>
          </p:cNvPr>
          <p:cNvPicPr>
            <a:picLocks noChangeAspect="1"/>
          </p:cNvPicPr>
          <p:nvPr/>
        </p:nvPicPr>
        <p:blipFill>
          <a:blip r:embed="rId2"/>
          <a:stretch>
            <a:fillRect/>
          </a:stretch>
        </p:blipFill>
        <p:spPr>
          <a:xfrm>
            <a:off x="4170286" y="2876550"/>
            <a:ext cx="7620000" cy="3981450"/>
          </a:xfrm>
          <a:prstGeom prst="rect">
            <a:avLst/>
          </a:prstGeom>
        </p:spPr>
      </p:pic>
      <p:pic>
        <p:nvPicPr>
          <p:cNvPr id="7" name="Picture 6">
            <a:extLst>
              <a:ext uri="{FF2B5EF4-FFF2-40B4-BE49-F238E27FC236}">
                <a16:creationId xmlns:a16="http://schemas.microsoft.com/office/drawing/2014/main" id="{FEE867DA-94AA-49B5-B5C7-6C2B3A807A92}"/>
              </a:ext>
            </a:extLst>
          </p:cNvPr>
          <p:cNvPicPr>
            <a:picLocks noChangeAspect="1"/>
          </p:cNvPicPr>
          <p:nvPr/>
        </p:nvPicPr>
        <p:blipFill>
          <a:blip r:embed="rId3"/>
          <a:stretch>
            <a:fillRect/>
          </a:stretch>
        </p:blipFill>
        <p:spPr>
          <a:xfrm>
            <a:off x="629575" y="4218127"/>
            <a:ext cx="4189829" cy="1517649"/>
          </a:xfrm>
          <a:prstGeom prst="rect">
            <a:avLst/>
          </a:prstGeom>
        </p:spPr>
      </p:pic>
    </p:spTree>
    <p:extLst>
      <p:ext uri="{BB962C8B-B14F-4D97-AF65-F5344CB8AC3E}">
        <p14:creationId xmlns:p14="http://schemas.microsoft.com/office/powerpoint/2010/main" val="347592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DA43F-FAB8-49E7-B7B0-F3F369E2A0CB}"/>
              </a:ext>
            </a:extLst>
          </p:cNvPr>
          <p:cNvSpPr txBox="1"/>
          <p:nvPr/>
        </p:nvSpPr>
        <p:spPr>
          <a:xfrm>
            <a:off x="330693" y="1467436"/>
            <a:ext cx="6094520" cy="1477328"/>
          </a:xfrm>
          <a:prstGeom prst="rect">
            <a:avLst/>
          </a:prstGeom>
          <a:noFill/>
        </p:spPr>
        <p:txBody>
          <a:bodyPr wrap="square">
            <a:spAutoFit/>
          </a:bodyPr>
          <a:lstStyle/>
          <a:p>
            <a:r>
              <a:rPr lang="en-US" dirty="0"/>
              <a:t>Metal extrusion is </a:t>
            </a:r>
            <a:r>
              <a:rPr lang="en-US" b="1" dirty="0"/>
              <a:t>a forming process in which we force a metal (either hot or cold) through a die</a:t>
            </a:r>
            <a:r>
              <a:rPr lang="en-US" dirty="0"/>
              <a:t>. This imparts the die shape to the extruded metal as it passes through the cavity. The material emerging from the die is known as “extrudate”.</a:t>
            </a:r>
          </a:p>
        </p:txBody>
      </p:sp>
      <p:pic>
        <p:nvPicPr>
          <p:cNvPr id="5" name="Picture 4">
            <a:extLst>
              <a:ext uri="{FF2B5EF4-FFF2-40B4-BE49-F238E27FC236}">
                <a16:creationId xmlns:a16="http://schemas.microsoft.com/office/drawing/2014/main" id="{E16BDC52-F2E2-4941-A359-6B11BDA10A2E}"/>
              </a:ext>
            </a:extLst>
          </p:cNvPr>
          <p:cNvPicPr>
            <a:picLocks noChangeAspect="1"/>
          </p:cNvPicPr>
          <p:nvPr/>
        </p:nvPicPr>
        <p:blipFill>
          <a:blip r:embed="rId2"/>
          <a:stretch>
            <a:fillRect/>
          </a:stretch>
        </p:blipFill>
        <p:spPr>
          <a:xfrm>
            <a:off x="2286000" y="3913237"/>
            <a:ext cx="7620000" cy="2381250"/>
          </a:xfrm>
          <a:prstGeom prst="rect">
            <a:avLst/>
          </a:prstGeom>
        </p:spPr>
      </p:pic>
    </p:spTree>
    <p:extLst>
      <p:ext uri="{BB962C8B-B14F-4D97-AF65-F5344CB8AC3E}">
        <p14:creationId xmlns:p14="http://schemas.microsoft.com/office/powerpoint/2010/main" val="299670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76095B-E062-4127-9276-E05F71DB8F32}"/>
              </a:ext>
            </a:extLst>
          </p:cNvPr>
          <p:cNvPicPr>
            <a:picLocks noChangeAspect="1"/>
          </p:cNvPicPr>
          <p:nvPr/>
        </p:nvPicPr>
        <p:blipFill>
          <a:blip r:embed="rId2"/>
          <a:stretch>
            <a:fillRect/>
          </a:stretch>
        </p:blipFill>
        <p:spPr>
          <a:xfrm>
            <a:off x="7056514" y="3163964"/>
            <a:ext cx="4826000" cy="3619500"/>
          </a:xfrm>
          <a:prstGeom prst="rect">
            <a:avLst/>
          </a:prstGeom>
        </p:spPr>
      </p:pic>
      <p:sp>
        <p:nvSpPr>
          <p:cNvPr id="5" name="TextBox 4">
            <a:extLst>
              <a:ext uri="{FF2B5EF4-FFF2-40B4-BE49-F238E27FC236}">
                <a16:creationId xmlns:a16="http://schemas.microsoft.com/office/drawing/2014/main" id="{9A12D54A-944D-404C-AD0D-37DD90800E1C}"/>
              </a:ext>
            </a:extLst>
          </p:cNvPr>
          <p:cNvSpPr txBox="1"/>
          <p:nvPr/>
        </p:nvSpPr>
        <p:spPr>
          <a:xfrm>
            <a:off x="552635" y="1506491"/>
            <a:ext cx="6094520" cy="1754326"/>
          </a:xfrm>
          <a:prstGeom prst="rect">
            <a:avLst/>
          </a:prstGeom>
          <a:noFill/>
        </p:spPr>
        <p:txBody>
          <a:bodyPr wrap="square">
            <a:spAutoFit/>
          </a:bodyPr>
          <a:lstStyle/>
          <a:p>
            <a:r>
              <a:rPr lang="en-US" dirty="0"/>
              <a:t>Drawing is a common metalworking process performed by manufacturing companies. </a:t>
            </a:r>
            <a:r>
              <a:rPr lang="en-US" b="1" dirty="0"/>
              <a:t>It's able to extend the length of metal by pulling and stretching the metal</a:t>
            </a:r>
            <a:r>
              <a:rPr lang="en-US" dirty="0"/>
              <a:t>. It's called “drawing” because the machine “draws” the metal towards it. As the metal stretches, it becomes longer and thinner.</a:t>
            </a:r>
          </a:p>
        </p:txBody>
      </p:sp>
    </p:spTree>
    <p:extLst>
      <p:ext uri="{BB962C8B-B14F-4D97-AF65-F5344CB8AC3E}">
        <p14:creationId xmlns:p14="http://schemas.microsoft.com/office/powerpoint/2010/main" val="145098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1B0E28-493C-4B22-BFB3-877DAB95B589}"/>
              </a:ext>
            </a:extLst>
          </p:cNvPr>
          <p:cNvSpPr txBox="1"/>
          <p:nvPr/>
        </p:nvSpPr>
        <p:spPr>
          <a:xfrm>
            <a:off x="552635" y="1479858"/>
            <a:ext cx="6094520" cy="1754326"/>
          </a:xfrm>
          <a:prstGeom prst="rect">
            <a:avLst/>
          </a:prstGeom>
          <a:noFill/>
        </p:spPr>
        <p:txBody>
          <a:bodyPr wrap="square">
            <a:spAutoFit/>
          </a:bodyPr>
          <a:lstStyle/>
          <a:p>
            <a:r>
              <a:rPr lang="en-US" dirty="0"/>
              <a:t>Forging is </a:t>
            </a:r>
            <a:r>
              <a:rPr lang="en-US" b="1" dirty="0"/>
              <a:t>a manufacturing process involving the shaping of a metal through hammering, pressing, or rolling</a:t>
            </a:r>
            <a:r>
              <a:rPr lang="en-US" dirty="0"/>
              <a:t>. These compressive forces are delivered with a hammer or die. Forging is often categorized according to the temperature at which it is performed—cold, warm, or hot forging.</a:t>
            </a:r>
          </a:p>
        </p:txBody>
      </p:sp>
      <p:pic>
        <p:nvPicPr>
          <p:cNvPr id="5" name="Picture 4">
            <a:extLst>
              <a:ext uri="{FF2B5EF4-FFF2-40B4-BE49-F238E27FC236}">
                <a16:creationId xmlns:a16="http://schemas.microsoft.com/office/drawing/2014/main" id="{BF497E8E-8FB1-4431-A211-6ADF11928BC8}"/>
              </a:ext>
            </a:extLst>
          </p:cNvPr>
          <p:cNvPicPr>
            <a:picLocks noChangeAspect="1"/>
          </p:cNvPicPr>
          <p:nvPr/>
        </p:nvPicPr>
        <p:blipFill>
          <a:blip r:embed="rId2"/>
          <a:stretch>
            <a:fillRect/>
          </a:stretch>
        </p:blipFill>
        <p:spPr>
          <a:xfrm>
            <a:off x="5435723" y="3151573"/>
            <a:ext cx="4919061" cy="3279374"/>
          </a:xfrm>
          <a:prstGeom prst="rect">
            <a:avLst/>
          </a:prstGeom>
        </p:spPr>
      </p:pic>
    </p:spTree>
    <p:extLst>
      <p:ext uri="{BB962C8B-B14F-4D97-AF65-F5344CB8AC3E}">
        <p14:creationId xmlns:p14="http://schemas.microsoft.com/office/powerpoint/2010/main" val="122025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CA73A-5F5B-43E2-BFBD-B7018BCFA0C8}"/>
              </a:ext>
            </a:extLst>
          </p:cNvPr>
          <p:cNvPicPr>
            <a:picLocks noChangeAspect="1"/>
          </p:cNvPicPr>
          <p:nvPr/>
        </p:nvPicPr>
        <p:blipFill>
          <a:blip r:embed="rId2"/>
          <a:stretch>
            <a:fillRect/>
          </a:stretch>
        </p:blipFill>
        <p:spPr>
          <a:xfrm>
            <a:off x="4176111" y="3248025"/>
            <a:ext cx="7905750" cy="3609975"/>
          </a:xfrm>
          <a:prstGeom prst="rect">
            <a:avLst/>
          </a:prstGeom>
        </p:spPr>
      </p:pic>
      <p:sp>
        <p:nvSpPr>
          <p:cNvPr id="5" name="TextBox 4">
            <a:extLst>
              <a:ext uri="{FF2B5EF4-FFF2-40B4-BE49-F238E27FC236}">
                <a16:creationId xmlns:a16="http://schemas.microsoft.com/office/drawing/2014/main" id="{BAF0C44C-2C43-4FCC-B485-0286C1A2095E}"/>
              </a:ext>
            </a:extLst>
          </p:cNvPr>
          <p:cNvSpPr txBox="1"/>
          <p:nvPr/>
        </p:nvSpPr>
        <p:spPr>
          <a:xfrm>
            <a:off x="1128851" y="1298390"/>
            <a:ext cx="6094520" cy="1754326"/>
          </a:xfrm>
          <a:prstGeom prst="rect">
            <a:avLst/>
          </a:prstGeom>
          <a:noFill/>
        </p:spPr>
        <p:txBody>
          <a:bodyPr wrap="square">
            <a:spAutoFit/>
          </a:bodyPr>
          <a:lstStyle/>
          <a:p>
            <a:r>
              <a:rPr lang="en-US" dirty="0"/>
              <a:t>Sheet metal forming is </a:t>
            </a:r>
            <a:r>
              <a:rPr lang="en-US" b="1" dirty="0"/>
              <a:t>a process where pieces of sheet metal are modified to its geometry rather than removing any materials</a:t>
            </a:r>
            <a:r>
              <a:rPr lang="en-US" dirty="0"/>
              <a:t>. The applied process generates a force that stresses the material to deform. This in turn gives the possibility to bend or stretch the sheet to a variety of complex shapes</a:t>
            </a:r>
          </a:p>
        </p:txBody>
      </p:sp>
    </p:spTree>
    <p:extLst>
      <p:ext uri="{BB962C8B-B14F-4D97-AF65-F5344CB8AC3E}">
        <p14:creationId xmlns:p14="http://schemas.microsoft.com/office/powerpoint/2010/main" val="3790005446"/>
      </p:ext>
    </p:extLst>
  </p:cSld>
  <p:clrMapOvr>
    <a:masterClrMapping/>
  </p:clrMapOvr>
</p:sld>
</file>

<file path=ppt/theme/theme1.xml><?xml version="1.0" encoding="utf-8"?>
<a:theme xmlns:a="http://schemas.openxmlformats.org/drawingml/2006/main" name="Vapor Trail">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Vapor Trail</Template>
  <TotalTime>161</TotalTime>
  <Words>407</Words>
  <Application>Microsoft Office PowerPoint</Application>
  <PresentationFormat>Widescreen</PresentationFormat>
  <Paragraphs>18</Paragraphs>
  <Slides>11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Vapor Trail</vt:lpstr>
      <vt:lpstr> METAL MANUFACTURING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 cnudde</dc:creator>
  <cp:lastModifiedBy>c cnudde</cp:lastModifiedBy>
  <cp:revision>38</cp:revision>
  <dcterms:created xsi:type="dcterms:W3CDTF">2022-03-27T02:31:21Z</dcterms:created>
  <dcterms:modified xsi:type="dcterms:W3CDTF">2022-03-28T03:31:23Z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