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 uri="http://customooxmlschemas.google.com/">
      <go:slidesCustomData xmlns:go="http://customooxmlschemas.google.com/" r:id="rId56" roundtripDataSignature="AMtx7mgcTHxiaCT7L8M4DQv9vm5AKO9L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0ee71cda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100ee71cda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19a18062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1019a18062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19a18062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1019a180624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c451fb4a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fc451fb4a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c451fb4a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fc451fb4af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c451fb4af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fc451fb4af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c451fb4a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fc451fb4af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c451fb4af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fc451fb4af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c451fb4af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fc451fb4af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c451fb4af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fc451fb4af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 name="Google Shape;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c451fb4af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fc451fb4af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c451fb4af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fc451fb4af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c451fb4af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fc451fb4af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c451fb4af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fc451fb4af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c451fb4af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fc451fb4af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fc451fb4af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fc451fb4af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c451fb4af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fc451fb4af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c451fb4af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fc451fb4af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c451fb4af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fc451fb4af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a92299d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fa92299d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 name="Google Shape;5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a92299d7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fa92299d7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a92299d7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gfa92299d71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a92299d71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fa92299d71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a1c34a66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fa1c34a66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a92299d71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gfa92299d71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a92299d7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fa92299d71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fa92299d71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fa92299d71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a92299d71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fa92299d71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a92299d71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fa92299d71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a92299d71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fa92299d71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d0105262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gfd0105262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a92299d71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fa92299d71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a92299d71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fa92299d71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fa92299d71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fa92299d71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a92299d71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fa92299d71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fa92299d71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gfa92299d71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fa92299d71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gfa92299d71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a92299d71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gfa92299d71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fa92299d71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gfa92299d71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c4a88ed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gfc4a88edd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d254cb7c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gfd254cb7c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0c6a7698f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100c6a7698f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0c6a7698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100c6a7698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0c6a7698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g100c6a7698f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0c6a7698f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g100c6a7698f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1" name="Shape 11"/>
        <p:cNvGrpSpPr/>
        <p:nvPr/>
      </p:nvGrpSpPr>
      <p:grpSpPr>
        <a:xfrm>
          <a:off x="0" y="0"/>
          <a:ext cx="0" cy="0"/>
          <a:chOff x="0" y="0"/>
          <a:chExt cx="0" cy="0"/>
        </a:xfrm>
      </p:grpSpPr>
      <p:sp>
        <p:nvSpPr>
          <p:cNvPr id="12" name="Google Shape;12;p12"/>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b="1"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12"/>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15" name="Google Shape;15;p12"/>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16" name="Google Shape;16;p12"/>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17" name="Google Shape;17;p12"/>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 objeto">
  <p:cSld name="Un objeto">
    <p:spTree>
      <p:nvGrpSpPr>
        <p:cNvPr id="18" name="Shape 18"/>
        <p:cNvGrpSpPr/>
        <p:nvPr/>
      </p:nvGrpSpPr>
      <p:grpSpPr>
        <a:xfrm>
          <a:off x="0" y="0"/>
          <a:ext cx="0" cy="0"/>
          <a:chOff x="0" y="0"/>
          <a:chExt cx="0" cy="0"/>
        </a:xfrm>
      </p:grpSpPr>
      <p:sp>
        <p:nvSpPr>
          <p:cNvPr id="19" name="Google Shape;19;p14"/>
          <p:cNvSpPr txBox="1"/>
          <p:nvPr>
            <p:ph type="title"/>
          </p:nvPr>
        </p:nvSpPr>
        <p:spPr>
          <a:xfrm>
            <a:off x="0" y="0"/>
            <a:ext cx="12192000" cy="1325563"/>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0"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4"/>
          <p:cNvSpPr txBox="1"/>
          <p:nvPr/>
        </p:nvSpPr>
        <p:spPr>
          <a:xfrm>
            <a:off x="0" y="6526924"/>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22" name="Google Shape;22;p14"/>
          <p:cNvPicPr preferRelativeResize="0"/>
          <p:nvPr/>
        </p:nvPicPr>
        <p:blipFill rotWithShape="1">
          <a:blip r:embed="rId2">
            <a:alphaModFix/>
          </a:blip>
          <a:srcRect b="0" l="30016" r="46755" t="0"/>
          <a:stretch/>
        </p:blipFill>
        <p:spPr>
          <a:xfrm>
            <a:off x="10198394" y="6526928"/>
            <a:ext cx="301639" cy="331076"/>
          </a:xfrm>
          <a:prstGeom prst="rect">
            <a:avLst/>
          </a:prstGeom>
          <a:noFill/>
          <a:ln>
            <a:noFill/>
          </a:ln>
        </p:spPr>
      </p:pic>
      <p:pic>
        <p:nvPicPr>
          <p:cNvPr descr="Embajada en Noruega | BOLETIN INFORMATIVO DEL INTI" id="23" name="Google Shape;23;p14"/>
          <p:cNvPicPr preferRelativeResize="0"/>
          <p:nvPr/>
        </p:nvPicPr>
        <p:blipFill rotWithShape="1">
          <a:blip r:embed="rId3">
            <a:alphaModFix/>
          </a:blip>
          <a:srcRect b="5184" l="1430" r="56023" t="1169"/>
          <a:stretch/>
        </p:blipFill>
        <p:spPr>
          <a:xfrm>
            <a:off x="10936954" y="6526927"/>
            <a:ext cx="333633" cy="331077"/>
          </a:xfrm>
          <a:prstGeom prst="rect">
            <a:avLst/>
          </a:prstGeom>
          <a:noFill/>
          <a:ln>
            <a:noFill/>
          </a:ln>
        </p:spPr>
      </p:pic>
      <p:pic>
        <p:nvPicPr>
          <p:cNvPr id="24" name="Google Shape;24;p14"/>
          <p:cNvPicPr preferRelativeResize="0"/>
          <p:nvPr/>
        </p:nvPicPr>
        <p:blipFill rotWithShape="1">
          <a:blip r:embed="rId4">
            <a:alphaModFix/>
          </a:blip>
          <a:srcRect b="26040" l="0" r="80657" t="25405"/>
          <a:stretch/>
        </p:blipFill>
        <p:spPr>
          <a:xfrm>
            <a:off x="10583245" y="6526926"/>
            <a:ext cx="270496" cy="331078"/>
          </a:xfrm>
          <a:prstGeom prst="rect">
            <a:avLst/>
          </a:prstGeom>
          <a:noFill/>
          <a:ln>
            <a:noFill/>
          </a:ln>
        </p:spPr>
      </p:pic>
      <p:sp>
        <p:nvSpPr>
          <p:cNvPr id="25" name="Google Shape;25;p14"/>
          <p:cNvSpPr txBox="1"/>
          <p:nvPr/>
        </p:nvSpPr>
        <p:spPr>
          <a:xfrm>
            <a:off x="11353800" y="6526924"/>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bliografía">
  <p:cSld name="Bibliografía">
    <p:spTree>
      <p:nvGrpSpPr>
        <p:cNvPr id="26" name="Shape 26"/>
        <p:cNvGrpSpPr/>
        <p:nvPr/>
      </p:nvGrpSpPr>
      <p:grpSpPr>
        <a:xfrm>
          <a:off x="0" y="0"/>
          <a:ext cx="0" cy="0"/>
          <a:chOff x="0" y="0"/>
          <a:chExt cx="0" cy="0"/>
        </a:xfrm>
      </p:grpSpPr>
      <p:sp>
        <p:nvSpPr>
          <p:cNvPr id="27" name="Google Shape;27;p20"/>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nvSpPr>
        <p:spPr>
          <a:xfrm>
            <a:off x="0" y="-1"/>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b="0" i="0" lang="es-ES" sz="3600" u="none" cap="none" strike="noStrike">
                <a:solidFill>
                  <a:schemeClr val="lt1"/>
                </a:solidFill>
                <a:latin typeface="Calibri"/>
                <a:ea typeface="Calibri"/>
                <a:cs typeface="Calibri"/>
                <a:sym typeface="Calibri"/>
              </a:rPr>
              <a:t>Bibliografía</a:t>
            </a:r>
            <a:endParaRPr b="0" i="0" sz="1400" u="none" cap="none" strike="noStrike">
              <a:solidFill>
                <a:srgbClr val="000000"/>
              </a:solidFill>
              <a:latin typeface="Arial"/>
              <a:ea typeface="Arial"/>
              <a:cs typeface="Arial"/>
              <a:sym typeface="Arial"/>
            </a:endParaRPr>
          </a:p>
        </p:txBody>
      </p:sp>
      <p:sp>
        <p:nvSpPr>
          <p:cNvPr id="29" name="Google Shape;29;p20"/>
          <p:cNvSpPr txBox="1"/>
          <p:nvPr/>
        </p:nvSpPr>
        <p:spPr>
          <a:xfrm>
            <a:off x="0" y="6526920"/>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30" name="Google Shape;30;p20"/>
          <p:cNvPicPr preferRelativeResize="0"/>
          <p:nvPr/>
        </p:nvPicPr>
        <p:blipFill rotWithShape="1">
          <a:blip r:embed="rId2">
            <a:alphaModFix/>
          </a:blip>
          <a:srcRect b="0" l="30016" r="46755" t="0"/>
          <a:stretch/>
        </p:blipFill>
        <p:spPr>
          <a:xfrm>
            <a:off x="10198394" y="6526924"/>
            <a:ext cx="301639" cy="331076"/>
          </a:xfrm>
          <a:prstGeom prst="rect">
            <a:avLst/>
          </a:prstGeom>
          <a:noFill/>
          <a:ln>
            <a:noFill/>
          </a:ln>
        </p:spPr>
      </p:pic>
      <p:pic>
        <p:nvPicPr>
          <p:cNvPr descr="Embajada en Noruega | BOLETIN INFORMATIVO DEL INTI" id="31" name="Google Shape;31;p20"/>
          <p:cNvPicPr preferRelativeResize="0"/>
          <p:nvPr/>
        </p:nvPicPr>
        <p:blipFill rotWithShape="1">
          <a:blip r:embed="rId3">
            <a:alphaModFix/>
          </a:blip>
          <a:srcRect b="5184" l="1430" r="56023" t="1169"/>
          <a:stretch/>
        </p:blipFill>
        <p:spPr>
          <a:xfrm>
            <a:off x="10936954" y="6526923"/>
            <a:ext cx="333633" cy="331077"/>
          </a:xfrm>
          <a:prstGeom prst="rect">
            <a:avLst/>
          </a:prstGeom>
          <a:noFill/>
          <a:ln>
            <a:noFill/>
          </a:ln>
        </p:spPr>
      </p:pic>
      <p:pic>
        <p:nvPicPr>
          <p:cNvPr id="32" name="Google Shape;32;p20"/>
          <p:cNvPicPr preferRelativeResize="0"/>
          <p:nvPr/>
        </p:nvPicPr>
        <p:blipFill rotWithShape="1">
          <a:blip r:embed="rId4">
            <a:alphaModFix/>
          </a:blip>
          <a:srcRect b="26040" l="0" r="80657" t="25405"/>
          <a:stretch/>
        </p:blipFill>
        <p:spPr>
          <a:xfrm>
            <a:off x="10583245" y="6526922"/>
            <a:ext cx="270496" cy="331078"/>
          </a:xfrm>
          <a:prstGeom prst="rect">
            <a:avLst/>
          </a:prstGeom>
          <a:noFill/>
          <a:ln>
            <a:noFill/>
          </a:ln>
        </p:spPr>
      </p:pic>
      <p:sp>
        <p:nvSpPr>
          <p:cNvPr id="33" name="Google Shape;33;p20"/>
          <p:cNvSpPr txBox="1"/>
          <p:nvPr/>
        </p:nvSpPr>
        <p:spPr>
          <a:xfrm>
            <a:off x="11353800" y="6526920"/>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radecimiento (cierre)">
  <p:cSld name="Agradecimiento (cierre)">
    <p:spTree>
      <p:nvGrpSpPr>
        <p:cNvPr id="34" name="Shape 34"/>
        <p:cNvGrpSpPr/>
        <p:nvPr/>
      </p:nvGrpSpPr>
      <p:grpSpPr>
        <a:xfrm>
          <a:off x="0" y="0"/>
          <a:ext cx="0" cy="0"/>
          <a:chOff x="0" y="0"/>
          <a:chExt cx="0" cy="0"/>
        </a:xfrm>
      </p:grpSpPr>
      <p:pic>
        <p:nvPicPr>
          <p:cNvPr id="35" name="Google Shape;35;p21"/>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36" name="Google Shape;36;p21"/>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37" name="Google Shape;37;p21"/>
          <p:cNvSpPr txBox="1"/>
          <p:nvPr/>
        </p:nvSpPr>
        <p:spPr>
          <a:xfrm>
            <a:off x="0" y="0"/>
            <a:ext cx="12192000" cy="449798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alibri"/>
              <a:buNone/>
            </a:pPr>
            <a:r>
              <a:rPr b="1" i="0" lang="es-ES" sz="4400" u="none" cap="none" strike="noStrike">
                <a:solidFill>
                  <a:schemeClr val="lt1"/>
                </a:solidFill>
                <a:latin typeface="Calibri"/>
                <a:ea typeface="Calibri"/>
                <a:cs typeface="Calibri"/>
                <a:sym typeface="Calibri"/>
              </a:rPr>
              <a:t>	¡Muchas gracias!</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38" name="Google Shape;38;p21"/>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
        <p:nvSpPr>
          <p:cNvPr id="39" name="Google Shape;39;p21"/>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4.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s-ES"/>
              <a:t>	Reglamento de Generadores de Vapor - URSEA</a:t>
            </a:r>
            <a:endParaRPr/>
          </a:p>
          <a:p>
            <a:pPr indent="0" lvl="0" marL="0" rtl="0" algn="l">
              <a:lnSpc>
                <a:spcPct val="90000"/>
              </a:lnSpc>
              <a:spcBef>
                <a:spcPts val="0"/>
              </a:spcBef>
              <a:spcAft>
                <a:spcPts val="0"/>
              </a:spcAft>
              <a:buClr>
                <a:schemeClr val="lt1"/>
              </a:buClr>
              <a:buSzPts val="4400"/>
              <a:buFont typeface="Calibri"/>
              <a:buNone/>
            </a:pPr>
            <a:r>
              <a:rPr lang="es-ES"/>
              <a:t>	</a:t>
            </a:r>
            <a:r>
              <a:rPr lang="es-ES" sz="2400"/>
              <a:t>Sección VII y Anexo 2</a:t>
            </a:r>
            <a:endParaRPr sz="2400"/>
          </a:p>
        </p:txBody>
      </p:sp>
      <p:sp>
        <p:nvSpPr>
          <p:cNvPr id="45" name="Google Shape;45;p1"/>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s-ES"/>
              <a:t>	Docente(s) | Montevideo, Uruguay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00ee71cda0_0_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98" name="Google Shape;98;g100ee71cda0_0_0"/>
          <p:cNvSpPr txBox="1"/>
          <p:nvPr>
            <p:ph idx="1" type="body"/>
          </p:nvPr>
        </p:nvSpPr>
        <p:spPr>
          <a:xfrm>
            <a:off x="589450" y="1398625"/>
            <a:ext cx="11405700" cy="4905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Capítulo I. Seguridad durante la inspección</a:t>
            </a:r>
            <a:endParaRPr b="1" sz="1600" u="sng">
              <a:latin typeface="Arial"/>
              <a:ea typeface="Arial"/>
              <a:cs typeface="Arial"/>
              <a:sym typeface="Arial"/>
            </a:endParaRPr>
          </a:p>
          <a:p>
            <a:pPr indent="0" lvl="0" marL="0" rtl="0" algn="just">
              <a:lnSpc>
                <a:spcPct val="115000"/>
              </a:lnSpc>
              <a:spcBef>
                <a:spcPts val="0"/>
              </a:spcBef>
              <a:spcAft>
                <a:spcPts val="0"/>
              </a:spcAft>
              <a:buNone/>
            </a:pPr>
            <a:r>
              <a:t/>
            </a:r>
            <a:endParaRPr b="1" sz="1600" u="sng">
              <a:latin typeface="Arial"/>
              <a:ea typeface="Arial"/>
              <a:cs typeface="Arial"/>
              <a:sym typeface="Arial"/>
              <a:extLst>
                <a:ext uri="http://customooxmlschemas.google.com/">
                  <go:slidesCustomData xmlns:go="http://customooxmlschemas.google.com/" textRoundtripDataId="19"/>
                </a:ext>
              </a:extLst>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extLst>
                  <a:ext uri="http://customooxmlschemas.google.com/">
                    <go:slidesCustomData xmlns:go="http://customooxmlschemas.google.com/" textRoundtripDataId="20"/>
                  </a:ext>
                </a:extLst>
              </a:rPr>
              <a:t>Propietario o usuario:</a:t>
            </a:r>
            <a:endParaRPr sz="1600" u="sng">
              <a:latin typeface="Arial"/>
              <a:ea typeface="Arial"/>
              <a:cs typeface="Arial"/>
              <a:sym typeface="Arial"/>
              <a:extLst>
                <a:ext uri="http://customooxmlschemas.google.com/">
                  <go:slidesCustomData xmlns:go="http://customooxmlschemas.google.com/" textRoundtripDataId="21"/>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22"/>
                  </a:ext>
                </a:extLst>
              </a:rPr>
              <a:t>Conocer y dominar las normas relacionadas con seguridad y salud ocupacional</a:t>
            </a:r>
            <a:endParaRPr sz="1600">
              <a:latin typeface="Arial"/>
              <a:ea typeface="Arial"/>
              <a:cs typeface="Arial"/>
              <a:sym typeface="Arial"/>
              <a:extLst>
                <a:ext uri="http://customooxmlschemas.google.com/">
                  <go:slidesCustomData xmlns:go="http://customooxmlschemas.google.com/" textRoundtripDataId="23"/>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24"/>
                  </a:ext>
                </a:extLst>
              </a:rPr>
              <a:t>Garantizar lo necesario para llevara cabo inspecciones seguras</a:t>
            </a:r>
            <a:endParaRPr sz="1600">
              <a:latin typeface="Arial"/>
              <a:ea typeface="Arial"/>
              <a:cs typeface="Arial"/>
              <a:sym typeface="Arial"/>
              <a:extLst>
                <a:ext uri="http://customooxmlschemas.google.com/">
                  <go:slidesCustomData xmlns:go="http://customooxmlschemas.google.com/" textRoundtripDataId="25"/>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26"/>
                  </a:ext>
                </a:extLst>
              </a:rPr>
              <a:t>Notificar al inspector cualquier condición de riesgo o requerimiento específico de seguridad en el establecimiento.</a:t>
            </a:r>
            <a:br>
              <a:rPr lang="es-ES" sz="1600">
                <a:latin typeface="Arial"/>
                <a:ea typeface="Arial"/>
                <a:cs typeface="Arial"/>
                <a:sym typeface="Arial"/>
                <a:extLst>
                  <a:ext uri="http://customooxmlschemas.google.com/">
                    <go:slidesCustomData xmlns:go="http://customooxmlschemas.google.com/" textRoundtripDataId="26"/>
                  </a:ext>
                </a:extLst>
              </a:rPr>
            </a:br>
            <a:endParaRPr sz="1600">
              <a:latin typeface="Arial"/>
              <a:ea typeface="Arial"/>
              <a:cs typeface="Arial"/>
              <a:sym typeface="Arial"/>
              <a:extLst>
                <a:ext uri="http://customooxmlschemas.google.com/">
                  <go:slidesCustomData xmlns:go="http://customooxmlschemas.google.com/" textRoundtripDataId="27"/>
                </a:ext>
              </a:extLst>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extLst>
                  <a:ext uri="http://customooxmlschemas.google.com/">
                    <go:slidesCustomData xmlns:go="http://customooxmlschemas.google.com/" textRoundtripDataId="28"/>
                  </a:ext>
                </a:extLst>
              </a:rPr>
              <a:t>Inspector:</a:t>
            </a:r>
            <a:endParaRPr sz="1600" u="sng">
              <a:latin typeface="Arial"/>
              <a:ea typeface="Arial"/>
              <a:cs typeface="Arial"/>
              <a:sym typeface="Arial"/>
              <a:extLst>
                <a:ext uri="http://customooxmlschemas.google.com/">
                  <go:slidesCustomData xmlns:go="http://customooxmlschemas.google.com/" textRoundtripDataId="29"/>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30"/>
                  </a:ext>
                </a:extLst>
              </a:rPr>
              <a:t>Conocer y dominar las normas relacionadas con seguridad y salud ocupacional</a:t>
            </a:r>
            <a:endParaRPr sz="1600">
              <a:latin typeface="Arial"/>
              <a:ea typeface="Arial"/>
              <a:cs typeface="Arial"/>
              <a:sym typeface="Arial"/>
              <a:extLst>
                <a:ext uri="http://customooxmlschemas.google.com/">
                  <go:slidesCustomData xmlns:go="http://customooxmlschemas.google.com/" textRoundtripDataId="31"/>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32"/>
                  </a:ext>
                </a:extLst>
              </a:rPr>
              <a:t>Verificar  que  las condiciones  de  seguridad estén  dadas  antes  de iniciar  la  inspección,  exigiendo  al  propietario  o  usuario  el  cumplimiento  de  todos  los requisitos de seguridad. </a:t>
            </a:r>
            <a:endParaRPr sz="1600">
              <a:latin typeface="Arial"/>
              <a:ea typeface="Arial"/>
              <a:cs typeface="Arial"/>
              <a:sym typeface="Arial"/>
              <a:extLst>
                <a:ext uri="http://customooxmlschemas.google.com/">
                  <go:slidesCustomData xmlns:go="http://customooxmlschemas.google.com/" textRoundtripDataId="33"/>
                </a:ext>
              </a:extLst>
            </a:endParaRPr>
          </a:p>
          <a:p>
            <a:pPr indent="0" lvl="0" marL="91440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34"/>
                </a:ext>
              </a:extLst>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019a180624_0_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VI - Reparaciones y Mantenimiento</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04" name="Google Shape;104;g1019a180624_0_1"/>
          <p:cNvSpPr txBox="1"/>
          <p:nvPr>
            <p:ph idx="1" type="body"/>
          </p:nvPr>
        </p:nvSpPr>
        <p:spPr>
          <a:xfrm>
            <a:off x="589450" y="1398625"/>
            <a:ext cx="11011500" cy="5253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Capítulo I. Seguridad durante la inspección</a:t>
            </a:r>
            <a:br>
              <a:rPr b="1" lang="es-ES" sz="1600" u="sng">
                <a:latin typeface="Arial"/>
                <a:ea typeface="Arial"/>
                <a:cs typeface="Arial"/>
                <a:sym typeface="Arial"/>
              </a:rPr>
            </a:br>
            <a:endParaRPr sz="1600" u="sng">
              <a:latin typeface="Arial"/>
              <a:ea typeface="Arial"/>
              <a:cs typeface="Arial"/>
              <a:sym typeface="Arial"/>
              <a:extLst>
                <a:ext uri="http://customooxmlschemas.google.com/">
                  <go:slidesCustomData xmlns:go="http://customooxmlschemas.google.com/" textRoundtripDataId="35"/>
                </a:ext>
              </a:extLst>
            </a:endParaRPr>
          </a:p>
          <a:p>
            <a:pPr indent="-330200" lvl="1" marL="4500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36"/>
                  </a:ext>
                </a:extLst>
              </a:rPr>
              <a:t>Artículo 141 -</a:t>
            </a:r>
            <a:r>
              <a:rPr lang="es-ES" sz="1600">
                <a:latin typeface="Arial"/>
                <a:ea typeface="Arial"/>
                <a:cs typeface="Arial"/>
                <a:sym typeface="Arial"/>
                <a:extLst>
                  <a:ext uri="http://customooxmlschemas.google.com/">
                    <go:slidesCustomData xmlns:go="http://customooxmlschemas.google.com/" textRoundtripDataId="37"/>
                  </a:ext>
                </a:extLst>
              </a:rPr>
              <a:t> </a:t>
            </a:r>
            <a:r>
              <a:rPr i="1" lang="es-ES" sz="1600">
                <a:latin typeface="Arial"/>
                <a:ea typeface="Arial"/>
                <a:cs typeface="Arial"/>
                <a:sym typeface="Arial"/>
                <a:extLst>
                  <a:ext uri="http://customooxmlschemas.google.com/">
                    <go:slidesCustomData xmlns:go="http://customooxmlschemas.google.com/" textRoundtripDataId="38"/>
                  </a:ext>
                </a:extLst>
              </a:rPr>
              <a:t>El inspector deberá:</a:t>
            </a:r>
            <a:br>
              <a:rPr i="1" lang="es-ES" sz="1600">
                <a:latin typeface="Arial"/>
                <a:ea typeface="Arial"/>
                <a:cs typeface="Arial"/>
                <a:sym typeface="Arial"/>
                <a:extLst>
                  <a:ext uri="http://customooxmlschemas.google.com/">
                    <go:slidesCustomData xmlns:go="http://customooxmlschemas.google.com/" textRoundtripDataId="38"/>
                  </a:ext>
                </a:extLst>
              </a:rPr>
            </a:br>
            <a:br>
              <a:rPr i="1" lang="es-ES" sz="1600">
                <a:latin typeface="Arial"/>
                <a:ea typeface="Arial"/>
                <a:cs typeface="Arial"/>
                <a:sym typeface="Arial"/>
                <a:extLst>
                  <a:ext uri="http://customooxmlschemas.google.com/">
                    <go:slidesCustomData xmlns:go="http://customooxmlschemas.google.com/" textRoundtripDataId="38"/>
                  </a:ext>
                </a:extLst>
              </a:rPr>
            </a:br>
            <a:r>
              <a:rPr i="1" lang="es-ES" sz="1600">
                <a:latin typeface="Arial"/>
                <a:ea typeface="Arial"/>
                <a:cs typeface="Arial"/>
                <a:sym typeface="Arial"/>
                <a:extLst>
                  <a:ext uri="http://customooxmlschemas.google.com/">
                    <go:slidesCustomData xmlns:go="http://customooxmlschemas.google.com/" textRoundtripDataId="39"/>
                  </a:ext>
                </a:extLst>
              </a:rPr>
              <a:t>	a) Tener destreza  en  el  uso  de  dispositivos  de  seguridad  específicos  que  sean necesarios para llevar a cabo la inspección, y disponer y conocer el buen uso de los Equipos de Protección Personal básicos necesarios.</a:t>
            </a:r>
            <a:endParaRPr i="1" sz="1600">
              <a:latin typeface="Arial"/>
              <a:ea typeface="Arial"/>
              <a:cs typeface="Arial"/>
              <a:sym typeface="Arial"/>
              <a:extLst>
                <a:ext uri="http://customooxmlschemas.google.com/">
                  <go:slidesCustomData xmlns:go="http://customooxmlschemas.google.com/" textRoundtripDataId="40"/>
                </a:ext>
              </a:extLst>
            </a:endParaRPr>
          </a:p>
          <a:p>
            <a:pPr indent="0" lvl="0" marL="450000"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41"/>
                  </a:ext>
                </a:extLst>
              </a:rPr>
              <a:t>	b) Obtener los </a:t>
            </a:r>
            <a:r>
              <a:rPr lang="es-ES" sz="1600">
                <a:latin typeface="Arial"/>
                <a:ea typeface="Arial"/>
                <a:cs typeface="Arial"/>
                <a:sym typeface="Arial"/>
                <a:extLst>
                  <a:ext uri="http://customooxmlschemas.google.com/">
                    <go:slidesCustomData xmlns:go="http://customooxmlschemas.google.com/" textRoundtripDataId="42"/>
                  </a:ext>
                </a:extLst>
              </a:rPr>
              <a:t>permisos necesarios</a:t>
            </a:r>
            <a:r>
              <a:rPr i="1" lang="es-ES" sz="1600">
                <a:latin typeface="Arial"/>
                <a:ea typeface="Arial"/>
                <a:cs typeface="Arial"/>
                <a:sym typeface="Arial"/>
                <a:extLst>
                  <a:ext uri="http://customooxmlschemas.google.com/">
                    <go:slidesCustomData xmlns:go="http://customooxmlschemas.google.com/" textRoundtripDataId="43"/>
                  </a:ext>
                </a:extLst>
              </a:rPr>
              <a:t> para el ingreso a espacios confinados.</a:t>
            </a:r>
            <a:endParaRPr i="1" sz="1600">
              <a:latin typeface="Arial"/>
              <a:ea typeface="Arial"/>
              <a:cs typeface="Arial"/>
              <a:sym typeface="Arial"/>
              <a:extLst>
                <a:ext uri="http://customooxmlschemas.google.com/">
                  <go:slidesCustomData xmlns:go="http://customooxmlschemas.google.com/" textRoundtripDataId="44"/>
                </a:ext>
              </a:extLst>
            </a:endParaRPr>
          </a:p>
          <a:p>
            <a:pPr indent="0" lvl="0" marL="450000"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45"/>
                  </a:ext>
                </a:extLst>
              </a:rPr>
              <a:t>	c) Cumplir  las reglas de  seguridad  específicas  del  establecimiento  en  el  que  se encuentra el Generador de Vapor. </a:t>
            </a:r>
            <a:endParaRPr i="1" sz="1600">
              <a:latin typeface="Arial"/>
              <a:ea typeface="Arial"/>
              <a:cs typeface="Arial"/>
              <a:sym typeface="Arial"/>
              <a:extLst>
                <a:ext uri="http://customooxmlschemas.google.com/">
                  <go:slidesCustomData xmlns:go="http://customooxmlschemas.google.com/" textRoundtripDataId="46"/>
                </a:ext>
              </a:extLst>
            </a:endParaRPr>
          </a:p>
          <a:p>
            <a:pPr indent="0" lvl="0" marL="450000"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47"/>
                  </a:ext>
                </a:extLst>
              </a:rPr>
              <a:t>	d) No  operar  equipos  relacionados  con  el  Generador  de  Vapor  en  el  que  esté desempeñando una Inspección. Por otra parte, deberá verificar que el Generador de Vapor se encuentra debidamente acondicionado para su inspección.</a:t>
            </a:r>
            <a:endParaRPr i="1" sz="1600">
              <a:latin typeface="Arial"/>
              <a:ea typeface="Arial"/>
              <a:cs typeface="Arial"/>
              <a:sym typeface="Arial"/>
              <a:extLst>
                <a:ext uri="http://customooxmlschemas.google.com/">
                  <go:slidesCustomData xmlns:go="http://customooxmlschemas.google.com/" textRoundtripDataId="48"/>
                </a:ext>
              </a:extLst>
            </a:endParaRPr>
          </a:p>
          <a:p>
            <a:pPr indent="0" lvl="0" marL="450000"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49"/>
                  </a:ext>
                </a:extLst>
              </a:rPr>
              <a:t>	</a:t>
            </a:r>
            <a:r>
              <a:rPr i="1" lang="es-ES" sz="1600">
                <a:latin typeface="Arial"/>
                <a:ea typeface="Arial"/>
                <a:cs typeface="Arial"/>
                <a:sym typeface="Arial"/>
                <a:extLst>
                  <a:ext uri="http://customooxmlschemas.google.com/">
                    <go:slidesCustomData xmlns:go="http://customooxmlschemas.google.com/" textRoundtripDataId="50"/>
                  </a:ext>
                </a:extLst>
              </a:rPr>
              <a:t>e)El  generador  de  vapor  se  encuentre  bloqueado,  desconectado  y aisladode cualquier fuente de energía previo a la inspección interna. </a:t>
            </a:r>
            <a:endParaRPr i="1" sz="1600">
              <a:latin typeface="Arial"/>
              <a:ea typeface="Arial"/>
              <a:cs typeface="Arial"/>
              <a:sym typeface="Arial"/>
              <a:extLst>
                <a:ext uri="http://customooxmlschemas.google.com/">
                  <go:slidesCustomData xmlns:go="http://customooxmlschemas.google.com/" textRoundtripDataId="51"/>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019a180624_0_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10" name="Google Shape;110;g1019a180624_0_6"/>
          <p:cNvSpPr txBox="1"/>
          <p:nvPr>
            <p:ph idx="1" type="body"/>
          </p:nvPr>
        </p:nvSpPr>
        <p:spPr>
          <a:xfrm>
            <a:off x="238725" y="1398625"/>
            <a:ext cx="11832900" cy="5253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 </a:t>
            </a:r>
            <a:r>
              <a:rPr b="1" lang="es-ES" sz="1600" u="sng">
                <a:latin typeface="Arial"/>
                <a:ea typeface="Arial"/>
                <a:cs typeface="Arial"/>
                <a:sym typeface="Arial"/>
              </a:rPr>
              <a:t>Inspección visual externa</a:t>
            </a:r>
            <a:endParaRPr sz="1600" u="sng">
              <a:latin typeface="Arial"/>
              <a:ea typeface="Arial"/>
              <a:cs typeface="Arial"/>
              <a:sym typeface="Arial"/>
              <a:extLst>
                <a:ext uri="http://customooxmlschemas.google.com/">
                  <go:slidesCustomData xmlns:go="http://customooxmlschemas.google.com/" textRoundtripDataId="52"/>
                </a:ext>
              </a:extLst>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La inspección visual externa debe ser realizada con el generador de vapor en servicio, trabajando en condición normal de operación.</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Se deberá verificar:</a:t>
            </a:r>
            <a:endParaRPr sz="1600">
              <a:latin typeface="Arial"/>
              <a:ea typeface="Arial"/>
              <a:cs typeface="Arial"/>
              <a:sym typeface="Arial"/>
              <a:extLst>
                <a:ext uri="http://customooxmlschemas.google.com/">
                  <go:slidesCustomData xmlns:go="http://customooxmlschemas.google.com/" textRoundtripDataId="53"/>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54"/>
                  </a:ext>
                </a:extLst>
              </a:rPr>
              <a:t>Limpieza  y  orden  en  la  sala/área  de  generación  de  vapor (Anexo 5)</a:t>
            </a:r>
            <a:endParaRPr sz="1600">
              <a:latin typeface="Arial"/>
              <a:ea typeface="Arial"/>
              <a:cs typeface="Arial"/>
              <a:sym typeface="Arial"/>
              <a:extLst>
                <a:ext uri="http://customooxmlschemas.google.com/">
                  <go:slidesCustomData xmlns:go="http://customooxmlschemas.google.com/" textRoundtripDataId="55"/>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56"/>
                  </a:ext>
                </a:extLst>
              </a:rPr>
              <a:t>Condición  normal  de  operación  del  generador  de  vapor  y  de  los  instrumentos  de medición, control y seguridad. </a:t>
            </a:r>
            <a:endParaRPr sz="1600">
              <a:latin typeface="Arial"/>
              <a:ea typeface="Arial"/>
              <a:cs typeface="Arial"/>
              <a:sym typeface="Arial"/>
              <a:extLst>
                <a:ext uri="http://customooxmlschemas.google.com/">
                  <go:slidesCustomData xmlns:go="http://customooxmlschemas.google.com/" textRoundtripDataId="57"/>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58"/>
                  </a:ext>
                </a:extLst>
              </a:rPr>
              <a:t>Válvulas  de  seguridad: condición de éstas y estado  de  las  placa  de  fabricación, placa de calibración y precintos.</a:t>
            </a:r>
            <a:endParaRPr sz="1600">
              <a:latin typeface="Arial"/>
              <a:ea typeface="Arial"/>
              <a:cs typeface="Arial"/>
              <a:sym typeface="Arial"/>
              <a:extLst>
                <a:ext uri="http://customooxmlschemas.google.com/">
                  <go:slidesCustomData xmlns:go="http://customooxmlschemas.google.com/" textRoundtripDataId="59"/>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60"/>
                  </a:ext>
                </a:extLst>
              </a:rPr>
              <a:t>Presencia de posibles puntos calientes en la envolvente, fugas o escapes de vapor, agua o combustible. </a:t>
            </a:r>
            <a:endParaRPr sz="1600">
              <a:latin typeface="Arial"/>
              <a:ea typeface="Arial"/>
              <a:cs typeface="Arial"/>
              <a:sym typeface="Arial"/>
              <a:extLst>
                <a:ext uri="http://customooxmlschemas.google.com/">
                  <go:slidesCustomData xmlns:go="http://customooxmlschemas.google.com/" textRoundtripDataId="61"/>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62"/>
                  </a:ext>
                </a:extLst>
              </a:rPr>
              <a:t>Estanqueidad de los ductos de aire y gases de combustión. </a:t>
            </a:r>
            <a:endParaRPr sz="1600">
              <a:latin typeface="Arial"/>
              <a:ea typeface="Arial"/>
              <a:cs typeface="Arial"/>
              <a:sym typeface="Arial"/>
              <a:extLst>
                <a:ext uri="http://customooxmlschemas.google.com/">
                  <go:slidesCustomData xmlns:go="http://customooxmlschemas.google.com/" textRoundtripDataId="63"/>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64"/>
                  </a:ext>
                </a:extLst>
              </a:rPr>
              <a:t>Condición  general  de  las  tuberías  de  agua,  tuberías  de  vapor  y  suministro  de  combustible, considerando aislamiento térmico, apoyos, fugas, etc.  </a:t>
            </a:r>
            <a:endParaRPr sz="1600">
              <a:latin typeface="Arial"/>
              <a:ea typeface="Arial"/>
              <a:cs typeface="Arial"/>
              <a:sym typeface="Arial"/>
              <a:extLst>
                <a:ext uri="http://customooxmlschemas.google.com/">
                  <go:slidesCustomData xmlns:go="http://customooxmlschemas.google.com/" textRoundtripDataId="65"/>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66"/>
                  </a:ext>
                </a:extLst>
              </a:rPr>
              <a:t>Estado general y operacional del medio alternativo de alimentación de agua (si corresponde)  </a:t>
            </a:r>
            <a:endParaRPr sz="1600">
              <a:latin typeface="Arial"/>
              <a:ea typeface="Arial"/>
              <a:cs typeface="Arial"/>
              <a:sym typeface="Arial"/>
              <a:extLst>
                <a:ext uri="http://customooxmlschemas.google.com/">
                  <go:slidesCustomData xmlns:go="http://customooxmlschemas.google.com/" textRoundtripDataId="67"/>
                </a:ext>
              </a:extLst>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68"/>
                  </a:ext>
                </a:extLst>
              </a:rPr>
              <a:t>Estado general de refractarios, accesorios, tablero eléctrico y equipos auxiliares. </a:t>
            </a:r>
            <a:endParaRPr b="1" sz="1600">
              <a:latin typeface="Arial"/>
              <a:ea typeface="Arial"/>
              <a:cs typeface="Arial"/>
              <a:sym typeface="Arial"/>
              <a:extLst>
                <a:ext uri="http://customooxmlschemas.google.com/">
                  <go:slidesCustomData xmlns:go="http://customooxmlschemas.google.com/" textRoundtripDataId="69"/>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fc451fb4af_0_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16" name="Google Shape;116;gfc451fb4af_0_1"/>
          <p:cNvSpPr txBox="1"/>
          <p:nvPr>
            <p:ph idx="1" type="body"/>
          </p:nvPr>
        </p:nvSpPr>
        <p:spPr>
          <a:xfrm>
            <a:off x="238725" y="1398625"/>
            <a:ext cx="11362200" cy="2543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 Inspección visual externa</a:t>
            </a:r>
            <a:endParaRPr sz="1600" u="sng">
              <a:latin typeface="Arial"/>
              <a:ea typeface="Arial"/>
              <a:cs typeface="Arial"/>
              <a:sym typeface="Arial"/>
              <a:extLst>
                <a:ext uri="http://customooxmlschemas.google.com/">
                  <go:slidesCustomData xmlns:go="http://customooxmlschemas.google.com/" textRoundtripDataId="70"/>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71"/>
                  </a:ext>
                </a:extLst>
              </a:rPr>
              <a:t>No  será  necesario  remover  el  aislamiento  térmico  y/o  refractario  a  menos  que  la  sospecha  de  daños  y/o  evidencias  de  averías  ocultas  bajo estos así lo requiera. </a:t>
            </a:r>
            <a:endParaRPr sz="1600">
              <a:latin typeface="Arial"/>
              <a:ea typeface="Arial"/>
              <a:cs typeface="Arial"/>
              <a:sym typeface="Arial"/>
              <a:extLst>
                <a:ext uri="http://customooxmlschemas.google.com/">
                  <go:slidesCustomData xmlns:go="http://customooxmlschemas.google.com/" textRoundtripDataId="72"/>
                </a:ext>
              </a:extLst>
            </a:endParaRPr>
          </a:p>
          <a:p>
            <a:pPr indent="0" lvl="0" marL="45720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73"/>
                </a:ext>
              </a:extLst>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74"/>
                  </a:ext>
                </a:extLst>
              </a:rPr>
              <a:t>Artículo 143</a:t>
            </a:r>
            <a:r>
              <a:rPr lang="es-ES" sz="1600">
                <a:latin typeface="Arial"/>
                <a:ea typeface="Arial"/>
                <a:cs typeface="Arial"/>
                <a:sym typeface="Arial"/>
                <a:extLst>
                  <a:ext uri="http://customooxmlschemas.google.com/">
                    <go:slidesCustomData xmlns:go="http://customooxmlschemas.google.com/" textRoundtripDataId="75"/>
                  </a:ext>
                </a:extLst>
              </a:rPr>
              <a:t> -</a:t>
            </a:r>
            <a:r>
              <a:rPr i="1" lang="es-ES" sz="1600">
                <a:latin typeface="Arial"/>
                <a:ea typeface="Arial"/>
                <a:cs typeface="Arial"/>
                <a:sym typeface="Arial"/>
                <a:extLst>
                  <a:ext uri="http://customooxmlschemas.google.com/">
                    <go:slidesCustomData xmlns:go="http://customooxmlschemas.google.com/" textRoundtripDataId="76"/>
                  </a:ext>
                </a:extLst>
              </a:rPr>
              <a:t>En  el  caso  de  superficies  acuotubulares,  la  inspección  visual  se efectuará  de  acuerdo  a  la  norma  aplicable,  y  será  satisfactoria  en  función  del cumplimiento objetivo de sus criterios de aceptación. </a:t>
            </a:r>
            <a:endParaRPr i="1" sz="1600">
              <a:latin typeface="Arial"/>
              <a:ea typeface="Arial"/>
              <a:cs typeface="Arial"/>
              <a:sym typeface="Arial"/>
              <a:extLst>
                <a:ext uri="http://customooxmlschemas.google.com/">
                  <go:slidesCustomData xmlns:go="http://customooxmlschemas.google.com/" textRoundtripDataId="77"/>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78"/>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fc451fb4af_0_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22" name="Google Shape;122;gfc451fb4af_0_7"/>
          <p:cNvSpPr txBox="1"/>
          <p:nvPr>
            <p:ph idx="1" type="body"/>
          </p:nvPr>
        </p:nvSpPr>
        <p:spPr>
          <a:xfrm>
            <a:off x="238725" y="1398625"/>
            <a:ext cx="113622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III. Inspección visual interna</a:t>
            </a:r>
            <a:endParaRPr sz="1600" u="sng">
              <a:latin typeface="Arial"/>
              <a:ea typeface="Arial"/>
              <a:cs typeface="Arial"/>
              <a:sym typeface="Arial"/>
              <a:extLst>
                <a:ext uri="http://customooxmlschemas.google.com/">
                  <go:slidesCustomData xmlns:go="http://customooxmlschemas.google.com/" textRoundtripDataId="79"/>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La inspección visual interna se debe realizar con el generador de vapor fuera de servicio </a:t>
            </a:r>
            <a:r>
              <a:rPr lang="es-ES" sz="1600">
                <a:latin typeface="Arial"/>
                <a:ea typeface="Arial"/>
                <a:cs typeface="Arial"/>
                <a:sym typeface="Arial"/>
                <a:extLst>
                  <a:ext uri="http://customooxmlschemas.google.com/">
                    <go:slidesCustomData xmlns:go="http://customooxmlschemas.google.com/" textRoundtripDataId="80"/>
                  </a:ext>
                </a:extLst>
              </a:rPr>
              <a:t>y debidamente   acondicionado para que el Inspector Autorizado pueda ingresar a su interior (en caso de ser posible). </a:t>
            </a:r>
            <a:endParaRPr sz="1600">
              <a:latin typeface="Arial"/>
              <a:ea typeface="Arial"/>
              <a:cs typeface="Arial"/>
              <a:sym typeface="Arial"/>
              <a:extLst>
                <a:ext uri="http://customooxmlschemas.google.com/">
                  <go:slidesCustomData xmlns:go="http://customooxmlschemas.google.com/" textRoundtripDataId="81"/>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82"/>
                  </a:ext>
                </a:extLst>
              </a:rPr>
              <a:t>Se deberán verificar los niveles de ensuciamiento antes que el personal de mantenimiento proceda a limpiar para su acondicionamiento.</a:t>
            </a:r>
            <a:endParaRPr sz="1600">
              <a:latin typeface="Arial"/>
              <a:ea typeface="Arial"/>
              <a:cs typeface="Arial"/>
              <a:sym typeface="Arial"/>
              <a:extLst>
                <a:ext uri="http://customooxmlschemas.google.com/">
                  <go:slidesCustomData xmlns:go="http://customooxmlschemas.google.com/" textRoundtripDataId="83"/>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84"/>
                  </a:ext>
                </a:extLst>
              </a:rPr>
              <a:t>Una vez acondicionado el Generador de Vapor y generados todos los permisos para el ingreso, el Inspector Autorizado verificará al menos:</a:t>
            </a:r>
            <a:endParaRPr sz="1600">
              <a:latin typeface="Arial"/>
              <a:ea typeface="Arial"/>
              <a:cs typeface="Arial"/>
              <a:sym typeface="Arial"/>
              <a:extLst>
                <a:ext uri="http://customooxmlschemas.google.com/">
                  <go:slidesCustomData xmlns:go="http://customooxmlschemas.google.com/" textRoundtripDataId="85"/>
                </a:ext>
              </a:extLst>
            </a:endParaRPr>
          </a:p>
          <a:p>
            <a:pPr indent="-330200" lvl="1" marL="914400" rtl="0" algn="just">
              <a:lnSpc>
                <a:spcPct val="115000"/>
              </a:lnSpc>
              <a:spcBef>
                <a:spcPts val="5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86"/>
                  </a:ext>
                </a:extLst>
              </a:rPr>
              <a:t>evidencias de corrosión, incrustaciones, lodos sueltos, erosión, grietas y/o fisuras, sobrecalentamiento y deformaciones en   la   superficie   que   corresponda. </a:t>
            </a:r>
            <a:endParaRPr sz="1600">
              <a:latin typeface="Arial"/>
              <a:ea typeface="Arial"/>
              <a:cs typeface="Arial"/>
              <a:sym typeface="Arial"/>
              <a:extLst>
                <a:ext uri="http://customooxmlschemas.google.com/">
                  <go:slidesCustomData xmlns:go="http://customooxmlschemas.google.com/" textRoundtripDataId="87"/>
                </a:ext>
              </a:extLst>
            </a:endParaRPr>
          </a:p>
          <a:p>
            <a:pPr indent="-330200" lvl="1" marL="914400" rtl="0" algn="just">
              <a:lnSpc>
                <a:spcPct val="115000"/>
              </a:lnSpc>
              <a:spcBef>
                <a:spcPts val="5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88"/>
                  </a:ext>
                </a:extLst>
              </a:rPr>
              <a:t>condición  de adherencia  y  agrietamiento  del  refractario</a:t>
            </a:r>
            <a:endParaRPr sz="1600">
              <a:latin typeface="Arial"/>
              <a:ea typeface="Arial"/>
              <a:cs typeface="Arial"/>
              <a:sym typeface="Arial"/>
              <a:extLst>
                <a:ext uri="http://customooxmlschemas.google.com/">
                  <go:slidesCustomData xmlns:go="http://customooxmlschemas.google.com/" textRoundtripDataId="89"/>
                </a:ext>
              </a:extLst>
            </a:endParaRPr>
          </a:p>
          <a:p>
            <a:pPr indent="-330200" lvl="1" marL="914400" rtl="0" algn="just">
              <a:lnSpc>
                <a:spcPct val="115000"/>
              </a:lnSpc>
              <a:spcBef>
                <a:spcPts val="5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90"/>
                  </a:ext>
                </a:extLst>
              </a:rPr>
              <a:t>los  niveles  de  corrosión  en los ductos de aire y gases.  </a:t>
            </a:r>
            <a:br>
              <a:rPr lang="es-ES" sz="1600">
                <a:latin typeface="Arial"/>
                <a:ea typeface="Arial"/>
                <a:cs typeface="Arial"/>
                <a:sym typeface="Arial"/>
                <a:extLst>
                  <a:ext uri="http://customooxmlschemas.google.com/">
                    <go:slidesCustomData xmlns:go="http://customooxmlschemas.google.com/" textRoundtripDataId="90"/>
                  </a:ext>
                </a:extLst>
              </a:rPr>
            </a:br>
            <a:endParaRPr sz="1600">
              <a:latin typeface="Arial"/>
              <a:ea typeface="Arial"/>
              <a:cs typeface="Arial"/>
              <a:sym typeface="Arial"/>
              <a:extLst>
                <a:ext uri="http://customooxmlschemas.google.com/">
                  <go:slidesCustomData xmlns:go="http://customooxmlschemas.google.com/" textRoundtripDataId="91"/>
                </a:ext>
              </a:extLst>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92"/>
                  </a:ext>
                </a:extLst>
              </a:rPr>
              <a:t>Para la inspección interna, se deberá emplear un equipo de inspección visual remota en  todos  aquellos  lugares  y/o  componentes que  no  sean  posibles  de  alcanzar  con  la simple observación visual por dificultad de acceso.</a:t>
            </a:r>
            <a:endParaRPr sz="1600">
              <a:latin typeface="Arial"/>
              <a:ea typeface="Arial"/>
              <a:cs typeface="Arial"/>
              <a:sym typeface="Arial"/>
              <a:extLst>
                <a:ext uri="http://customooxmlschemas.google.com/">
                  <go:slidesCustomData xmlns:go="http://customooxmlschemas.google.com/" textRoundtripDataId="93"/>
                </a:ext>
              </a:extLst>
            </a:endParaRPr>
          </a:p>
          <a:p>
            <a:pPr indent="0" lvl="0" marL="45720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94"/>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95"/>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fc451fb4af_0_1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28" name="Google Shape;128;gfc451fb4af_0_14"/>
          <p:cNvSpPr txBox="1"/>
          <p:nvPr>
            <p:ph idx="1" type="body"/>
          </p:nvPr>
        </p:nvSpPr>
        <p:spPr>
          <a:xfrm>
            <a:off x="238725" y="1398625"/>
            <a:ext cx="113622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IV. Inspección de válvulas de seguridad</a:t>
            </a:r>
            <a:endParaRPr sz="1600" u="sng">
              <a:latin typeface="Arial"/>
              <a:ea typeface="Arial"/>
              <a:cs typeface="Arial"/>
              <a:sym typeface="Arial"/>
              <a:extLst>
                <a:ext uri="http://customooxmlschemas.google.com/">
                  <go:slidesCustomData xmlns:go="http://customooxmlschemas.google.com/" textRoundtripDataId="96"/>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97"/>
                  </a:ext>
                </a:extLst>
              </a:rPr>
              <a:t>Deberá realizarse con el fin de verificar al menos: </a:t>
            </a:r>
            <a:endParaRPr sz="1600">
              <a:latin typeface="Arial"/>
              <a:ea typeface="Arial"/>
              <a:cs typeface="Arial"/>
              <a:sym typeface="Arial"/>
              <a:extLst>
                <a:ext uri="http://customooxmlschemas.google.com/">
                  <go:slidesCustomData xmlns:go="http://customooxmlschemas.google.com/" textRoundtripDataId="98"/>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99"/>
                  </a:ext>
                </a:extLst>
              </a:rPr>
              <a:t>la presencia y condición de la placa de fabricación de la válvula de seguridad, contrastando los datos de la misma con la información de la carpeta del generador de vapor.</a:t>
            </a:r>
            <a:endParaRPr sz="1600">
              <a:latin typeface="Arial"/>
              <a:ea typeface="Arial"/>
              <a:cs typeface="Arial"/>
              <a:sym typeface="Arial"/>
              <a:extLst>
                <a:ext uri="http://customooxmlschemas.google.com/">
                  <go:slidesCustomData xmlns:go="http://customooxmlschemas.google.com/" textRoundtripDataId="100"/>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01"/>
                  </a:ext>
                </a:extLst>
              </a:rPr>
              <a:t>la condición general de la válvula de seguridad y su instalación</a:t>
            </a:r>
            <a:endParaRPr sz="1600">
              <a:latin typeface="Arial"/>
              <a:ea typeface="Arial"/>
              <a:cs typeface="Arial"/>
              <a:sym typeface="Arial"/>
              <a:extLst>
                <a:ext uri="http://customooxmlschemas.google.com/">
                  <go:slidesCustomData xmlns:go="http://customooxmlschemas.google.com/" textRoundtripDataId="102"/>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03"/>
                  </a:ext>
                </a:extLst>
              </a:rPr>
              <a:t>la presencia y condición de los precintos y de la placa de calibración de la válvula de seguridad</a:t>
            </a:r>
            <a:endParaRPr sz="1600">
              <a:latin typeface="Arial"/>
              <a:ea typeface="Arial"/>
              <a:cs typeface="Arial"/>
              <a:sym typeface="Arial"/>
              <a:extLst>
                <a:ext uri="http://customooxmlschemas.google.com/">
                  <go:slidesCustomData xmlns:go="http://customooxmlschemas.google.com/" textRoundtripDataId="104"/>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05"/>
                  </a:ext>
                </a:extLst>
              </a:rPr>
              <a:t>la vigencia del certificado de calibración</a:t>
            </a:r>
            <a:endParaRPr sz="1600">
              <a:latin typeface="Arial"/>
              <a:ea typeface="Arial"/>
              <a:cs typeface="Arial"/>
              <a:sym typeface="Arial"/>
              <a:extLst>
                <a:ext uri="http://customooxmlschemas.google.com/">
                  <go:slidesCustomData xmlns:go="http://customooxmlschemas.google.com/" textRoundtripDataId="106"/>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07"/>
                  </a:ext>
                </a:extLst>
              </a:rPr>
              <a:t> la presión de apertura según lo establecido en el Anexo 3.</a:t>
            </a:r>
            <a:br>
              <a:rPr lang="es-ES" sz="1600">
                <a:latin typeface="Arial"/>
                <a:ea typeface="Arial"/>
                <a:cs typeface="Arial"/>
                <a:sym typeface="Arial"/>
                <a:extLst>
                  <a:ext uri="http://customooxmlschemas.google.com/">
                    <go:slidesCustomData xmlns:go="http://customooxmlschemas.google.com/" textRoundtripDataId="107"/>
                  </a:ext>
                </a:extLst>
              </a:rPr>
            </a:br>
            <a:endParaRPr sz="1600">
              <a:latin typeface="Arial"/>
              <a:ea typeface="Arial"/>
              <a:cs typeface="Arial"/>
              <a:sym typeface="Arial"/>
              <a:extLst>
                <a:ext uri="http://customooxmlschemas.google.com/">
                  <go:slidesCustomData xmlns:go="http://customooxmlschemas.google.com/" textRoundtripDataId="108"/>
                </a:ext>
              </a:extLst>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109"/>
                  </a:ext>
                </a:extLst>
              </a:rPr>
              <a:t>Artículo 146</a:t>
            </a:r>
            <a:r>
              <a:rPr lang="es-ES" sz="1600">
                <a:latin typeface="Arial"/>
                <a:ea typeface="Arial"/>
                <a:cs typeface="Arial"/>
                <a:sym typeface="Arial"/>
                <a:extLst>
                  <a:ext uri="http://customooxmlschemas.google.com/">
                    <go:slidesCustomData xmlns:go="http://customooxmlschemas.google.com/" textRoundtripDataId="110"/>
                  </a:ext>
                </a:extLst>
              </a:rPr>
              <a:t> - </a:t>
            </a:r>
            <a:r>
              <a:rPr i="1" lang="es-ES" sz="1600">
                <a:latin typeface="Arial"/>
                <a:ea typeface="Arial"/>
                <a:cs typeface="Arial"/>
                <a:sym typeface="Arial"/>
                <a:extLst>
                  <a:ext uri="http://customooxmlschemas.google.com/">
                    <go:slidesCustomData xmlns:go="http://customooxmlschemas.google.com/" textRoundtripDataId="111"/>
                  </a:ext>
                </a:extLst>
              </a:rPr>
              <a:t>Cualquier deficiencia en la condición, operación, y prácticas de mantenimiento de las válvulas de seguridad, observada por el Inspector deberá ser informada al propietario o usuario al momento de la inspección y las recomendaciones para la corrección de tales deficiencias deberán ser documentadas.</a:t>
            </a:r>
            <a:endParaRPr i="1" sz="1600">
              <a:latin typeface="Arial"/>
              <a:ea typeface="Arial"/>
              <a:cs typeface="Arial"/>
              <a:sym typeface="Arial"/>
              <a:extLst>
                <a:ext uri="http://customooxmlschemas.google.com/">
                  <go:slidesCustomData xmlns:go="http://customooxmlschemas.google.com/" textRoundtripDataId="112"/>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13"/>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14"/>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fc451fb4af_0_2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34" name="Google Shape;134;gfc451fb4af_0_20"/>
          <p:cNvSpPr txBox="1"/>
          <p:nvPr>
            <p:ph idx="1" type="body"/>
          </p:nvPr>
        </p:nvSpPr>
        <p:spPr>
          <a:xfrm>
            <a:off x="238725" y="1398625"/>
            <a:ext cx="116292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V. Inspección del sistema de combustión</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b="1" sz="1600" u="sng">
              <a:latin typeface="Arial"/>
              <a:ea typeface="Arial"/>
              <a:cs typeface="Arial"/>
              <a:sym typeface="Arial"/>
              <a:extLst>
                <a:ext uri="http://customooxmlschemas.google.com/">
                  <go:slidesCustomData xmlns:go="http://customooxmlschemas.google.com/" textRoundtripDataId="115"/>
                </a:ext>
              </a:extLst>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116"/>
                  </a:ext>
                </a:extLst>
              </a:rPr>
              <a:t>Artículo 147</a:t>
            </a:r>
            <a:r>
              <a:rPr lang="es-ES" sz="1600">
                <a:latin typeface="Arial"/>
                <a:ea typeface="Arial"/>
                <a:cs typeface="Arial"/>
                <a:sym typeface="Arial"/>
                <a:extLst>
                  <a:ext uri="http://customooxmlschemas.google.com/">
                    <go:slidesCustomData xmlns:go="http://customooxmlschemas.google.com/" textRoundtripDataId="117"/>
                  </a:ext>
                </a:extLst>
              </a:rPr>
              <a:t> - </a:t>
            </a:r>
            <a:r>
              <a:rPr i="1" lang="es-ES" sz="1600">
                <a:latin typeface="Arial"/>
                <a:ea typeface="Arial"/>
                <a:cs typeface="Arial"/>
                <a:sym typeface="Arial"/>
                <a:extLst>
                  <a:ext uri="http://customooxmlschemas.google.com/">
                    <go:slidesCustomData xmlns:go="http://customooxmlschemas.google.com/" textRoundtripDataId="118"/>
                  </a:ext>
                </a:extLst>
              </a:rPr>
              <a:t>Durante la inspección de un Generador de Vapor, el inspector deberá verificar que el sistema de combustión cuenta con los medios necesarios para la operación segura del Generador de Vapor en los procesos de arranque, operación normal y el apagado de la combustión, verificando que se cumplen los requerimientos mínimos  establecidos, en los códigos y normas de seguridad, bajo los cuales fue fabricado el sistema de combustión.</a:t>
            </a:r>
            <a:endParaRPr i="1" sz="1600">
              <a:latin typeface="Arial"/>
              <a:ea typeface="Arial"/>
              <a:cs typeface="Arial"/>
              <a:sym typeface="Arial"/>
              <a:extLst>
                <a:ext uri="http://customooxmlschemas.google.com/">
                  <go:slidesCustomData xmlns:go="http://customooxmlschemas.google.com/" textRoundtripDataId="119"/>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xtLst>
                <a:ext uri="http://customooxmlschemas.google.com/">
                  <go:slidesCustomData xmlns:go="http://customooxmlschemas.google.com/" textRoundtripDataId="120"/>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21"/>
                  </a:ext>
                </a:extLst>
              </a:rPr>
              <a:t>Durante la inspección del sistema de combustión, se deberá verificar:</a:t>
            </a:r>
            <a:endParaRPr sz="1600">
              <a:latin typeface="Arial"/>
              <a:ea typeface="Arial"/>
              <a:cs typeface="Arial"/>
              <a:sym typeface="Arial"/>
              <a:extLst>
                <a:ext uri="http://customooxmlschemas.google.com/">
                  <go:slidesCustomData xmlns:go="http://customooxmlschemas.google.com/" textRoundtripDataId="122"/>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23"/>
                  </a:ext>
                </a:extLst>
              </a:rPr>
              <a:t>(i) que en operación la combustión se mantenga estable y sin pulsaciones a diferentes cargas operativas del Generador de Vapor,</a:t>
            </a:r>
            <a:endParaRPr sz="1600">
              <a:latin typeface="Arial"/>
              <a:ea typeface="Arial"/>
              <a:cs typeface="Arial"/>
              <a:sym typeface="Arial"/>
              <a:extLst>
                <a:ext uri="http://customooxmlschemas.google.com/">
                  <go:slidesCustomData xmlns:go="http://customooxmlschemas.google.com/" textRoundtripDataId="124"/>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25"/>
                  </a:ext>
                </a:extLst>
              </a:rPr>
              <a:t>(ii) que ventiladores, ductos y chimenea estén dimensionados y arreglados de manera que remuevan los productos de combustión a la misma velocidad a la cual ellos son generados por el proceso de combustión, previniendo la presurización del lado gases, </a:t>
            </a:r>
            <a:endParaRPr sz="1600">
              <a:latin typeface="Arial"/>
              <a:ea typeface="Arial"/>
              <a:cs typeface="Arial"/>
              <a:sym typeface="Arial"/>
              <a:extLst>
                <a:ext uri="http://customooxmlschemas.google.com/">
                  <go:slidesCustomData xmlns:go="http://customooxmlschemas.google.com/" textRoundtripDataId="126"/>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27"/>
                  </a:ext>
                </a:extLst>
              </a:rPr>
              <a:t>(iii) que con el Generador de Vapor fuera de servicio no hayan zonas muertas u obstruidas en el hogar, zona de convección y ductos de gases que puedan impedir una purga adecuada y/o permitir acumulaciones de gases que resulten peligrosas,  </a:t>
            </a:r>
            <a:endParaRPr sz="1600">
              <a:latin typeface="Arial"/>
              <a:ea typeface="Arial"/>
              <a:cs typeface="Arial"/>
              <a:sym typeface="Arial"/>
              <a:extLst>
                <a:ext uri="http://customooxmlschemas.google.com/">
                  <go:slidesCustomData xmlns:go="http://customooxmlschemas.google.com/" textRoundtripDataId="128"/>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29"/>
                  </a:ext>
                </a:extLst>
              </a:rPr>
              <a:t>(iv)  que todos  los  puertos  de observación  estén  acondicionados  para  permitir  la  inspección  visual de la  cámara  de combustión y la llama. </a:t>
            </a:r>
            <a:endParaRPr sz="1600">
              <a:latin typeface="Arial"/>
              <a:ea typeface="Arial"/>
              <a:cs typeface="Arial"/>
              <a:sym typeface="Arial"/>
              <a:extLst>
                <a:ext uri="http://customooxmlschemas.google.com/">
                  <go:slidesCustomData xmlns:go="http://customooxmlschemas.google.com/" textRoundtripDataId="130"/>
                </a:ext>
              </a:extLst>
            </a:endParaRPr>
          </a:p>
          <a:p>
            <a:pPr indent="-330200" lvl="0" marL="457200" rtl="0" algn="just">
              <a:lnSpc>
                <a:spcPct val="115000"/>
              </a:lnSpc>
              <a:spcBef>
                <a:spcPts val="1000"/>
              </a:spcBef>
              <a:spcAft>
                <a:spcPts val="0"/>
              </a:spcAft>
              <a:buSzPts val="1600"/>
              <a:buChar char="•"/>
            </a:pPr>
            <a:r>
              <a:t/>
            </a:r>
            <a:endParaRPr sz="1600">
              <a:latin typeface="Arial"/>
              <a:ea typeface="Arial"/>
              <a:cs typeface="Arial"/>
              <a:sym typeface="Arial"/>
              <a:extLst>
                <a:ext uri="http://customooxmlschemas.google.com/">
                  <go:slidesCustomData xmlns:go="http://customooxmlschemas.google.com/" textRoundtripDataId="131"/>
                </a:ext>
              </a:extLst>
            </a:endParaRPr>
          </a:p>
          <a:p>
            <a:pPr indent="-330200" lvl="0" marL="457200" rtl="0" algn="just">
              <a:lnSpc>
                <a:spcPct val="115000"/>
              </a:lnSpc>
              <a:spcBef>
                <a:spcPts val="1000"/>
              </a:spcBef>
              <a:spcAft>
                <a:spcPts val="0"/>
              </a:spcAft>
              <a:buSzPts val="1600"/>
              <a:buFont typeface="Arial"/>
              <a:buChar char="•"/>
            </a:pPr>
            <a:r>
              <a:t/>
            </a:r>
            <a:endParaRPr sz="1600">
              <a:latin typeface="Arial"/>
              <a:ea typeface="Arial"/>
              <a:cs typeface="Arial"/>
              <a:sym typeface="Arial"/>
              <a:extLst>
                <a:ext uri="http://customooxmlschemas.google.com/">
                  <go:slidesCustomData xmlns:go="http://customooxmlschemas.google.com/" textRoundtripDataId="132"/>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33"/>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34"/>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fc451fb4af_0_2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40" name="Google Shape;140;gfc451fb4af_0_27"/>
          <p:cNvSpPr txBox="1"/>
          <p:nvPr>
            <p:ph idx="1" type="body"/>
          </p:nvPr>
        </p:nvSpPr>
        <p:spPr>
          <a:xfrm>
            <a:off x="238725" y="1398625"/>
            <a:ext cx="116292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V. Inspección del sistema de combustión</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i="1" sz="1600">
              <a:latin typeface="Arial"/>
              <a:ea typeface="Arial"/>
              <a:cs typeface="Arial"/>
              <a:sym typeface="Arial"/>
              <a:extLst>
                <a:ext uri="http://customooxmlschemas.google.com/">
                  <go:slidesCustomData xmlns:go="http://customooxmlschemas.google.com/" textRoundtripDataId="135"/>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36"/>
                  </a:ext>
                </a:extLst>
              </a:rPr>
              <a:t>Durante la inspección del sistema de combustión, se deberá verificar:</a:t>
            </a:r>
            <a:endParaRPr sz="1600">
              <a:latin typeface="Arial"/>
              <a:ea typeface="Arial"/>
              <a:cs typeface="Arial"/>
              <a:sym typeface="Arial"/>
              <a:extLst>
                <a:ext uri="http://customooxmlschemas.google.com/">
                  <go:slidesCustomData xmlns:go="http://customooxmlschemas.google.com/" textRoundtripDataId="137"/>
                </a:ext>
              </a:extLst>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extLst>
                  <a:ext uri="http://customooxmlschemas.google.com/">
                    <go:slidesCustomData xmlns:go="http://customooxmlschemas.google.com/" textRoundtripDataId="138"/>
                  </a:ext>
                </a:extLst>
              </a:rPr>
              <a:t>(i) que en operación la combustión se mantenga estable y sin pulsaciones a diferentes cargas operativas del Generador de Vapor,</a:t>
            </a:r>
            <a:endParaRPr i="1" sz="1600">
              <a:latin typeface="Arial"/>
              <a:ea typeface="Arial"/>
              <a:cs typeface="Arial"/>
              <a:sym typeface="Arial"/>
              <a:extLst>
                <a:ext uri="http://customooxmlschemas.google.com/">
                  <go:slidesCustomData xmlns:go="http://customooxmlschemas.google.com/" textRoundtripDataId="139"/>
                </a:ext>
              </a:extLst>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extLst>
                  <a:ext uri="http://customooxmlschemas.google.com/">
                    <go:slidesCustomData xmlns:go="http://customooxmlschemas.google.com/" textRoundtripDataId="140"/>
                  </a:ext>
                </a:extLst>
              </a:rPr>
              <a:t>(ii) que ventiladores, ductos y chimenea estén dimensionados y arreglados de manera que remuevan los productos de combustión a la misma velocidad a la cual ellos son generados por el proceso de combustión, previniendo la presurización del lado gases, </a:t>
            </a:r>
            <a:endParaRPr i="1" sz="1600">
              <a:latin typeface="Arial"/>
              <a:ea typeface="Arial"/>
              <a:cs typeface="Arial"/>
              <a:sym typeface="Arial"/>
              <a:extLst>
                <a:ext uri="http://customooxmlschemas.google.com/">
                  <go:slidesCustomData xmlns:go="http://customooxmlschemas.google.com/" textRoundtripDataId="141"/>
                </a:ext>
              </a:extLst>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extLst>
                  <a:ext uri="http://customooxmlschemas.google.com/">
                    <go:slidesCustomData xmlns:go="http://customooxmlschemas.google.com/" textRoundtripDataId="142"/>
                  </a:ext>
                </a:extLst>
              </a:rPr>
              <a:t>(iii) que con el Generador de Vapor fuera de servicio no hayan zonas muertas u obstruidas en el hogar, zona de convección y ductos de gases que puedan impedir una purga adecuada y/o permitir acumulaciones de gases que resulten peligrosas,  </a:t>
            </a:r>
            <a:endParaRPr i="1" sz="1600">
              <a:latin typeface="Arial"/>
              <a:ea typeface="Arial"/>
              <a:cs typeface="Arial"/>
              <a:sym typeface="Arial"/>
              <a:extLst>
                <a:ext uri="http://customooxmlschemas.google.com/">
                  <go:slidesCustomData xmlns:go="http://customooxmlschemas.google.com/" textRoundtripDataId="143"/>
                </a:ext>
              </a:extLst>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extLst>
                  <a:ext uri="http://customooxmlschemas.google.com/">
                    <go:slidesCustomData xmlns:go="http://customooxmlschemas.google.com/" textRoundtripDataId="144"/>
                  </a:ext>
                </a:extLst>
              </a:rPr>
              <a:t>(iv) que todos los puertos de observación estén acondicionados para permitir la inspección visual de la cámara de combustión y la llama. </a:t>
            </a:r>
            <a:endParaRPr i="1" sz="1600">
              <a:latin typeface="Arial"/>
              <a:ea typeface="Arial"/>
              <a:cs typeface="Arial"/>
              <a:sym typeface="Arial"/>
              <a:extLst>
                <a:ext uri="http://customooxmlschemas.google.com/">
                  <go:slidesCustomData xmlns:go="http://customooxmlschemas.google.com/" textRoundtripDataId="145"/>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46"/>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47"/>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48"/>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fc451fb4af_0_3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46" name="Google Shape;146;gfc451fb4af_0_32"/>
          <p:cNvSpPr txBox="1"/>
          <p:nvPr>
            <p:ph idx="1" type="body"/>
          </p:nvPr>
        </p:nvSpPr>
        <p:spPr>
          <a:xfrm>
            <a:off x="238725" y="1398625"/>
            <a:ext cx="116292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VI. Inspección de tuberías</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i="1" sz="1600">
              <a:latin typeface="Arial"/>
              <a:ea typeface="Arial"/>
              <a:cs typeface="Arial"/>
              <a:sym typeface="Arial"/>
              <a:extLst>
                <a:ext uri="http://customooxmlschemas.google.com/">
                  <go:slidesCustomData xmlns:go="http://customooxmlschemas.google.com/" textRoundtripDataId="149"/>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50"/>
                  </a:ext>
                </a:extLst>
              </a:rPr>
              <a:t>La inspección externa del sistema de cañerías deberá evaluar al menos: </a:t>
            </a:r>
            <a:endParaRPr sz="1600">
              <a:latin typeface="Arial"/>
              <a:ea typeface="Arial"/>
              <a:cs typeface="Arial"/>
              <a:sym typeface="Arial"/>
              <a:extLst>
                <a:ext uri="http://customooxmlschemas.google.com/">
                  <go:slidesCustomData xmlns:go="http://customooxmlschemas.google.com/" textRoundtripDataId="151"/>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52"/>
                  </a:ext>
                </a:extLst>
              </a:rPr>
              <a:t>Evidencia de fuga, previsión para expansión, soportes, alineación apropiada de las juntas, conexiones y condición general del aislamiento térmico.</a:t>
            </a:r>
            <a:endParaRPr sz="1600">
              <a:latin typeface="Arial"/>
              <a:ea typeface="Arial"/>
              <a:cs typeface="Arial"/>
              <a:sym typeface="Arial"/>
              <a:extLst>
                <a:ext uri="http://customooxmlschemas.google.com/">
                  <go:slidesCustomData xmlns:go="http://customooxmlschemas.google.com/" textRoundtripDataId="153"/>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54"/>
                  </a:ext>
                </a:extLst>
              </a:rPr>
              <a:t>Vibración, fatiga, corrosión, erosión, u otras condiciones perjudiciales tales como daños por golpes de ariete o puntos calientes.</a:t>
            </a:r>
            <a:endParaRPr i="1" sz="1600">
              <a:latin typeface="Arial"/>
              <a:ea typeface="Arial"/>
              <a:cs typeface="Arial"/>
              <a:sym typeface="Arial"/>
              <a:extLst>
                <a:ext uri="http://customooxmlschemas.google.com/">
                  <go:slidesCustomData xmlns:go="http://customooxmlschemas.google.com/" textRoundtripDataId="155"/>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56"/>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57"/>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58"/>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fc451fb4af_0_38"/>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52" name="Google Shape;152;gfc451fb4af_0_38"/>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VII. Test Hidráulico</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b="1" lang="es-ES" sz="1600">
                <a:latin typeface="Arial"/>
                <a:ea typeface="Arial"/>
                <a:cs typeface="Arial"/>
                <a:sym typeface="Arial"/>
                <a:extLst>
                  <a:ext uri="http://customooxmlschemas.google.com/">
                    <go:slidesCustomData xmlns:go="http://customooxmlschemas.google.com/" textRoundtripDataId="159"/>
                  </a:ext>
                </a:extLst>
              </a:rPr>
              <a:t>Artículo 150 </a:t>
            </a:r>
            <a:r>
              <a:rPr lang="es-ES" sz="1600">
                <a:latin typeface="Arial"/>
                <a:ea typeface="Arial"/>
                <a:cs typeface="Arial"/>
                <a:sym typeface="Arial"/>
                <a:extLst>
                  <a:ext uri="http://customooxmlschemas.google.com/">
                    <go:slidesCustomData xmlns:go="http://customooxmlschemas.google.com/" textRoundtripDataId="160"/>
                  </a:ext>
                </a:extLst>
              </a:rPr>
              <a:t>- </a:t>
            </a:r>
            <a:r>
              <a:rPr i="1" lang="es-ES" sz="1600">
                <a:latin typeface="Arial"/>
                <a:ea typeface="Arial"/>
                <a:cs typeface="Arial"/>
                <a:sym typeface="Arial"/>
                <a:extLst>
                  <a:ext uri="http://customooxmlschemas.google.com/">
                    <go:slidesCustomData xmlns:go="http://customooxmlschemas.google.com/" textRoundtripDataId="161"/>
                  </a:ext>
                </a:extLst>
              </a:rPr>
              <a:t>El test hidráulico implica someter al Generador de Vapor a presión hidrostática para verificar que no existen daños estructurales en el cuerpo de presión. Esta prueba podrá ser realizada oficialmente por la URSEA o por quien ésta autorice.</a:t>
            </a:r>
            <a:endParaRPr i="1" sz="1600">
              <a:latin typeface="Arial"/>
              <a:ea typeface="Arial"/>
              <a:cs typeface="Arial"/>
              <a:sym typeface="Arial"/>
              <a:extLst>
                <a:ext uri="http://customooxmlschemas.google.com/">
                  <go:slidesCustomData xmlns:go="http://customooxmlschemas.google.com/" textRoundtripDataId="162"/>
                </a:ext>
              </a:extLst>
            </a:endParaRPr>
          </a:p>
          <a:p>
            <a:pPr indent="0" lvl="0" marL="45720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63"/>
                </a:ext>
              </a:extLst>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164"/>
                  </a:ext>
                </a:extLst>
              </a:rPr>
              <a:t>El test hidráulico se realiza en Inspecciones de Habilitación o Rehabilitación.</a:t>
            </a:r>
            <a:br>
              <a:rPr lang="es-ES" sz="1600">
                <a:latin typeface="Arial"/>
                <a:ea typeface="Arial"/>
                <a:cs typeface="Arial"/>
                <a:sym typeface="Arial"/>
                <a:extLst>
                  <a:ext uri="http://customooxmlschemas.google.com/">
                    <go:slidesCustomData xmlns:go="http://customooxmlschemas.google.com/" textRoundtripDataId="164"/>
                  </a:ext>
                </a:extLst>
              </a:rPr>
            </a:br>
            <a:endParaRPr sz="1600">
              <a:latin typeface="Arial"/>
              <a:ea typeface="Arial"/>
              <a:cs typeface="Arial"/>
              <a:sym typeface="Arial"/>
              <a:extLst>
                <a:ext uri="http://customooxmlschemas.google.com/">
                  <go:slidesCustomData xmlns:go="http://customooxmlschemas.google.com/" textRoundtripDataId="165"/>
                </a:ext>
              </a:extLst>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166"/>
                  </a:ext>
                </a:extLst>
              </a:rPr>
              <a:t>Presión de prueba:</a:t>
            </a:r>
            <a:endParaRPr sz="1600">
              <a:latin typeface="Arial"/>
              <a:ea typeface="Arial"/>
              <a:cs typeface="Arial"/>
              <a:sym typeface="Arial"/>
              <a:extLst>
                <a:ext uri="http://customooxmlschemas.google.com/">
                  <go:slidesCustomData xmlns:go="http://customooxmlschemas.google.com/" textRoundtripDataId="167"/>
                </a:ext>
              </a:extLst>
            </a:endParaRPr>
          </a:p>
          <a:p>
            <a:pPr indent="-330200" lvl="1" marL="914400" rtl="0" algn="just">
              <a:lnSpc>
                <a:spcPct val="115000"/>
              </a:lnSpc>
              <a:spcBef>
                <a:spcPts val="1000"/>
              </a:spcBef>
              <a:spcAft>
                <a:spcPts val="0"/>
              </a:spcAft>
              <a:buSzPts val="1600"/>
              <a:buFont typeface="Arial"/>
              <a:buChar char="•"/>
            </a:pPr>
            <a:r>
              <a:rPr lang="es-ES" sz="1600" u="sng">
                <a:latin typeface="Arial"/>
                <a:ea typeface="Arial"/>
                <a:cs typeface="Arial"/>
                <a:sym typeface="Arial"/>
                <a:extLst>
                  <a:ext uri="http://customooxmlschemas.google.com/">
                    <go:slidesCustomData xmlns:go="http://customooxmlschemas.google.com/" textRoundtripDataId="168"/>
                  </a:ext>
                </a:extLst>
              </a:rPr>
              <a:t>Categoría E1</a:t>
            </a:r>
            <a:r>
              <a:rPr lang="es-ES" sz="1600">
                <a:latin typeface="Arial"/>
                <a:ea typeface="Arial"/>
                <a:cs typeface="Arial"/>
                <a:sym typeface="Arial"/>
                <a:extLst>
                  <a:ext uri="http://customooxmlschemas.google.com/">
                    <go:slidesCustomData xmlns:go="http://customooxmlschemas.google.com/" textRoundtripDataId="169"/>
                  </a:ext>
                </a:extLst>
              </a:rPr>
              <a:t>: 3 veces la PMTA o la establecida por el código original de construcción.</a:t>
            </a:r>
            <a:endParaRPr sz="1600">
              <a:latin typeface="Arial"/>
              <a:ea typeface="Arial"/>
              <a:cs typeface="Arial"/>
              <a:sym typeface="Arial"/>
              <a:extLst>
                <a:ext uri="http://customooxmlschemas.google.com/">
                  <go:slidesCustomData xmlns:go="http://customooxmlschemas.google.com/" textRoundtripDataId="170"/>
                </a:ext>
              </a:extLst>
            </a:endParaRPr>
          </a:p>
          <a:p>
            <a:pPr indent="-330200" lvl="1" marL="914400" rtl="0" algn="just">
              <a:lnSpc>
                <a:spcPct val="115000"/>
              </a:lnSpc>
              <a:spcBef>
                <a:spcPts val="1000"/>
              </a:spcBef>
              <a:spcAft>
                <a:spcPts val="0"/>
              </a:spcAft>
              <a:buSzPts val="1600"/>
              <a:buFont typeface="Arial"/>
              <a:buChar char="•"/>
            </a:pPr>
            <a:r>
              <a:rPr lang="es-ES" sz="1600" u="sng">
                <a:latin typeface="Arial"/>
                <a:ea typeface="Arial"/>
                <a:cs typeface="Arial"/>
                <a:sym typeface="Arial"/>
                <a:extLst>
                  <a:ext uri="http://customooxmlschemas.google.com/">
                    <go:slidesCustomData xmlns:go="http://customooxmlschemas.google.com/" textRoundtripDataId="171"/>
                  </a:ext>
                </a:extLst>
              </a:rPr>
              <a:t>Restantes categorías</a:t>
            </a:r>
            <a:r>
              <a:rPr lang="es-ES" sz="1600">
                <a:latin typeface="Arial"/>
                <a:ea typeface="Arial"/>
                <a:cs typeface="Arial"/>
                <a:sym typeface="Arial"/>
                <a:extLst>
                  <a:ext uri="http://customooxmlschemas.google.com/">
                    <go:slidesCustomData xmlns:go="http://customooxmlschemas.google.com/" textRoundtripDataId="172"/>
                  </a:ext>
                </a:extLst>
              </a:rPr>
              <a:t>: 1,5 veces la PMTA o la establecida por el código original de construcción.</a:t>
            </a:r>
            <a:endParaRPr sz="1600">
              <a:latin typeface="Arial"/>
              <a:ea typeface="Arial"/>
              <a:cs typeface="Arial"/>
              <a:sym typeface="Arial"/>
              <a:extLst>
                <a:ext uri="http://customooxmlschemas.google.com/">
                  <go:slidesCustomData xmlns:go="http://customooxmlschemas.google.com/" textRoundtripDataId="173"/>
                </a:ext>
              </a:extLst>
            </a:endParaRPr>
          </a:p>
          <a:p>
            <a:pPr indent="-330200" lvl="1" marL="914400" rtl="0" algn="just">
              <a:lnSpc>
                <a:spcPct val="115000"/>
              </a:lnSpc>
              <a:spcBef>
                <a:spcPts val="1000"/>
              </a:spcBef>
              <a:spcAft>
                <a:spcPts val="0"/>
              </a:spcAft>
              <a:buSzPts val="1600"/>
              <a:buChar char="•"/>
            </a:pPr>
            <a:r>
              <a:rPr lang="es-ES" sz="1600" u="sng">
                <a:latin typeface="Arial"/>
                <a:ea typeface="Arial"/>
                <a:cs typeface="Arial"/>
                <a:sym typeface="Arial"/>
                <a:extLst>
                  <a:ext uri="http://customooxmlschemas.google.com/">
                    <go:slidesCustomData xmlns:go="http://customooxmlschemas.google.com/" textRoundtripDataId="174"/>
                  </a:ext>
                </a:extLst>
              </a:rPr>
              <a:t>Solicitud de realizar la prueba a una presión menor:</a:t>
            </a:r>
            <a:r>
              <a:rPr lang="es-ES" sz="1600">
                <a:latin typeface="Arial"/>
                <a:ea typeface="Arial"/>
                <a:cs typeface="Arial"/>
                <a:sym typeface="Arial"/>
                <a:extLst>
                  <a:ext uri="http://customooxmlschemas.google.com/">
                    <go:slidesCustomData xmlns:go="http://customooxmlschemas.google.com/" textRoundtripDataId="175"/>
                  </a:ext>
                </a:extLst>
              </a:rPr>
              <a:t> </a:t>
            </a:r>
            <a:r>
              <a:rPr i="1" lang="es-ES" sz="1600">
                <a:latin typeface="Arial"/>
                <a:ea typeface="Arial"/>
                <a:cs typeface="Arial"/>
                <a:sym typeface="Arial"/>
                <a:extLst>
                  <a:ext uri="http://customooxmlschemas.google.com/">
                    <go:slidesCustomData xmlns:go="http://customooxmlschemas.google.com/" textRoundtripDataId="176"/>
                  </a:ext>
                </a:extLst>
              </a:rPr>
              <a:t>En los casos que se trate de una rehabilitación, el inspector autorizado podrá solicitar a la Ursea, de forma fundada, realizar el test hidráulico a una presión de prueba de 1,2 veces la PMTA, si los antecedentes de inspecciones, las características constructivas y de operación, y la documentación existentes así lo respaldan.</a:t>
            </a:r>
            <a:endParaRPr sz="1600">
              <a:latin typeface="Arial"/>
              <a:ea typeface="Arial"/>
              <a:cs typeface="Arial"/>
              <a:sym typeface="Arial"/>
              <a:extLst>
                <a:ext uri="http://customooxmlschemas.google.com/">
                  <go:slidesCustomData xmlns:go="http://customooxmlschemas.google.com/" textRoundtripDataId="177"/>
                </a:ext>
              </a:extLst>
            </a:endParaRPr>
          </a:p>
          <a:p>
            <a:pPr indent="0" lvl="0" marL="0" rtl="0" algn="just">
              <a:lnSpc>
                <a:spcPct val="115000"/>
              </a:lnSpc>
              <a:spcBef>
                <a:spcPts val="1000"/>
              </a:spcBef>
              <a:spcAft>
                <a:spcPts val="0"/>
              </a:spcAft>
              <a:buClr>
                <a:schemeClr val="dk1"/>
              </a:buClr>
              <a:buSzPts val="1100"/>
              <a:buFont typeface="Arial"/>
              <a:buNone/>
            </a:pPr>
            <a:r>
              <a:t/>
            </a:r>
            <a:endParaRPr sz="1600">
              <a:latin typeface="Arial"/>
              <a:ea typeface="Arial"/>
              <a:cs typeface="Arial"/>
              <a:sym typeface="Arial"/>
              <a:extLst>
                <a:ext uri="http://customooxmlschemas.google.com/">
                  <go:slidesCustomData xmlns:go="http://customooxmlschemas.google.com/" textRoundtripDataId="178"/>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79"/>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80"/>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2"/>
          <p:cNvSpPr txBox="1"/>
          <p:nvPr>
            <p:ph type="title"/>
          </p:nvPr>
        </p:nvSpPr>
        <p:spPr>
          <a:xfrm>
            <a:off x="0" y="-54429"/>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Participantes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fc451fb4af_0_5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58" name="Google Shape;158;gfc451fb4af_0_53"/>
          <p:cNvSpPr txBox="1"/>
          <p:nvPr>
            <p:ph idx="1" type="body"/>
          </p:nvPr>
        </p:nvSpPr>
        <p:spPr>
          <a:xfrm>
            <a:off x="238725" y="1398625"/>
            <a:ext cx="11222100" cy="3205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VII. Test Hidráulico</a:t>
            </a:r>
            <a:br>
              <a:rPr b="1" lang="es-ES" sz="1600" u="sng">
                <a:latin typeface="Arial"/>
                <a:ea typeface="Arial"/>
                <a:cs typeface="Arial"/>
                <a:sym typeface="Arial"/>
              </a:rPr>
            </a:b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152 - </a:t>
            </a:r>
            <a:r>
              <a:rPr i="1" lang="es-ES" sz="1600">
                <a:latin typeface="Arial"/>
                <a:ea typeface="Arial"/>
                <a:cs typeface="Arial"/>
                <a:sym typeface="Arial"/>
              </a:rPr>
              <a:t>Se considerará que el Generador de Vapor ha superado el test hidráulico cuando no haya filtración ni deformación en ningún elemento del mismo. </a:t>
            </a:r>
            <a:endParaRPr i="1" sz="1600">
              <a:latin typeface="Arial"/>
              <a:ea typeface="Arial"/>
              <a:cs typeface="Arial"/>
              <a:sym typeface="Arial"/>
            </a:endParaRPr>
          </a:p>
          <a:p>
            <a:pPr indent="0" lvl="0" marL="0" rtl="0" algn="just">
              <a:lnSpc>
                <a:spcPct val="115000"/>
              </a:lnSpc>
              <a:spcBef>
                <a:spcPts val="1000"/>
              </a:spcBef>
              <a:spcAft>
                <a:spcPts val="0"/>
              </a:spcAft>
              <a:buNone/>
            </a:pPr>
            <a:r>
              <a:t/>
            </a:r>
            <a:endParaRPr b="1"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153 - </a:t>
            </a:r>
            <a:r>
              <a:rPr i="1" lang="es-ES" sz="1600">
                <a:latin typeface="Arial"/>
                <a:ea typeface="Arial"/>
                <a:cs typeface="Arial"/>
                <a:sym typeface="Arial"/>
              </a:rPr>
              <a:t>Los requerimientos previos a la realización de la prueba y el procedimiento de ejecución de la misma se indican en el Anexo 2.</a:t>
            </a:r>
            <a:endParaRPr i="1"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81"/>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82"/>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83"/>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fc451fb4af_0_4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III. Alcance de las inspecciones  - Artículos: 140 a 156</a:t>
            </a:r>
            <a:endParaRPr sz="2000"/>
          </a:p>
        </p:txBody>
      </p:sp>
      <p:sp>
        <p:nvSpPr>
          <p:cNvPr id="164" name="Google Shape;164;gfc451fb4af_0_45"/>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VIII. Test de Seguridad</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i="1" sz="1600">
              <a:latin typeface="Arial"/>
              <a:ea typeface="Arial"/>
              <a:cs typeface="Arial"/>
              <a:sym typeface="Arial"/>
              <a:extLst>
                <a:ext uri="http://customooxmlschemas.google.com/">
                  <go:slidesCustomData xmlns:go="http://customooxmlschemas.google.com/" textRoundtripDataId="184"/>
                </a:ext>
              </a:extLst>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85"/>
                  </a:ext>
                </a:extLst>
              </a:rPr>
              <a:t>El test de seguridad está constituido por:</a:t>
            </a:r>
            <a:br>
              <a:rPr lang="es-ES" sz="1600">
                <a:latin typeface="Arial"/>
                <a:ea typeface="Arial"/>
                <a:cs typeface="Arial"/>
                <a:sym typeface="Arial"/>
                <a:extLst>
                  <a:ext uri="http://customooxmlschemas.google.com/">
                    <go:slidesCustomData xmlns:go="http://customooxmlschemas.google.com/" textRoundtripDataId="185"/>
                  </a:ext>
                </a:extLst>
              </a:rPr>
            </a:br>
            <a:endParaRPr sz="1600">
              <a:latin typeface="Arial"/>
              <a:ea typeface="Arial"/>
              <a:cs typeface="Arial"/>
              <a:sym typeface="Arial"/>
              <a:extLst>
                <a:ext uri="http://customooxmlschemas.google.com/">
                  <go:slidesCustomData xmlns:go="http://customooxmlschemas.google.com/" textRoundtripDataId="186"/>
                </a:ext>
              </a:extLst>
            </a:endParaRPr>
          </a:p>
          <a:p>
            <a:pPr indent="-330200" lvl="1" marL="9144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187"/>
                  </a:ext>
                </a:extLst>
              </a:rPr>
              <a:t>1) Ensayos de las Válvulas de Seguridad:</a:t>
            </a:r>
            <a:r>
              <a:rPr lang="es-ES" sz="1600">
                <a:latin typeface="Arial"/>
                <a:ea typeface="Arial"/>
                <a:cs typeface="Arial"/>
                <a:sym typeface="Arial"/>
                <a:extLst>
                  <a:ext uri="http://customooxmlschemas.google.com/">
                    <go:slidesCustomData xmlns:go="http://customooxmlschemas.google.com/" textRoundtripDataId="188"/>
                  </a:ext>
                </a:extLst>
              </a:rPr>
              <a:t>  consiste en las pruebas de verificación de capacidad y de apertura y cierre (Anexo 2), verificando el cumplimiento de los requisitos establecidos en el Anexo 3.</a:t>
            </a:r>
            <a:endParaRPr sz="1600">
              <a:latin typeface="Arial"/>
              <a:ea typeface="Arial"/>
              <a:cs typeface="Arial"/>
              <a:sym typeface="Arial"/>
              <a:extLst>
                <a:ext uri="http://customooxmlschemas.google.com/">
                  <go:slidesCustomData xmlns:go="http://customooxmlschemas.google.com/" textRoundtripDataId="189"/>
                </a:ext>
              </a:extLst>
            </a:endParaRPr>
          </a:p>
          <a:p>
            <a:pPr indent="0" lvl="0" marL="91440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0"/>
                </a:ext>
              </a:extLst>
            </a:endParaRPr>
          </a:p>
          <a:p>
            <a:pPr indent="-330200" lvl="1" marL="9144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191"/>
                  </a:ext>
                </a:extLst>
              </a:rPr>
              <a:t>2) Verificaciones de los Enclavamientos: </a:t>
            </a:r>
            <a:r>
              <a:rPr lang="es-ES" sz="1600">
                <a:latin typeface="Arial"/>
                <a:ea typeface="Arial"/>
                <a:cs typeface="Arial"/>
                <a:sym typeface="Arial"/>
                <a:extLst>
                  <a:ext uri="http://customooxmlschemas.google.com/">
                    <go:slidesCustomData xmlns:go="http://customooxmlschemas.google.com/" textRoundtripDataId="192"/>
                  </a:ext>
                </a:extLst>
              </a:rPr>
              <a:t>consiste en verificar el correcto funcionamiento de los enclavamientos presentes en el generador de vapor, según lo indicado en el Anexo 4.</a:t>
            </a:r>
            <a:endParaRPr sz="1600">
              <a:latin typeface="Arial"/>
              <a:ea typeface="Arial"/>
              <a:cs typeface="Arial"/>
              <a:sym typeface="Arial"/>
              <a:extLst>
                <a:ext uri="http://customooxmlschemas.google.com/">
                  <go:slidesCustomData xmlns:go="http://customooxmlschemas.google.com/" textRoundtripDataId="193"/>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4"/>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5"/>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6"/>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fc451fb4af_0_5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IV. Periodicidad de las inspecciones  - Artículos: 157 a 159</a:t>
            </a:r>
            <a:endParaRPr sz="2000"/>
          </a:p>
        </p:txBody>
      </p:sp>
      <p:sp>
        <p:nvSpPr>
          <p:cNvPr id="170" name="Google Shape;170;gfc451fb4af_0_59"/>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45720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u="sng">
                <a:latin typeface="Arial"/>
                <a:ea typeface="Arial"/>
                <a:cs typeface="Arial"/>
                <a:sym typeface="Arial"/>
              </a:rPr>
              <a:t>Inspección de Habilitación:</a:t>
            </a:r>
            <a:r>
              <a:rPr b="1" lang="es-ES" sz="1600">
                <a:latin typeface="Arial"/>
                <a:ea typeface="Arial"/>
                <a:cs typeface="Arial"/>
                <a:sym typeface="Arial"/>
              </a:rPr>
              <a:t> </a:t>
            </a:r>
            <a:r>
              <a:rPr lang="es-ES" sz="1600">
                <a:latin typeface="Arial"/>
                <a:ea typeface="Arial"/>
                <a:cs typeface="Arial"/>
                <a:sym typeface="Arial"/>
              </a:rPr>
              <a:t>Se realiza por ú</a:t>
            </a:r>
            <a:r>
              <a:rPr lang="es-ES" sz="1600">
                <a:latin typeface="Arial"/>
                <a:ea typeface="Arial"/>
                <a:cs typeface="Arial"/>
                <a:sym typeface="Arial"/>
              </a:rPr>
              <a:t>nica vez a equipos nuevos. Su alcance se define en el artículo 136.</a:t>
            </a:r>
            <a:br>
              <a:rPr lang="es-ES" sz="1600">
                <a:latin typeface="Arial"/>
                <a:ea typeface="Arial"/>
                <a:cs typeface="Arial"/>
                <a:sym typeface="Arial"/>
              </a:rPr>
            </a:br>
            <a:r>
              <a:rPr lang="es-ES" sz="1600">
                <a:latin typeface="Arial"/>
                <a:ea typeface="Arial"/>
                <a:cs typeface="Arial"/>
                <a:sym typeface="Arial"/>
              </a:rPr>
              <a:t> </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u="sng">
                <a:latin typeface="Arial"/>
                <a:ea typeface="Arial"/>
                <a:cs typeface="Arial"/>
                <a:sym typeface="Arial"/>
              </a:rPr>
              <a:t>Inspección de Rehabilitación:</a:t>
            </a:r>
            <a:r>
              <a:rPr b="1" lang="es-ES" sz="1600">
                <a:latin typeface="Arial"/>
                <a:ea typeface="Arial"/>
                <a:cs typeface="Arial"/>
                <a:sym typeface="Arial"/>
              </a:rPr>
              <a:t> </a:t>
            </a:r>
            <a:r>
              <a:rPr lang="es-ES" sz="1600">
                <a:latin typeface="Arial"/>
                <a:ea typeface="Arial"/>
                <a:cs typeface="Arial"/>
                <a:sym typeface="Arial"/>
              </a:rPr>
              <a:t>Su periodicidad será determinada como resultado de la última prueba de habilitación o rehabilitación. Su alcance se define en el artículo 138. </a:t>
            </a:r>
            <a:br>
              <a:rPr lang="es-ES" sz="1600">
                <a:latin typeface="Arial"/>
                <a:ea typeface="Arial"/>
                <a:cs typeface="Arial"/>
                <a:sym typeface="Arial"/>
              </a:rPr>
            </a:br>
            <a:r>
              <a:rPr lang="es-ES" sz="1600">
                <a:latin typeface="Arial"/>
                <a:ea typeface="Arial"/>
                <a:cs typeface="Arial"/>
                <a:sym typeface="Arial"/>
              </a:rPr>
              <a:t>Periodicidad:</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Plazo máximo de cuatro (4) años a partir del último test hidráulico, en caso de no existir observaciones de parte del Inspector Autorizado y/o URSEA.</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rPr>
              <a:t>Ampliación a seis (6) años para las categorías G, E2 y del tipo de recuperación, siempre que: </a:t>
            </a:r>
            <a:r>
              <a:rPr i="1" lang="es-ES" sz="1600">
                <a:latin typeface="Arial"/>
                <a:ea typeface="Arial"/>
                <a:cs typeface="Arial"/>
                <a:sym typeface="Arial"/>
              </a:rPr>
              <a:t>exista un control de deterioro de los materiales que componen las partes de presión del generador de vapor mediante la realización de END establecido en el plan de mantenimiento.</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rPr>
              <a:t>Ampliación a ocho (8) años para la categoría E3, construidos de acero inoxidable, con un volumen igual o menor a 100 litros y potencia nominal igual o menor a 50kW.</a:t>
            </a:r>
            <a:endParaRPr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7"/>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8"/>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99"/>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00"/>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fc451fb4af_0_6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IV. Periodicidad de las inspecciones  - Artículos: 157 a 159</a:t>
            </a:r>
            <a:endParaRPr sz="2000"/>
          </a:p>
        </p:txBody>
      </p:sp>
      <p:sp>
        <p:nvSpPr>
          <p:cNvPr id="176" name="Google Shape;176;gfc451fb4af_0_67"/>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45720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u="sng">
                <a:latin typeface="Arial"/>
                <a:ea typeface="Arial"/>
                <a:cs typeface="Arial"/>
                <a:sym typeface="Arial"/>
              </a:rPr>
              <a:t>Inspección Anual:</a:t>
            </a:r>
            <a:r>
              <a:rPr b="1" lang="es-ES" sz="1600">
                <a:latin typeface="Arial"/>
                <a:ea typeface="Arial"/>
                <a:cs typeface="Arial"/>
                <a:sym typeface="Arial"/>
              </a:rPr>
              <a:t>  </a:t>
            </a:r>
            <a:r>
              <a:rPr lang="es-ES" sz="1600">
                <a:latin typeface="Arial"/>
                <a:ea typeface="Arial"/>
                <a:cs typeface="Arial"/>
                <a:sym typeface="Arial"/>
              </a:rPr>
              <a:t>Su alcance está establecido en el artículo 137.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Periodicidad:</a:t>
            </a:r>
            <a:endParaRPr sz="1600">
              <a:latin typeface="Arial"/>
              <a:ea typeface="Arial"/>
              <a:cs typeface="Arial"/>
              <a:sym typeface="Arial"/>
            </a:endParaRPr>
          </a:p>
          <a:p>
            <a:pPr indent="-330200" lvl="2" marL="1371600" rtl="0" algn="just">
              <a:lnSpc>
                <a:spcPct val="115000"/>
              </a:lnSpc>
              <a:spcBef>
                <a:spcPts val="1000"/>
              </a:spcBef>
              <a:spcAft>
                <a:spcPts val="0"/>
              </a:spcAft>
              <a:buSzPts val="1600"/>
              <a:buChar char="•"/>
            </a:pPr>
            <a:r>
              <a:rPr lang="es-ES" sz="1600" u="sng">
                <a:latin typeface="Arial"/>
                <a:ea typeface="Arial"/>
                <a:cs typeface="Arial"/>
                <a:sym typeface="Arial"/>
              </a:rPr>
              <a:t>Categorías G y E2:</a:t>
            </a:r>
            <a:r>
              <a:rPr lang="es-ES" sz="1600">
                <a:latin typeface="Arial"/>
                <a:ea typeface="Arial"/>
                <a:cs typeface="Arial"/>
                <a:sym typeface="Arial"/>
              </a:rPr>
              <a:t> puede ser realizada cada dos (2) años.</a:t>
            </a:r>
            <a:endParaRPr sz="1600">
              <a:latin typeface="Arial"/>
              <a:ea typeface="Arial"/>
              <a:cs typeface="Arial"/>
              <a:sym typeface="Arial"/>
            </a:endParaRPr>
          </a:p>
          <a:p>
            <a:pPr indent="-330200" lvl="2" marL="1371600" rtl="0" algn="just">
              <a:lnSpc>
                <a:spcPct val="115000"/>
              </a:lnSpc>
              <a:spcBef>
                <a:spcPts val="1000"/>
              </a:spcBef>
              <a:spcAft>
                <a:spcPts val="0"/>
              </a:spcAft>
              <a:buSzPts val="1600"/>
              <a:buFont typeface="Arial"/>
              <a:buChar char="•"/>
            </a:pPr>
            <a:r>
              <a:rPr lang="es-ES" sz="1600" u="sng">
                <a:latin typeface="Arial"/>
                <a:ea typeface="Arial"/>
                <a:cs typeface="Arial"/>
                <a:sym typeface="Arial"/>
              </a:rPr>
              <a:t>Categoría E3, construidos en acero inoxidable, con volumen igual o menor a 100 litros y potencia nominal menor a 50kW: </a:t>
            </a:r>
            <a:r>
              <a:rPr lang="es-ES" sz="1600">
                <a:latin typeface="Arial"/>
                <a:ea typeface="Arial"/>
                <a:cs typeface="Arial"/>
                <a:sym typeface="Arial"/>
              </a:rPr>
              <a:t>debe ser realizada cada dos (2) años.</a:t>
            </a:r>
            <a:endParaRPr sz="1600">
              <a:latin typeface="Arial"/>
              <a:ea typeface="Arial"/>
              <a:cs typeface="Arial"/>
              <a:sym typeface="Arial"/>
            </a:endParaRPr>
          </a:p>
          <a:p>
            <a:pPr indent="-330200" lvl="2" marL="1371600" rtl="0" algn="just">
              <a:lnSpc>
                <a:spcPct val="115000"/>
              </a:lnSpc>
              <a:spcBef>
                <a:spcPts val="1000"/>
              </a:spcBef>
              <a:spcAft>
                <a:spcPts val="0"/>
              </a:spcAft>
              <a:buSzPts val="1600"/>
              <a:buChar char="•"/>
            </a:pPr>
            <a:r>
              <a:rPr lang="es-ES" sz="1600" u="sng">
                <a:latin typeface="Arial"/>
                <a:ea typeface="Arial"/>
                <a:cs typeface="Arial"/>
                <a:sym typeface="Arial"/>
              </a:rPr>
              <a:t>Restantes:</a:t>
            </a:r>
            <a:r>
              <a:rPr lang="es-ES" sz="1600">
                <a:latin typeface="Arial"/>
                <a:ea typeface="Arial"/>
                <a:cs typeface="Arial"/>
                <a:sym typeface="Arial"/>
              </a:rPr>
              <a:t> debe ser realizada una (1) vez al año.</a:t>
            </a:r>
            <a:endParaRPr sz="1600">
              <a:latin typeface="Arial"/>
              <a:ea typeface="Arial"/>
              <a:cs typeface="Arial"/>
              <a:sym typeface="Arial"/>
            </a:endParaRPr>
          </a:p>
          <a:p>
            <a:pPr indent="0" lvl="0" marL="914400" rtl="0" algn="just">
              <a:lnSpc>
                <a:spcPct val="115000"/>
              </a:lnSpc>
              <a:spcBef>
                <a:spcPts val="1000"/>
              </a:spcBef>
              <a:spcAft>
                <a:spcPts val="0"/>
              </a:spcAft>
              <a:buNone/>
            </a:pPr>
            <a:r>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No se requerirá una inspección anual en el mismo año en que se realicen pruebas para su habilitación/rehabilitación. </a:t>
            </a:r>
            <a:endParaRPr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01"/>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02"/>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03"/>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04"/>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fc451fb4af_0_7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182" name="Google Shape;182;gfc451fb4af_0_73"/>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 </a:t>
            </a:r>
            <a:r>
              <a:rPr b="1" lang="es-ES" sz="1600" u="sng">
                <a:latin typeface="Arial"/>
                <a:ea typeface="Arial"/>
                <a:cs typeface="Arial"/>
                <a:sym typeface="Arial"/>
              </a:rPr>
              <a:t>Obtención y mantenimiento de la habilitación</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205"/>
                  </a:ext>
                </a:extLst>
              </a:rPr>
              <a:t>Artículo 160 </a:t>
            </a:r>
            <a:r>
              <a:rPr lang="es-ES" sz="1600">
                <a:latin typeface="Arial"/>
                <a:ea typeface="Arial"/>
                <a:cs typeface="Arial"/>
                <a:sym typeface="Arial"/>
                <a:extLst>
                  <a:ext uri="http://customooxmlschemas.google.com/">
                    <go:slidesCustomData xmlns:go="http://customooxmlschemas.google.com/" textRoundtripDataId="206"/>
                  </a:ext>
                </a:extLst>
              </a:rPr>
              <a:t>- </a:t>
            </a:r>
            <a:r>
              <a:rPr i="1" lang="es-ES" sz="1600">
                <a:latin typeface="Arial"/>
                <a:ea typeface="Arial"/>
                <a:cs typeface="Arial"/>
                <a:sym typeface="Arial"/>
                <a:extLst>
                  <a:ext uri="http://customooxmlschemas.google.com/">
                    <go:slidesCustomData xmlns:go="http://customooxmlschemas.google.com/" textRoundtripDataId="207"/>
                  </a:ext>
                </a:extLst>
              </a:rPr>
              <a:t>A los efectos de obtener una resolución de habilitación el generador de vapor deberá superar satisfactoriamente una Inspección de habilitación o rehabilitación. Para mantener la habilitación durante el período resuelto, el generador de vapor deberá superar periódicamente las inspecciones anuales correspondientes.</a:t>
            </a:r>
            <a:endParaRPr i="1" sz="1600">
              <a:latin typeface="Arial"/>
              <a:ea typeface="Arial"/>
              <a:cs typeface="Arial"/>
              <a:sym typeface="Arial"/>
              <a:extLst>
                <a:ext uri="http://customooxmlschemas.google.com/">
                  <go:slidesCustomData xmlns:go="http://customooxmlschemas.google.com/" textRoundtripDataId="208"/>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xtLst>
                <a:ext uri="http://customooxmlschemas.google.com/">
                  <go:slidesCustomData xmlns:go="http://customooxmlschemas.google.com/" textRoundtripDataId="209"/>
                </a:ext>
              </a:extLst>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210"/>
                  </a:ext>
                </a:extLst>
              </a:rPr>
              <a:t>Artículo 161 - </a:t>
            </a:r>
            <a:r>
              <a:rPr i="1" lang="es-ES" sz="1600">
                <a:latin typeface="Arial"/>
                <a:ea typeface="Arial"/>
                <a:cs typeface="Arial"/>
                <a:sym typeface="Arial"/>
                <a:extLst>
                  <a:ext uri="http://customooxmlschemas.google.com/">
                    <go:slidesCustomData xmlns:go="http://customooxmlschemas.google.com/" textRoundtripDataId="211"/>
                  </a:ext>
                </a:extLst>
              </a:rPr>
              <a:t> La inspección, cualquiera sea el tipo, deberá generar un informe a ser presentado ante la URSEA indicando la condición de conformidad o no con la habilitación del generador de vapor. En el caso de las inspecciones realizadas por un inspector autorizado el mismo deberá presentar el informe a través de una declaración jurada de pruebas de acuerdo al ANEXO 2. Los referidos informes serán elevados a consideración de la URSEA quien otorgará, cuando corresponda, la habilitación a través de la resolución de habilitación, fijando el período de vigencia.</a:t>
            </a:r>
            <a:endParaRPr i="1" sz="1600">
              <a:latin typeface="Arial"/>
              <a:ea typeface="Arial"/>
              <a:cs typeface="Arial"/>
              <a:sym typeface="Arial"/>
              <a:extLst>
                <a:ext uri="http://customooxmlschemas.google.com/">
                  <go:slidesCustomData xmlns:go="http://customooxmlschemas.google.com/" textRoundtripDataId="212"/>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13"/>
                </a:ext>
              </a:extLst>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214"/>
                  </a:ext>
                </a:extLst>
              </a:rPr>
              <a:t>Artículo 162 </a:t>
            </a:r>
            <a:r>
              <a:rPr lang="es-ES" sz="1600">
                <a:latin typeface="Arial"/>
                <a:ea typeface="Arial"/>
                <a:cs typeface="Arial"/>
                <a:sym typeface="Arial"/>
                <a:extLst>
                  <a:ext uri="http://customooxmlschemas.google.com/">
                    <go:slidesCustomData xmlns:go="http://customooxmlschemas.google.com/" textRoundtripDataId="215"/>
                  </a:ext>
                </a:extLst>
              </a:rPr>
              <a:t>- </a:t>
            </a:r>
            <a:r>
              <a:rPr i="1" lang="es-ES" sz="1600">
                <a:latin typeface="Arial"/>
                <a:ea typeface="Arial"/>
                <a:cs typeface="Arial"/>
                <a:sym typeface="Arial"/>
                <a:extLst>
                  <a:ext uri="http://customooxmlschemas.google.com/">
                    <go:slidesCustomData xmlns:go="http://customooxmlschemas.google.com/" textRoundtripDataId="216"/>
                  </a:ext>
                </a:extLst>
              </a:rPr>
              <a:t>En caso de que el generador de vapor presente alguna irregularidad o apartamientos a la reglamentación vigente, el inspector autorizado deberá dejar constancia en el informe de inspección de todo lo constatado. Si las irregularidades detectadas ponen en riesgo la seguridad, se podrá requerir que se lleven a cabo los ensayos y las pruebas que se consideren necesarias previo a que el equipo sea puesto en servicio.</a:t>
            </a:r>
            <a:endParaRPr i="1" sz="1600">
              <a:latin typeface="Arial"/>
              <a:ea typeface="Arial"/>
              <a:cs typeface="Arial"/>
              <a:sym typeface="Arial"/>
              <a:extLst>
                <a:ext uri="http://customooxmlschemas.google.com/">
                  <go:slidesCustomData xmlns:go="http://customooxmlschemas.google.com/" textRoundtripDataId="217"/>
                </a:ext>
              </a:extLst>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fc451fb4af_0_8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188" name="Google Shape;188;gfc451fb4af_0_89"/>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 Obtención y mantenimiento de la habilitación</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218"/>
                  </a:ext>
                </a:extLst>
              </a:rPr>
              <a:t>Artículo 163 - </a:t>
            </a:r>
            <a:r>
              <a:rPr i="1" lang="es-ES" sz="1600">
                <a:latin typeface="Arial"/>
                <a:ea typeface="Arial"/>
                <a:cs typeface="Arial"/>
                <a:sym typeface="Arial"/>
                <a:extLst>
                  <a:ext uri="http://customooxmlschemas.google.com/">
                    <go:slidesCustomData xmlns:go="http://customooxmlschemas.google.com/" textRoundtripDataId="219"/>
                  </a:ext>
                </a:extLst>
              </a:rPr>
              <a:t>Si el generador de vapor no hubiera superado las pruebas, el inspector autorizado deberá comunicar a la empresa las acciones a seguir para optar por una nueva inspección o verificación. Si el informe recomienda la baja definitiva del generador de vapor deberá ser presentado ante la URSEA quien dictará la resolución que corresponda.</a:t>
            </a:r>
            <a:r>
              <a:rPr lang="es-ES" sz="1600">
                <a:latin typeface="Arial"/>
                <a:ea typeface="Arial"/>
                <a:cs typeface="Arial"/>
                <a:sym typeface="Arial"/>
                <a:extLst>
                  <a:ext uri="http://customooxmlschemas.google.com/">
                    <go:slidesCustomData xmlns:go="http://customooxmlschemas.google.com/" textRoundtripDataId="220"/>
                  </a:ext>
                </a:extLst>
              </a:rPr>
              <a:t> </a:t>
            </a:r>
            <a:br>
              <a:rPr lang="es-ES" sz="1600">
                <a:latin typeface="Arial"/>
                <a:ea typeface="Arial"/>
                <a:cs typeface="Arial"/>
                <a:sym typeface="Arial"/>
                <a:extLst>
                  <a:ext uri="http://customooxmlschemas.google.com/">
                    <go:slidesCustomData xmlns:go="http://customooxmlschemas.google.com/" textRoundtripDataId="220"/>
                  </a:ext>
                </a:extLst>
              </a:rPr>
            </a:br>
            <a:endParaRPr sz="1600">
              <a:latin typeface="Arial"/>
              <a:ea typeface="Arial"/>
              <a:cs typeface="Arial"/>
              <a:sym typeface="Arial"/>
              <a:extLst>
                <a:ext uri="http://customooxmlschemas.google.com/">
                  <go:slidesCustomData xmlns:go="http://customooxmlschemas.google.com/" textRoundtripDataId="221"/>
                </a:ext>
              </a:extLst>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extLst>
                  <a:ext uri="http://customooxmlschemas.google.com/">
                    <go:slidesCustomData xmlns:go="http://customooxmlschemas.google.com/" textRoundtripDataId="222"/>
                  </a:ext>
                </a:extLst>
              </a:rPr>
              <a:t>Artículo 164 - </a:t>
            </a:r>
            <a:r>
              <a:rPr i="1" lang="es-ES" sz="1600">
                <a:latin typeface="Arial"/>
                <a:ea typeface="Arial"/>
                <a:cs typeface="Arial"/>
                <a:sym typeface="Arial"/>
                <a:extLst>
                  <a:ext uri="http://customooxmlschemas.google.com/">
                    <go:slidesCustomData xmlns:go="http://customooxmlschemas.google.com/" textRoundtripDataId="223"/>
                  </a:ext>
                </a:extLst>
              </a:rPr>
              <a:t>Una vez superada satisfactoriamente la inspección, el inspector autorizado deberá marcar sobre la placa de registro del generador de vapor los datos requeridos por los puntos (ii) y (iii) del artículo 60 y entregará los informes al propietario y a la URSEA. En el caso de una inspección de habilitación/rehabilitación, el equipo podrá operar provisoriamente y bajo responsabilidad del profesional actuante en lo que respecta al resultado informado de las pruebas y del propietario en lo que respecta a la operación del equipo, siempre sujeto a la resolución de habilitación de la URSEA.</a:t>
            </a:r>
            <a:endParaRPr sz="1600">
              <a:latin typeface="Arial"/>
              <a:ea typeface="Arial"/>
              <a:cs typeface="Arial"/>
              <a:sym typeface="Arial"/>
              <a:extLst>
                <a:ext uri="http://customooxmlschemas.google.com/">
                  <go:slidesCustomData xmlns:go="http://customooxmlschemas.google.com/" textRoundtripDataId="224"/>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25"/>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26"/>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fc451fb4af_0_9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194" name="Google Shape;194;gfc451fb4af_0_95"/>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 Cese de habilitación</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rPr>
              <a:t>Automático:</a:t>
            </a:r>
            <a:r>
              <a:rPr lang="es-ES" sz="1600">
                <a:latin typeface="Arial"/>
                <a:ea typeface="Arial"/>
                <a:cs typeface="Arial"/>
                <a:sym typeface="Arial"/>
              </a:rPr>
              <a:t> (sin necesidad de una resolución de parte de la URSEA) cuando el generador de vapor sea</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(a) Reubicado: ya sea por ser trasladado dentro o fuera del establecimiento, ante lo cual el propietario deberá notificar a la URSEA la reubicación. La notificación deberá ser realizada en un plazo no mayor a los (10) diez días hábiles desde su reubicación. En caso de que la reubicación provenga de una compraventa deberá identificarse plenamente el comprador. </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(b) Sometido a reparación mayor y/o alteración según lo establecido en la SECCIÓN VI. </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(c) Puesto fuera de servicio o no operativo por (1) un año.</a:t>
            </a:r>
            <a:endParaRPr sz="16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fc451fb4af_0_10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200" name="Google Shape;200;gfc451fb4af_0_101"/>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 Cese de habilitación</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rPr>
              <a:t>A partir de resolución de URSEA</a:t>
            </a:r>
            <a:r>
              <a:rPr lang="es-ES" sz="1600">
                <a:latin typeface="Arial"/>
                <a:ea typeface="Arial"/>
                <a:cs typeface="Arial"/>
                <a:sym typeface="Arial"/>
              </a:rPr>
              <a:t>, en casos donde: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(a) Se determinen razones técnicas fundamentadas durante la inspección anual que determinen la no conformidad con la habilitación vigente. </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(b) No se realicen las pruebas, según lo establecido en el artículos 136, artículo 137 y/o artículo 138. </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(c) El propietario haya incumplido las obligaciones, términos y/o condiciones establecidas para la operación del generador de vapor. </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(d) En la documentación presentada se hubiera cometido falsedad, fraude o grave inexactitud. </a:t>
            </a:r>
            <a:endParaRPr i="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i="1" lang="es-ES" sz="1600">
                <a:latin typeface="Arial"/>
                <a:ea typeface="Arial"/>
                <a:cs typeface="Arial"/>
                <a:sym typeface="Arial"/>
              </a:rPr>
              <a:t>(e) Se detecten incumplimientos al presente Reglamento que impliquen la operación del generador de vapor en condición de riesgo inminente. </a:t>
            </a:r>
            <a:endParaRPr i="1" sz="1600">
              <a:latin typeface="Arial"/>
              <a:ea typeface="Arial"/>
              <a:cs typeface="Arial"/>
              <a:sym typeface="Arial"/>
            </a:endParaRPr>
          </a:p>
          <a:p>
            <a:pPr indent="0" lvl="0" marL="914400" rtl="0" algn="just">
              <a:lnSpc>
                <a:spcPct val="115000"/>
              </a:lnSpc>
              <a:spcBef>
                <a:spcPts val="1000"/>
              </a:spcBef>
              <a:spcAft>
                <a:spcPts val="0"/>
              </a:spcAft>
              <a:buNone/>
            </a:pPr>
            <a:r>
              <a:rPr i="1" lang="es-ES" sz="1600">
                <a:latin typeface="Arial"/>
                <a:ea typeface="Arial"/>
                <a:cs typeface="Arial"/>
                <a:sym typeface="Arial"/>
              </a:rPr>
              <a:t>Sin perjuicio de lo anterior, la URSEA podrá resolver la no habilitación de un generador de vapor cuando existan circunstancias que así lo ameriten.</a:t>
            </a:r>
            <a:endParaRPr i="1" sz="1600">
              <a:latin typeface="Arial"/>
              <a:ea typeface="Arial"/>
              <a:cs typeface="Arial"/>
              <a:sym typeface="Arial"/>
            </a:endParaRPr>
          </a:p>
          <a:p>
            <a:pPr indent="0" lvl="0" marL="457200" rtl="0" algn="just">
              <a:lnSpc>
                <a:spcPct val="115000"/>
              </a:lnSpc>
              <a:spcBef>
                <a:spcPts val="1000"/>
              </a:spcBef>
              <a:spcAft>
                <a:spcPts val="0"/>
              </a:spcAft>
              <a:buNone/>
            </a:pPr>
            <a:r>
              <a:t/>
            </a:r>
            <a:endParaRPr b="1" i="1" sz="1600">
              <a:latin typeface="Arial"/>
              <a:ea typeface="Arial"/>
              <a:cs typeface="Arial"/>
              <a:sym typeface="Arial"/>
              <a:extLst>
                <a:ext uri="http://customooxmlschemas.google.com/">
                  <go:slidesCustomData xmlns:go="http://customooxmlschemas.google.com/" textRoundtripDataId="227"/>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28"/>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29"/>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fc451fb4af_0_10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206" name="Google Shape;206;gfc451fb4af_0_106"/>
          <p:cNvSpPr txBox="1"/>
          <p:nvPr>
            <p:ph idx="1" type="body"/>
          </p:nvPr>
        </p:nvSpPr>
        <p:spPr>
          <a:xfrm>
            <a:off x="238725" y="1398625"/>
            <a:ext cx="114513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 Cese de habilitación</a:t>
            </a:r>
            <a:endParaRPr b="1" sz="1600" u="sng">
              <a:latin typeface="Arial"/>
              <a:ea typeface="Arial"/>
              <a:cs typeface="Arial"/>
              <a:sym typeface="Arial"/>
            </a:endParaRPr>
          </a:p>
          <a:p>
            <a:pPr indent="0" lvl="0" marL="914400" rtl="0" algn="just">
              <a:lnSpc>
                <a:spcPct val="115000"/>
              </a:lnSpc>
              <a:spcBef>
                <a:spcPts val="1000"/>
              </a:spcBef>
              <a:spcAft>
                <a:spcPts val="0"/>
              </a:spcAft>
              <a:buNone/>
            </a:pPr>
            <a:r>
              <a:t/>
            </a:r>
            <a:endParaRPr i="1"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167 -</a:t>
            </a:r>
            <a:r>
              <a:rPr b="1" i="1" lang="es-ES" sz="1600">
                <a:latin typeface="Arial"/>
                <a:ea typeface="Arial"/>
                <a:cs typeface="Arial"/>
                <a:sym typeface="Arial"/>
              </a:rPr>
              <a:t> </a:t>
            </a:r>
            <a:r>
              <a:rPr i="1" lang="es-ES" sz="1600">
                <a:latin typeface="Arial"/>
                <a:ea typeface="Arial"/>
                <a:cs typeface="Arial"/>
                <a:sym typeface="Arial"/>
              </a:rPr>
              <a:t>La no habilitación continuará hasta que el generador de vapor haya sido ajustado a los requerimientos del presente Reglamento y superada la inspección de rehabilitación y luego que la URSEA se expida en este sentido.</a:t>
            </a:r>
            <a:endParaRPr i="1" sz="1600">
              <a:latin typeface="Arial"/>
              <a:ea typeface="Arial"/>
              <a:cs typeface="Arial"/>
              <a:sym typeface="Arial"/>
            </a:endParaRPr>
          </a:p>
          <a:p>
            <a:pPr indent="0" lvl="0" marL="457200" rtl="0" algn="just">
              <a:lnSpc>
                <a:spcPct val="115000"/>
              </a:lnSpc>
              <a:spcBef>
                <a:spcPts val="1000"/>
              </a:spcBef>
              <a:spcAft>
                <a:spcPts val="0"/>
              </a:spcAft>
              <a:buNone/>
            </a:pPr>
            <a:r>
              <a:t/>
            </a:r>
            <a:endParaRPr b="1" i="1" sz="1600">
              <a:latin typeface="Arial"/>
              <a:ea typeface="Arial"/>
              <a:cs typeface="Arial"/>
              <a:sym typeface="Arial"/>
              <a:extLst>
                <a:ext uri="http://customooxmlschemas.google.com/">
                  <go:slidesCustomData xmlns:go="http://customooxmlschemas.google.com/" textRoundtripDataId="230"/>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31"/>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32"/>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fa92299d71_0_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212" name="Google Shape;212;gfa92299d71_0_0"/>
          <p:cNvSpPr txBox="1"/>
          <p:nvPr>
            <p:ph idx="1" type="body"/>
          </p:nvPr>
        </p:nvSpPr>
        <p:spPr>
          <a:xfrm>
            <a:off x="238725" y="1398625"/>
            <a:ext cx="115770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III. Suspensión o cese cautelar de operación</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168</a:t>
            </a:r>
            <a:r>
              <a:rPr lang="es-ES" sz="1600">
                <a:latin typeface="Arial"/>
                <a:ea typeface="Arial"/>
                <a:cs typeface="Arial"/>
                <a:sym typeface="Arial"/>
              </a:rPr>
              <a:t> - </a:t>
            </a:r>
            <a:r>
              <a:rPr i="1" lang="es-ES" sz="1600">
                <a:latin typeface="Arial"/>
                <a:ea typeface="Arial"/>
                <a:cs typeface="Arial"/>
                <a:sym typeface="Arial"/>
              </a:rPr>
              <a:t>La URSEA dispondrá la suspensión (o el cese cautelar) de la operación, de los generadores de vapor que no ofrecieran las condiciones de seguridad necesarias que representen un riesgo grave e inminente.</a:t>
            </a:r>
            <a:endParaRPr i="1" sz="1600">
              <a:latin typeface="Arial"/>
              <a:ea typeface="Arial"/>
              <a:cs typeface="Arial"/>
              <a:sym typeface="Arial"/>
            </a:endParaRPr>
          </a:p>
          <a:p>
            <a:pPr indent="0" lvl="0" marL="457200" rtl="0" algn="just">
              <a:lnSpc>
                <a:spcPct val="115000"/>
              </a:lnSpc>
              <a:spcBef>
                <a:spcPts val="1000"/>
              </a:spcBef>
              <a:spcAft>
                <a:spcPts val="0"/>
              </a:spcAft>
              <a:buNone/>
            </a:pPr>
            <a:r>
              <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rPr>
              <a:t>Riesgo grave e inminente:</a:t>
            </a:r>
            <a:endParaRPr sz="1600" u="sng">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El generador de vapor trabajando fuera de la condición normal de operación, sin respetar lo establecido en el manual de operación y mantenimiento.</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Se constate mal funcionamiento, derivación y/o ausencia de instrumentos de medición, control y/o enclavamientos, que pongan en peligro la confiabilidad, seguridad operacional o integridad del equipo, de los trabajadores y/o de las instalaciones del centro de trabajo y entorno. </a:t>
            </a:r>
            <a:endParaRPr sz="16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4"/>
          <p:cNvSpPr txBox="1"/>
          <p:nvPr>
            <p:ph type="title"/>
          </p:nvPr>
        </p:nvSpPr>
        <p:spPr>
          <a:xfrm>
            <a:off x="0" y="-54429"/>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Contenido</a:t>
            </a:r>
            <a:endParaRPr sz="2000"/>
          </a:p>
        </p:txBody>
      </p:sp>
      <p:sp>
        <p:nvSpPr>
          <p:cNvPr id="56" name="Google Shape;56;p24"/>
          <p:cNvSpPr txBox="1"/>
          <p:nvPr>
            <p:ph idx="1" type="body"/>
          </p:nvPr>
        </p:nvSpPr>
        <p:spPr>
          <a:xfrm>
            <a:off x="838200" y="1747925"/>
            <a:ext cx="8849100" cy="4064400"/>
          </a:xfrm>
          <a:prstGeom prst="rect">
            <a:avLst/>
          </a:prstGeom>
          <a:noFill/>
          <a:ln>
            <a:noFill/>
          </a:ln>
        </p:spPr>
        <p:txBody>
          <a:bodyPr anchorCtr="0" anchor="t" bIns="45700" lIns="91425" spcFirstLastPara="1" rIns="91425" wrap="square" tIns="45700">
            <a:noAutofit/>
          </a:bodyPr>
          <a:lstStyle/>
          <a:p>
            <a:pPr indent="-374650" lvl="0" marL="457200" rtl="0" algn="l">
              <a:lnSpc>
                <a:spcPct val="150000"/>
              </a:lnSpc>
              <a:spcBef>
                <a:spcPts val="1000"/>
              </a:spcBef>
              <a:spcAft>
                <a:spcPts val="0"/>
              </a:spcAft>
              <a:buSzPts val="2300"/>
              <a:buChar char="•"/>
            </a:pPr>
            <a:r>
              <a:rPr lang="es-ES" sz="2300"/>
              <a:t>Sección VII - </a:t>
            </a:r>
            <a:r>
              <a:rPr lang="es-ES" sz="2300"/>
              <a:t>Inspecciones y Resolución de Habilitación</a:t>
            </a:r>
            <a:endParaRPr sz="2300"/>
          </a:p>
          <a:p>
            <a:pPr indent="-374650" lvl="0" marL="457200" rtl="0" algn="l">
              <a:lnSpc>
                <a:spcPct val="150000"/>
              </a:lnSpc>
              <a:spcBef>
                <a:spcPts val="0"/>
              </a:spcBef>
              <a:spcAft>
                <a:spcPts val="0"/>
              </a:spcAft>
              <a:buSzPts val="2300"/>
              <a:buChar char="•"/>
            </a:pPr>
            <a:r>
              <a:rPr lang="es-ES" sz="2300"/>
              <a:t>Anexo 2 - </a:t>
            </a:r>
            <a:r>
              <a:rPr lang="es-ES" sz="2300"/>
              <a:t>Pruebas a Generadores de Vapor</a:t>
            </a:r>
            <a:endParaRPr sz="2300"/>
          </a:p>
          <a:p>
            <a:pPr indent="0" lvl="0" marL="0" rtl="0" algn="l">
              <a:lnSpc>
                <a:spcPct val="150000"/>
              </a:lnSpc>
              <a:spcBef>
                <a:spcPts val="0"/>
              </a:spcBef>
              <a:spcAft>
                <a:spcPts val="0"/>
              </a:spcAft>
              <a:buSzPts val="1800"/>
              <a:buNone/>
            </a:pPr>
            <a:r>
              <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fa92299d71_0_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218" name="Google Shape;218;gfa92299d71_0_7"/>
          <p:cNvSpPr txBox="1"/>
          <p:nvPr>
            <p:ph idx="1" type="body"/>
          </p:nvPr>
        </p:nvSpPr>
        <p:spPr>
          <a:xfrm>
            <a:off x="238725" y="1398625"/>
            <a:ext cx="115770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III. Suspensión o cese cautelar de operación</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En particular, se considera riesgo grave o inminente la ausencia, desvío o falta de funcionalidad de cualquiera de los siguientes elementos: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(a) Válvula de seguridad debidamente calibrada y ajustada según lo indicado en el presente Reglamento.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(b) Manómetro debidamente calibrado, de acuerdo a lo establecido en el artículo 91 y ANEXO 4, que indique la presión de trabajo.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(c) Bloqueos por bajo nivel o muy bajo nivel.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(d) Bloqueo por muy alta presión, en caso de ser requerido.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(e) Bloqueo por falta de llama, en caso de ser este requerido.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(f) Medio alternativo de alimentación de agua, en caso de ser requerido.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(g) Medidor de nivel visual. </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También se puede considerar riesgo grave o inminente la presencia de daños estructurales u otras condiciones que así lo ameriten.</a:t>
            </a:r>
            <a:endParaRPr sz="1600">
              <a:latin typeface="Arial"/>
              <a:ea typeface="Arial"/>
              <a:cs typeface="Arial"/>
              <a:sym typeface="Arial"/>
            </a:endParaRPr>
          </a:p>
          <a:p>
            <a:pPr indent="0" lvl="0" marL="457200" rtl="0" algn="just">
              <a:lnSpc>
                <a:spcPct val="115000"/>
              </a:lnSpc>
              <a:spcBef>
                <a:spcPts val="1000"/>
              </a:spcBef>
              <a:spcAft>
                <a:spcPts val="0"/>
              </a:spcAft>
              <a:buNone/>
            </a:pPr>
            <a:r>
              <a:t/>
            </a:r>
            <a:endParaRPr b="1" i="1" sz="1600">
              <a:latin typeface="Arial"/>
              <a:ea typeface="Arial"/>
              <a:cs typeface="Arial"/>
              <a:sym typeface="Arial"/>
              <a:extLst>
                <a:ext uri="http://customooxmlschemas.google.com/">
                  <go:slidesCustomData xmlns:go="http://customooxmlschemas.google.com/" textRoundtripDataId="233"/>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34"/>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35"/>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fa92299d71_0_1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224" name="Google Shape;224;gfa92299d71_0_12"/>
          <p:cNvSpPr txBox="1"/>
          <p:nvPr>
            <p:ph idx="1" type="body"/>
          </p:nvPr>
        </p:nvSpPr>
        <p:spPr>
          <a:xfrm>
            <a:off x="238725" y="1398625"/>
            <a:ext cx="115770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III. Suspensión o cese cautelar de operación</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170</a:t>
            </a:r>
            <a:r>
              <a:rPr lang="es-ES" sz="1600">
                <a:latin typeface="Arial"/>
                <a:ea typeface="Arial"/>
                <a:cs typeface="Arial"/>
                <a:sym typeface="Arial"/>
              </a:rPr>
              <a:t> - </a:t>
            </a:r>
            <a:r>
              <a:rPr i="1" lang="es-ES" sz="1600">
                <a:latin typeface="Arial"/>
                <a:ea typeface="Arial"/>
                <a:cs typeface="Arial"/>
                <a:sym typeface="Arial"/>
              </a:rPr>
              <a:t>Una vez dispuesta la suspensión (o el cese cautelar) de la operación, y no habiéndose corregido las circunstancias que dieron lugar a la misma en un plazo de (30) treinta días, se procederá al cese de la habilitación del generador de vapor.</a:t>
            </a:r>
            <a:endParaRPr i="1"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a:p>
            <a:pPr indent="0" lvl="0" marL="457200" rtl="0" algn="just">
              <a:lnSpc>
                <a:spcPct val="115000"/>
              </a:lnSpc>
              <a:spcBef>
                <a:spcPts val="1000"/>
              </a:spcBef>
              <a:spcAft>
                <a:spcPts val="0"/>
              </a:spcAft>
              <a:buNone/>
            </a:pPr>
            <a:r>
              <a:t/>
            </a:r>
            <a:endParaRPr b="1" i="1" sz="1600">
              <a:latin typeface="Arial"/>
              <a:ea typeface="Arial"/>
              <a:cs typeface="Arial"/>
              <a:sym typeface="Arial"/>
              <a:extLst>
                <a:ext uri="http://customooxmlschemas.google.com/">
                  <go:slidesCustomData xmlns:go="http://customooxmlschemas.google.com/" textRoundtripDataId="236"/>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37"/>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38"/>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fa92299d71_0_1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V. Resolución de habilitación  - Artículos: 160 a 172</a:t>
            </a:r>
            <a:endParaRPr sz="2000"/>
          </a:p>
        </p:txBody>
      </p:sp>
      <p:sp>
        <p:nvSpPr>
          <p:cNvPr id="230" name="Google Shape;230;gfa92299d71_0_17"/>
          <p:cNvSpPr txBox="1"/>
          <p:nvPr>
            <p:ph idx="1" type="body"/>
          </p:nvPr>
        </p:nvSpPr>
        <p:spPr>
          <a:xfrm>
            <a:off x="238725" y="1398625"/>
            <a:ext cx="11577000" cy="506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Capítulo IV. Solicitudes de baja</a:t>
            </a:r>
            <a:endParaRPr b="1" sz="1600" u="sng">
              <a:latin typeface="Arial"/>
              <a:ea typeface="Arial"/>
              <a:cs typeface="Arial"/>
              <a:sym typeface="Arial"/>
            </a:endParaRPr>
          </a:p>
          <a:p>
            <a:pPr indent="0" lvl="0" marL="0" rtl="0" algn="just">
              <a:lnSpc>
                <a:spcPct val="115000"/>
              </a:lnSpc>
              <a:spcBef>
                <a:spcPts val="100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171</a:t>
            </a:r>
            <a:r>
              <a:rPr lang="es-ES" sz="1600">
                <a:latin typeface="Arial"/>
                <a:ea typeface="Arial"/>
                <a:cs typeface="Arial"/>
                <a:sym typeface="Arial"/>
              </a:rPr>
              <a:t> - </a:t>
            </a:r>
            <a:r>
              <a:rPr i="1" lang="es-ES" sz="1600">
                <a:latin typeface="Arial"/>
                <a:ea typeface="Arial"/>
                <a:cs typeface="Arial"/>
                <a:sym typeface="Arial"/>
              </a:rPr>
              <a:t>En el caso que se considere que un generador de vapor debe ser dado de baja de forma definitiva, el mismo no podrá ser utilizado nuevamente, debiendo el propietario entregar a la URSEA la placa de registro del generador de vapor.</a:t>
            </a:r>
            <a:endParaRPr i="1" sz="1600">
              <a:latin typeface="Arial"/>
              <a:ea typeface="Arial"/>
              <a:cs typeface="Arial"/>
              <a:sym typeface="Arial"/>
            </a:endParaRPr>
          </a:p>
          <a:p>
            <a:pPr indent="0" lvl="0" marL="457200" rtl="0" algn="just">
              <a:lnSpc>
                <a:spcPct val="115000"/>
              </a:lnSpc>
              <a:spcBef>
                <a:spcPts val="1000"/>
              </a:spcBef>
              <a:spcAft>
                <a:spcPts val="0"/>
              </a:spcAft>
              <a:buNone/>
            </a:pPr>
            <a:r>
              <a:t/>
            </a:r>
            <a:endParaRPr b="1"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Artículo  172 </a:t>
            </a:r>
            <a:r>
              <a:rPr lang="es-ES" sz="1600">
                <a:latin typeface="Arial"/>
                <a:ea typeface="Arial"/>
                <a:cs typeface="Arial"/>
                <a:sym typeface="Arial"/>
              </a:rPr>
              <a:t>-</a:t>
            </a:r>
            <a:r>
              <a:rPr b="1" lang="es-ES" sz="1600">
                <a:latin typeface="Arial"/>
                <a:ea typeface="Arial"/>
                <a:cs typeface="Arial"/>
                <a:sym typeface="Arial"/>
              </a:rPr>
              <a:t> </a:t>
            </a:r>
            <a:r>
              <a:rPr i="1" lang="es-ES" sz="1600">
                <a:latin typeface="Arial"/>
                <a:ea typeface="Arial"/>
                <a:cs typeface="Arial"/>
                <a:sym typeface="Arial"/>
              </a:rPr>
              <a:t>El  propietario  deberá  presentar  ante  la  URSEA  la  notificación  de  desincorporación definitiva, indicando las causas de esta actuación, en un plazo no mayor a los (10) diez días hábiles luego de tomada la decisión. </a:t>
            </a:r>
            <a:endParaRPr i="1" sz="1600">
              <a:latin typeface="Arial"/>
              <a:ea typeface="Arial"/>
              <a:cs typeface="Arial"/>
              <a:sym typeface="Arial"/>
            </a:endParaRPr>
          </a:p>
          <a:p>
            <a:pPr indent="0" lvl="0" marL="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1000"/>
              </a:spcBef>
              <a:spcAft>
                <a:spcPts val="0"/>
              </a:spcAft>
              <a:buNone/>
            </a:pPr>
            <a:r>
              <a:t/>
            </a:r>
            <a:endParaRPr b="1" i="1" sz="1600">
              <a:latin typeface="Arial"/>
              <a:ea typeface="Arial"/>
              <a:cs typeface="Arial"/>
              <a:sym typeface="Arial"/>
              <a:extLst>
                <a:ext uri="http://customooxmlschemas.google.com/">
                  <go:slidesCustomData xmlns:go="http://customooxmlschemas.google.com/" textRoundtripDataId="239"/>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40"/>
                </a:ext>
              </a:extLst>
            </a:endParaRPr>
          </a:p>
          <a:p>
            <a:pPr indent="0" lvl="0" marL="0" rtl="0" algn="just">
              <a:lnSpc>
                <a:spcPct val="115000"/>
              </a:lnSpc>
              <a:spcBef>
                <a:spcPts val="100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241"/>
                </a:ext>
              </a:extLst>
            </a:endParaRPr>
          </a:p>
          <a:p>
            <a:pPr indent="0" lvl="0" marL="457200" rtl="0" algn="just">
              <a:lnSpc>
                <a:spcPct val="115000"/>
              </a:lnSpc>
              <a:spcBef>
                <a:spcPts val="1000"/>
              </a:spcBef>
              <a:spcAft>
                <a:spcPts val="0"/>
              </a:spcAft>
              <a:buNone/>
            </a:pPr>
            <a:r>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fa1c34a668_0_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36" name="Google Shape;236;gfa1c34a668_0_1"/>
          <p:cNvSpPr txBox="1"/>
          <p:nvPr>
            <p:ph idx="1" type="body"/>
          </p:nvPr>
        </p:nvSpPr>
        <p:spPr>
          <a:xfrm>
            <a:off x="484100" y="1461675"/>
            <a:ext cx="11349000" cy="4956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Contenido:</a:t>
            </a:r>
            <a:endParaRPr b="1"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2.1 - Revisión de Información</a:t>
            </a:r>
            <a:endParaRPr b="1"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2.2 - Test Hidráulico </a:t>
            </a:r>
            <a:endParaRPr b="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I. Requerimientos previos</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II. Procedimiento</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2.3 - Test de Seguridad</a:t>
            </a:r>
            <a:endParaRPr b="1"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I. Ensayo de la Válvula de Seguridad</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II. Verificación de enclavamientos</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2.4 - Declaración jurada de inspección de habilitación</a:t>
            </a:r>
            <a:endParaRPr b="1"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b="1" lang="es-ES" sz="1600">
                <a:latin typeface="Arial"/>
                <a:ea typeface="Arial"/>
                <a:cs typeface="Arial"/>
                <a:sym typeface="Arial"/>
              </a:rPr>
              <a:t>2.5 - Declaración jurada de inspección anual</a:t>
            </a:r>
            <a:endParaRPr sz="16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a92299d71_0_2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42" name="Google Shape;242;gfa92299d71_0_23"/>
          <p:cNvSpPr txBox="1"/>
          <p:nvPr>
            <p:ph idx="1" type="body"/>
          </p:nvPr>
        </p:nvSpPr>
        <p:spPr>
          <a:xfrm>
            <a:off x="784550" y="1430550"/>
            <a:ext cx="10812000" cy="415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800"/>
              <a:buNone/>
            </a:pPr>
            <a:r>
              <a:rPr b="1" lang="es-ES" sz="1600" u="sng">
                <a:latin typeface="Arial"/>
                <a:ea typeface="Arial"/>
                <a:cs typeface="Arial"/>
                <a:sym typeface="Arial"/>
              </a:rPr>
              <a:t>2.1 - Revisión de Información</a:t>
            </a:r>
            <a:br>
              <a:rPr i="1" lang="es-ES" sz="1600">
                <a:latin typeface="Arial"/>
                <a:ea typeface="Arial"/>
                <a:cs typeface="Arial"/>
                <a:sym typeface="Arial"/>
              </a:rPr>
            </a:br>
            <a:br>
              <a:rPr i="1" lang="es-ES" sz="1600">
                <a:latin typeface="Arial"/>
                <a:ea typeface="Arial"/>
                <a:cs typeface="Arial"/>
                <a:sym typeface="Arial"/>
              </a:rPr>
            </a:br>
            <a:r>
              <a:rPr lang="es-ES" sz="1600">
                <a:latin typeface="Arial"/>
                <a:ea typeface="Arial"/>
                <a:cs typeface="Arial"/>
                <a:sym typeface="Arial"/>
              </a:rPr>
              <a:t>Previo a las pruebas, se debe revisar la carpeta del generador de vapor, con el fin de verificar, como mínimo:</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a) Número de registro y presencia de la placa de registro del generador de vapor.</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b) Certificado de capacitación de operador del generador de vapor.</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c) Hojas de datos de válvulas de seguridad, certificados de ensayos y calibración, recientes y vigentes, y presencia en sitio de la placa de fabricación de la válvula de seguridad, de la placa de calibración de la válvula de seguridad y precintos de seguridad.</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d) Manómetro con identificación trazable y certificado de calibración acreditado vigente.</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e) Informe de estudio de integridad si el generador de vapor tiene más de (25) veinticinco años de fabricado según lo establecido en la SECCIÓN VIII.</a:t>
            </a:r>
            <a:endParaRPr sz="1600">
              <a:latin typeface="Arial"/>
              <a:ea typeface="Arial"/>
              <a:cs typeface="Arial"/>
              <a:sym typeface="Arial"/>
            </a:endParaRPr>
          </a:p>
          <a:p>
            <a:pPr indent="0" lvl="0" marL="0" rtl="0" algn="just">
              <a:lnSpc>
                <a:spcPct val="115000"/>
              </a:lnSpc>
              <a:spcBef>
                <a:spcPts val="0"/>
              </a:spcBef>
              <a:spcAft>
                <a:spcPts val="0"/>
              </a:spcAft>
              <a:buSzPts val="1800"/>
              <a:buNone/>
            </a:pPr>
            <a:r>
              <a:t/>
            </a:r>
            <a:endParaRPr sz="1600">
              <a:latin typeface="Arial"/>
              <a:ea typeface="Arial"/>
              <a:cs typeface="Arial"/>
              <a:sym typeface="Arial"/>
            </a:endParaRPr>
          </a:p>
          <a:p>
            <a:pPr indent="0" lvl="0" marL="0" rtl="0" algn="just">
              <a:lnSpc>
                <a:spcPct val="115000"/>
              </a:lnSpc>
              <a:spcBef>
                <a:spcPts val="0"/>
              </a:spcBef>
              <a:spcAft>
                <a:spcPts val="0"/>
              </a:spcAft>
              <a:buSzPts val="1800"/>
              <a:buNone/>
            </a:pPr>
            <a:r>
              <a:t/>
            </a:r>
            <a:endParaRPr sz="16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fa92299d71_0_3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48" name="Google Shape;248;gfa92299d71_0_30"/>
          <p:cNvSpPr txBox="1"/>
          <p:nvPr>
            <p:ph idx="1" type="body"/>
          </p:nvPr>
        </p:nvSpPr>
        <p:spPr>
          <a:xfrm>
            <a:off x="784550" y="1430550"/>
            <a:ext cx="10812000" cy="415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800"/>
              <a:buNone/>
            </a:pPr>
            <a:r>
              <a:rPr b="1" lang="es-ES" sz="1600" u="sng">
                <a:latin typeface="Arial"/>
                <a:ea typeface="Arial"/>
                <a:cs typeface="Arial"/>
                <a:sym typeface="Arial"/>
              </a:rPr>
              <a:t>2.1 - Revisión de Información</a:t>
            </a:r>
            <a:br>
              <a:rPr i="1" lang="es-ES" sz="1600">
                <a:latin typeface="Arial"/>
                <a:ea typeface="Arial"/>
                <a:cs typeface="Arial"/>
                <a:sym typeface="Arial"/>
              </a:rPr>
            </a:br>
            <a:br>
              <a:rPr i="1" lang="es-ES" sz="1600">
                <a:latin typeface="Arial"/>
                <a:ea typeface="Arial"/>
                <a:cs typeface="Arial"/>
                <a:sym typeface="Arial"/>
              </a:rPr>
            </a:br>
            <a:r>
              <a:rPr lang="es-ES" sz="1600">
                <a:latin typeface="Arial"/>
                <a:ea typeface="Arial"/>
                <a:cs typeface="Arial"/>
                <a:sym typeface="Arial"/>
              </a:rPr>
              <a:t>En caso de tratarse de una rehabilitación se deberá también verificar:</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f) Libro diario actualizado: registro rutinario de parámetros operacionales, reportes de ejecución de las actividades de verificación y mantenimiento de acuerdo al programa establecido.</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g) Informes del programa de tratamiento químico del agua avalados por el técnico responsable realizados en los últimos seis meses de funcionamiento del generador de vapor junto a los registros del control del mismo, incluyendo el registro de dosificación de químicos.</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h) Certificado de habilitación del generador de vapor</a:t>
            </a:r>
            <a:endParaRPr sz="1600">
              <a:latin typeface="Arial"/>
              <a:ea typeface="Arial"/>
              <a:cs typeface="Arial"/>
              <a:sym typeface="Arial"/>
            </a:endParaRPr>
          </a:p>
          <a:p>
            <a:pPr indent="0" lvl="0" marL="457200" rtl="0" algn="just">
              <a:lnSpc>
                <a:spcPct val="115000"/>
              </a:lnSpc>
              <a:spcBef>
                <a:spcPts val="1000"/>
              </a:spcBef>
              <a:spcAft>
                <a:spcPts val="0"/>
              </a:spcAft>
              <a:buClr>
                <a:schemeClr val="dk1"/>
              </a:buClr>
              <a:buSzPts val="1100"/>
              <a:buFont typeface="Arial"/>
              <a:buNone/>
            </a:pPr>
            <a:r>
              <a:rPr lang="es-ES" sz="1600">
                <a:latin typeface="Arial"/>
                <a:ea typeface="Arial"/>
                <a:cs typeface="Arial"/>
                <a:sym typeface="Arial"/>
              </a:rPr>
              <a:t>i) Informes de inspecciones previas, indicando las recomendaciones/ solicitudes efectuadas por la URSEA y su estado, detallando si las mismas fueron ya ejecutadas, en proceso de ejecución o pendientes de realizar.</a:t>
            </a:r>
            <a:endParaRPr sz="1600">
              <a:latin typeface="Arial"/>
              <a:ea typeface="Arial"/>
              <a:cs typeface="Arial"/>
              <a:sym typeface="Arial"/>
            </a:endParaRPr>
          </a:p>
          <a:p>
            <a:pPr indent="0" lvl="0" marL="457200" rtl="0" algn="just">
              <a:lnSpc>
                <a:spcPct val="115000"/>
              </a:lnSpc>
              <a:spcBef>
                <a:spcPts val="1000"/>
              </a:spcBef>
              <a:spcAft>
                <a:spcPts val="0"/>
              </a:spcAft>
              <a:buSzPts val="1100"/>
              <a:buNone/>
            </a:pPr>
            <a:r>
              <a:rPr lang="es-ES" sz="1600">
                <a:latin typeface="Arial"/>
                <a:ea typeface="Arial"/>
                <a:cs typeface="Arial"/>
                <a:sym typeface="Arial"/>
              </a:rPr>
              <a:t>j) Reportes de reparaciones mayores y alteraciones siguiendo los requerimientos establecidos en el artículo 127.</a:t>
            </a:r>
            <a:endParaRPr sz="1600">
              <a:latin typeface="Arial"/>
              <a:ea typeface="Arial"/>
              <a:cs typeface="Arial"/>
              <a:sym typeface="Arial"/>
            </a:endParaRPr>
          </a:p>
          <a:p>
            <a:pPr indent="0" lvl="0" marL="0" rtl="0" algn="just">
              <a:lnSpc>
                <a:spcPct val="115000"/>
              </a:lnSpc>
              <a:spcBef>
                <a:spcPts val="0"/>
              </a:spcBef>
              <a:spcAft>
                <a:spcPts val="0"/>
              </a:spcAft>
              <a:buSzPts val="1800"/>
              <a:buNone/>
            </a:pPr>
            <a:r>
              <a:t/>
            </a:r>
            <a:endParaRPr sz="1600">
              <a:latin typeface="Arial"/>
              <a:ea typeface="Arial"/>
              <a:cs typeface="Arial"/>
              <a:sym typeface="Arial"/>
            </a:endParaRPr>
          </a:p>
          <a:p>
            <a:pPr indent="0" lvl="0" marL="0" rtl="0" algn="just">
              <a:lnSpc>
                <a:spcPct val="115000"/>
              </a:lnSpc>
              <a:spcBef>
                <a:spcPts val="0"/>
              </a:spcBef>
              <a:spcAft>
                <a:spcPts val="0"/>
              </a:spcAft>
              <a:buSzPts val="1800"/>
              <a:buNone/>
            </a:pPr>
            <a:r>
              <a:t/>
            </a:r>
            <a:endParaRPr sz="16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fa92299d71_0_3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54" name="Google Shape;254;gfa92299d71_0_36"/>
          <p:cNvSpPr txBox="1"/>
          <p:nvPr>
            <p:ph idx="1" type="body"/>
          </p:nvPr>
        </p:nvSpPr>
        <p:spPr>
          <a:xfrm>
            <a:off x="784550" y="1430550"/>
            <a:ext cx="10812000" cy="415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2.2 - Test Hidráulico</a:t>
            </a:r>
            <a:br>
              <a:rPr b="1" lang="es-ES" sz="1600" u="sng">
                <a:latin typeface="Arial"/>
                <a:ea typeface="Arial"/>
                <a:cs typeface="Arial"/>
                <a:sym typeface="Arial"/>
              </a:rPr>
            </a:br>
            <a:endParaRPr i="1"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Realizado bajo la supervisión de un Inspector Autorizado.</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Presión de prueba: se establecerá de acuerdo al artículo 151. </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Durante su realización, el operador del generador de vapor debe estar presente.</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i="1" lang="es-ES" sz="1600">
                <a:latin typeface="Arial"/>
                <a:ea typeface="Arial"/>
                <a:cs typeface="Arial"/>
                <a:sym typeface="Arial"/>
              </a:rPr>
              <a:t>En los casos en que el propietario entienda inconveniente implementar, total o parcialmente, alguno de los requisitos que se detallan, debido a la naturaleza de su instalación, deberá comunicarlo a la URSEA a través de nota elaborada y firmada por un profesional idóneo.</a:t>
            </a:r>
            <a:endParaRPr sz="1600">
              <a:latin typeface="Arial"/>
              <a:ea typeface="Arial"/>
              <a:cs typeface="Arial"/>
              <a:sym typeface="Arial"/>
            </a:endParaRPr>
          </a:p>
          <a:p>
            <a:pPr indent="0" lvl="0" marL="0" rtl="0" algn="just">
              <a:lnSpc>
                <a:spcPct val="115000"/>
              </a:lnSpc>
              <a:spcBef>
                <a:spcPts val="0"/>
              </a:spcBef>
              <a:spcAft>
                <a:spcPts val="0"/>
              </a:spcAft>
              <a:buSzPts val="1800"/>
              <a:buNone/>
            </a:pPr>
            <a:r>
              <a:t/>
            </a:r>
            <a:endParaRPr sz="16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fa92299d71_0_4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60" name="Google Shape;260;gfa92299d71_0_49"/>
          <p:cNvSpPr txBox="1"/>
          <p:nvPr>
            <p:ph idx="1" type="body"/>
          </p:nvPr>
        </p:nvSpPr>
        <p:spPr>
          <a:xfrm>
            <a:off x="784550" y="1430550"/>
            <a:ext cx="10812000" cy="478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 Requerimientos previos - Test Hidráulico:</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a) Realizar una prueba de estanqueidad, la cual consiste en subir la presión de forma lenta y paulatina hasta la PMTA y mantener al menos (1) una hora de manera de evaluar y eliminar pérdidas en los diferentes accesorios previo a la realización del test hidráulico.</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b) Examinar los equipos, líneas derivadas, líneas de presurización y los elementos periféricos para verificar que soporten la presión de prueba. En caso que los elementos periféricos no la soporten, deberán ser anulados de tal manera que no queden sometidos a presión.</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c) La válvula de seguridad deberá ser removida siempre que sea posible, en caso contrario deberán ser adecuadamente amordazadas siguiendo instrucciones del fabricante y códigos de inspección reconocidos.</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d) Todo el circuito de humos debe estar completamente limpio y seco, y con las tapas de inspección abiertas.</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e) En caso de generadores de vapor que utilicen combustibles líquidos o gaseosos, se deberá quitar el quemador.</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f) Mantener libre el venteo del generador de vapor de manera de eliminar todo el aire que se pueda alojar en la parte superior. </a:t>
            </a:r>
            <a:endParaRPr sz="16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fa92299d71_0_4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66" name="Google Shape;266;gfa92299d71_0_42"/>
          <p:cNvSpPr txBox="1"/>
          <p:nvPr>
            <p:ph idx="1" type="body"/>
          </p:nvPr>
        </p:nvSpPr>
        <p:spPr>
          <a:xfrm>
            <a:off x="784550" y="1430550"/>
            <a:ext cx="10812000" cy="478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II. Procedimiento - Test Hidráulico:</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a) Se deberá poseer los medios adecuados para elevar lentamente la presión hasta alcanzar efectivamente la presión de prueba (por ejemplo: bomba manual). La instalación hidráulica deberá contar con una válvula de corte que asegure la estanqueidad de la misma, además de la que pudiera contar la bomba utilizada.</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b) La manera de incrementar la presión hasta alcanzar la presión de prueba quedará a criterio del inspector pero siempre respetando de no elevar más de 2 bar en un minuto o siguiendo la indicación del Fabricante.</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c) Una vez alcanzada la presión de prueba se mantendrá por un período de (10) diez minutos.</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d) Luego de transcurrido el intervalo correspondiente a la presión de prueba se descenderá la presión hasta la PMTA momento en el cual comienza el intervalo de permanencia, iniciando así, la inspección general del cuerpo de presión. La duración del intervalo de permanencia a PMTA será a criterio del inspector autorizado.</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e) La temperatura del metal al momento de realizar la prueba no deberá exceder los 49ºC y deberá ser uniforme en todo el generador.</a:t>
            </a:r>
            <a:endParaRPr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fa92299d71_0_5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72" name="Google Shape;272;gfa92299d71_0_55"/>
          <p:cNvSpPr txBox="1"/>
          <p:nvPr>
            <p:ph idx="1" type="body"/>
          </p:nvPr>
        </p:nvSpPr>
        <p:spPr>
          <a:xfrm>
            <a:off x="784550" y="1430550"/>
            <a:ext cx="10812000" cy="478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II. Procedimiento - Test Hidráulico:</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f) Se considerará que se ha terminado la prueba cuando se recorra la curva de carga sin caídas de presión; es decir que no deberá existir descenso de presión tanto en el intervalo a presión de prueba como en el intervalo de permanencia a la PMTA. </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g) Al culminar el test hidráulico, se deberá disponer de una conexión para vaciar el cuerpo de presión. Luego, se deberán abrir todas las tapas de inspección y de entrada hombre para inspección del lado de agua. En caso que existan razones fundamentadas para que alguna de las tapas no se abran, el inspector autorizado podrá solicitar dicha excepción a la URSEA.</a:t>
            </a:r>
            <a:endParaRPr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fd0105262b_0_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VII - Inspecciones y Resolución de Habilitación</a:t>
            </a:r>
            <a:endParaRPr/>
          </a:p>
        </p:txBody>
      </p:sp>
      <p:sp>
        <p:nvSpPr>
          <p:cNvPr id="62" name="Google Shape;62;gfd0105262b_0_5"/>
          <p:cNvSpPr txBox="1"/>
          <p:nvPr>
            <p:ph idx="1" type="body"/>
          </p:nvPr>
        </p:nvSpPr>
        <p:spPr>
          <a:xfrm>
            <a:off x="484100" y="1461675"/>
            <a:ext cx="11349000" cy="4956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a:latin typeface="Arial"/>
                <a:ea typeface="Arial"/>
                <a:cs typeface="Arial"/>
                <a:sym typeface="Arial"/>
              </a:rPr>
              <a:t>Título I. Aspectos generales												</a:t>
            </a:r>
            <a:r>
              <a:rPr lang="es-ES" sz="1600">
                <a:latin typeface="Arial"/>
                <a:ea typeface="Arial"/>
                <a:cs typeface="Arial"/>
                <a:sym typeface="Arial"/>
              </a:rPr>
              <a:t>(Artículos 129 a 135)</a:t>
            </a:r>
            <a:br>
              <a:rPr b="1" lang="es-ES" sz="1600">
                <a:latin typeface="Arial"/>
                <a:ea typeface="Arial"/>
                <a:cs typeface="Arial"/>
                <a:sym typeface="Arial"/>
              </a:rPr>
            </a:br>
            <a:r>
              <a:rPr b="1" lang="es-ES" sz="1600">
                <a:latin typeface="Arial"/>
                <a:ea typeface="Arial"/>
                <a:cs typeface="Arial"/>
                <a:sym typeface="Arial"/>
              </a:rPr>
              <a:t>Título II. Contenido de las inspecciones									</a:t>
            </a:r>
            <a:r>
              <a:rPr lang="es-ES" sz="1600">
                <a:latin typeface="Arial"/>
                <a:ea typeface="Arial"/>
                <a:cs typeface="Arial"/>
                <a:sym typeface="Arial"/>
              </a:rPr>
              <a:t>(Artículos 136 y 139)</a:t>
            </a:r>
            <a:br>
              <a:rPr b="1" lang="es-ES" sz="1600">
                <a:latin typeface="Arial"/>
                <a:ea typeface="Arial"/>
                <a:cs typeface="Arial"/>
                <a:sym typeface="Arial"/>
              </a:rPr>
            </a:br>
            <a:r>
              <a:rPr b="1" lang="es-ES" sz="1600">
                <a:latin typeface="Arial"/>
                <a:ea typeface="Arial"/>
                <a:cs typeface="Arial"/>
                <a:sym typeface="Arial"/>
              </a:rPr>
              <a:t>Título III. Alcance de las inspecciones</a:t>
            </a:r>
            <a:endParaRPr b="1"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Capítulo I. </a:t>
            </a:r>
            <a:r>
              <a:rPr lang="es-ES" sz="1600">
                <a:latin typeface="Arial"/>
                <a:ea typeface="Arial"/>
                <a:cs typeface="Arial"/>
                <a:sym typeface="Arial"/>
              </a:rPr>
              <a:t>Seguridad durante la inspección</a:t>
            </a:r>
            <a:r>
              <a:rPr b="1" lang="es-ES" sz="1600">
                <a:latin typeface="Arial"/>
                <a:ea typeface="Arial"/>
                <a:cs typeface="Arial"/>
                <a:sym typeface="Arial"/>
              </a:rPr>
              <a:t>								</a:t>
            </a:r>
            <a:r>
              <a:rPr lang="es-ES" sz="1600">
                <a:latin typeface="Arial"/>
                <a:ea typeface="Arial"/>
                <a:cs typeface="Arial"/>
                <a:sym typeface="Arial"/>
              </a:rPr>
              <a:t>(Artículos 140 y 141)</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Capítulo II. Inspección visual externa</a:t>
            </a:r>
            <a:r>
              <a:rPr b="1" lang="es-ES" sz="1600">
                <a:latin typeface="Arial"/>
                <a:ea typeface="Arial"/>
                <a:cs typeface="Arial"/>
                <a:sym typeface="Arial"/>
              </a:rPr>
              <a:t>	</a:t>
            </a:r>
            <a:r>
              <a:rPr b="1" lang="es-ES" sz="1600">
                <a:latin typeface="Arial"/>
                <a:ea typeface="Arial"/>
                <a:cs typeface="Arial"/>
                <a:sym typeface="Arial"/>
              </a:rPr>
              <a:t>								</a:t>
            </a:r>
            <a:r>
              <a:rPr lang="es-ES" sz="1600">
                <a:latin typeface="Arial"/>
                <a:ea typeface="Arial"/>
                <a:cs typeface="Arial"/>
                <a:sym typeface="Arial"/>
              </a:rPr>
              <a:t>(Artículos 142 y 143)</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III. Inspección visual interna				                                 	(Artículo 144)</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I</a:t>
            </a:r>
            <a:r>
              <a:rPr lang="es-ES" sz="1600">
                <a:latin typeface="Arial"/>
                <a:ea typeface="Arial"/>
                <a:cs typeface="Arial"/>
                <a:sym typeface="Arial"/>
              </a:rPr>
              <a:t>V. Inspección de válvulas de seguridad 		 					(Artículos 145 y 146)</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V. Inspección del sistema de combustión							(Artículos 147 y 148)</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VI. Inspección de las tuberías de vapor							(Artículo 149)</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VII. Test hidráulico 											(Artículos 150 a 153)</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VII. Test de seguridad										(Artículos 154 a 156)</a:t>
            </a:r>
            <a:endParaRPr b="1"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b="1" lang="es-ES" sz="1600">
                <a:latin typeface="Arial"/>
                <a:ea typeface="Arial"/>
                <a:cs typeface="Arial"/>
                <a:sym typeface="Arial"/>
              </a:rPr>
              <a:t>Título </a:t>
            </a:r>
            <a:r>
              <a:rPr b="1" lang="es-ES" sz="1600">
                <a:latin typeface="Arial"/>
                <a:ea typeface="Arial"/>
                <a:cs typeface="Arial"/>
                <a:sym typeface="Arial"/>
              </a:rPr>
              <a:t>IV. Periodicidad de las inspecciones							</a:t>
            </a:r>
            <a:r>
              <a:rPr b="1" lang="es-ES" sz="1600">
                <a:latin typeface="Arial"/>
                <a:ea typeface="Arial"/>
                <a:cs typeface="Arial"/>
                <a:sym typeface="Arial"/>
              </a:rPr>
              <a:t> 		</a:t>
            </a:r>
            <a:r>
              <a:rPr lang="es-ES" sz="1600">
                <a:latin typeface="Arial"/>
                <a:ea typeface="Arial"/>
                <a:cs typeface="Arial"/>
                <a:sym typeface="Arial"/>
              </a:rPr>
              <a:t>(Artículos 157 a 159)</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a:latin typeface="Arial"/>
                <a:ea typeface="Arial"/>
                <a:cs typeface="Arial"/>
                <a:sym typeface="Arial"/>
              </a:rPr>
              <a:t>Título V. Resolución de habilitación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I. Obtención y mantenimiento de la habilitación</a:t>
            </a:r>
            <a:r>
              <a:rPr b="1" lang="es-ES" sz="1600">
                <a:latin typeface="Arial"/>
                <a:ea typeface="Arial"/>
                <a:cs typeface="Arial"/>
                <a:sym typeface="Arial"/>
              </a:rPr>
              <a:t>						</a:t>
            </a:r>
            <a:r>
              <a:rPr lang="es-ES" sz="1600">
                <a:latin typeface="Arial"/>
                <a:ea typeface="Arial"/>
                <a:cs typeface="Arial"/>
                <a:sym typeface="Arial"/>
              </a:rPr>
              <a:t>(Artículos 160 a 164)</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II. Cese de habilitación		</a:t>
            </a:r>
            <a:r>
              <a:rPr b="1" lang="es-ES" sz="1600">
                <a:latin typeface="Arial"/>
                <a:ea typeface="Arial"/>
                <a:cs typeface="Arial"/>
                <a:sym typeface="Arial"/>
              </a:rPr>
              <a:t>								</a:t>
            </a:r>
            <a:r>
              <a:rPr lang="es-ES" sz="1600">
                <a:latin typeface="Arial"/>
                <a:ea typeface="Arial"/>
                <a:cs typeface="Arial"/>
                <a:sym typeface="Arial"/>
              </a:rPr>
              <a:t>(Artículos 165 y 167)</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III. Suspensión o cese cautelar de operación						(Artículos 168 a 170)</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Capítulo III. Solicitudes de baja										(Artículos 171 y 172)</a:t>
            </a:r>
            <a:endParaRPr sz="16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fa92299d71_0_6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78" name="Google Shape;278;gfa92299d71_0_61"/>
          <p:cNvSpPr txBox="1"/>
          <p:nvPr>
            <p:ph idx="1" type="body"/>
          </p:nvPr>
        </p:nvSpPr>
        <p:spPr>
          <a:xfrm>
            <a:off x="784550" y="1430550"/>
            <a:ext cx="10812000" cy="361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II. Procedimiento - Test Hidráulico:</a:t>
            </a:r>
            <a:endParaRPr sz="1600">
              <a:latin typeface="Arial"/>
              <a:ea typeface="Arial"/>
              <a:cs typeface="Arial"/>
              <a:sym typeface="Arial"/>
            </a:endParaRPr>
          </a:p>
        </p:txBody>
      </p:sp>
      <p:pic>
        <p:nvPicPr>
          <p:cNvPr id="279" name="Google Shape;279;gfa92299d71_0_61"/>
          <p:cNvPicPr preferRelativeResize="0"/>
          <p:nvPr/>
        </p:nvPicPr>
        <p:blipFill>
          <a:blip r:embed="rId3">
            <a:alphaModFix/>
          </a:blip>
          <a:stretch>
            <a:fillRect/>
          </a:stretch>
        </p:blipFill>
        <p:spPr>
          <a:xfrm>
            <a:off x="2441400" y="1951025"/>
            <a:ext cx="7196083" cy="42551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fa92299d71_0_6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85" name="Google Shape;285;gfa92299d71_0_66"/>
          <p:cNvSpPr txBox="1"/>
          <p:nvPr>
            <p:ph idx="1" type="body"/>
          </p:nvPr>
        </p:nvSpPr>
        <p:spPr>
          <a:xfrm>
            <a:off x="784550" y="1430550"/>
            <a:ext cx="10812000" cy="415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2.3 - Test de Seguridad</a:t>
            </a:r>
            <a:br>
              <a:rPr b="1" lang="es-ES" sz="1600" u="sng">
                <a:latin typeface="Arial"/>
                <a:ea typeface="Arial"/>
                <a:cs typeface="Arial"/>
                <a:sym typeface="Arial"/>
              </a:rPr>
            </a:br>
            <a:endParaRPr i="1"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Realizado bajo la supervisión de un Inspector Autorizado, quien debe verificar que todos los instrumentos hayan sido recientemente calibrados.</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Durante su realización, el operador del generador de vapor debe estar presente.</a:t>
            </a:r>
            <a:endParaRPr sz="16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fa92299d71_0_7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91" name="Google Shape;291;gfa92299d71_0_72"/>
          <p:cNvSpPr txBox="1"/>
          <p:nvPr>
            <p:ph idx="1" type="body"/>
          </p:nvPr>
        </p:nvSpPr>
        <p:spPr>
          <a:xfrm>
            <a:off x="784550" y="1430550"/>
            <a:ext cx="10812000" cy="478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 Ensayos de la Válvula de Seguridad - Test de Seguridad:</a:t>
            </a:r>
            <a:endParaRPr b="1" sz="1600" u="sng">
              <a:latin typeface="Arial"/>
              <a:ea typeface="Arial"/>
              <a:cs typeface="Arial"/>
              <a:sym typeface="Arial"/>
            </a:endParaRPr>
          </a:p>
          <a:p>
            <a:pPr indent="0" lvl="0" marL="0" rtl="0" algn="just">
              <a:lnSpc>
                <a:spcPct val="115000"/>
              </a:lnSpc>
              <a:spcBef>
                <a:spcPts val="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Las válvulas de seguridad deben ser probadas periódicamente para asegurar que están libres para operar y que actuarán de acuerdo con los requerimientos del código original de construcción.</a:t>
            </a:r>
            <a:endParaRPr sz="1600">
              <a:latin typeface="Arial"/>
              <a:ea typeface="Arial"/>
              <a:cs typeface="Arial"/>
              <a:sym typeface="Arial"/>
            </a:endParaRPr>
          </a:p>
          <a:p>
            <a:pPr indent="0" lvl="0" marL="457200" rtl="0" algn="just">
              <a:lnSpc>
                <a:spcPct val="115000"/>
              </a:lnSpc>
              <a:spcBef>
                <a:spcPts val="1000"/>
              </a:spcBef>
              <a:spcAft>
                <a:spcPts val="0"/>
              </a:spcAft>
              <a:buNone/>
            </a:pPr>
            <a:r>
              <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Se deben realizar:</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Prueba de verificación de capacidad</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rPr>
              <a:t>Prueba de apertura y cierre</a:t>
            </a:r>
            <a:endParaRPr sz="16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fa92299d71_0_78"/>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297" name="Google Shape;297;gfa92299d71_0_78"/>
          <p:cNvSpPr txBox="1"/>
          <p:nvPr>
            <p:ph idx="1" type="body"/>
          </p:nvPr>
        </p:nvSpPr>
        <p:spPr>
          <a:xfrm>
            <a:off x="309575" y="1354350"/>
            <a:ext cx="11515800" cy="5098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Prueba de verificación de capacidad</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rPr>
              <a:t>Verificación mediante revisión de documentación:</a:t>
            </a:r>
            <a:r>
              <a:rPr lang="es-ES" sz="1600">
                <a:latin typeface="Arial"/>
                <a:ea typeface="Arial"/>
                <a:cs typeface="Arial"/>
                <a:sym typeface="Arial"/>
              </a:rPr>
              <a:t> sólo si la válvula de seguridad se encuentra claramente identificada, las placas de fabricación y calibración con información legible, y tenga certificado de capacidad emitido por el Fabricante, o con certificado de ensayo de capacidad.</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De lo contrario, se deberá realizar un ensayo:</a:t>
            </a:r>
            <a:endParaRPr sz="1600">
              <a:latin typeface="Arial"/>
              <a:ea typeface="Arial"/>
              <a:cs typeface="Arial"/>
              <a:sym typeface="Arial"/>
            </a:endParaRPr>
          </a:p>
          <a:p>
            <a:pPr indent="457200" lvl="0" marL="0" rtl="0" algn="just">
              <a:lnSpc>
                <a:spcPct val="115000"/>
              </a:lnSpc>
              <a:spcBef>
                <a:spcPts val="1000"/>
              </a:spcBef>
              <a:spcAft>
                <a:spcPts val="0"/>
              </a:spcAft>
              <a:buNone/>
            </a:pPr>
            <a:r>
              <a:rPr lang="es-ES" sz="1600" u="sng">
                <a:latin typeface="Arial"/>
                <a:ea typeface="Arial"/>
                <a:cs typeface="Arial"/>
                <a:sym typeface="Arial"/>
              </a:rPr>
              <a:t>Ensayo de acumulación:</a:t>
            </a:r>
            <a:r>
              <a:rPr lang="es-ES" sz="1600">
                <a:latin typeface="Arial"/>
                <a:ea typeface="Arial"/>
                <a:cs typeface="Arial"/>
                <a:sym typeface="Arial"/>
              </a:rPr>
              <a:t> cuando el generador de vapor no cuente con sobrecalentador.</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Cerrar completamente la salida principal de vapor, anular eléctricamente el bloqueo por Muy Alta Presión e imponer tasa máxima de combustión posible en las condiciones existentes al momento de la inspección.</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Se realizará la apertura y cierre de todas y cada una de las válvulas de seguridad.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b="1" lang="es-ES" sz="1600">
                <a:latin typeface="Arial"/>
                <a:ea typeface="Arial"/>
                <a:cs typeface="Arial"/>
                <a:sym typeface="Arial"/>
              </a:rPr>
              <a:t>No satisfactorio: </a:t>
            </a:r>
            <a:r>
              <a:rPr lang="es-ES" sz="1600">
                <a:latin typeface="Arial"/>
                <a:ea typeface="Arial"/>
                <a:cs typeface="Arial"/>
                <a:sym typeface="Arial"/>
              </a:rPr>
              <a:t>si la presión se eleva por encima del 6% de la PMTA o de la presión de apertura de la válvula de seguridad regulada a la mayor presión cuando ésta es menor a la PMTA.</a:t>
            </a:r>
            <a:endParaRPr sz="1600">
              <a:latin typeface="Arial"/>
              <a:ea typeface="Arial"/>
              <a:cs typeface="Arial"/>
              <a:sym typeface="Arial"/>
            </a:endParaRPr>
          </a:p>
          <a:p>
            <a:pPr indent="457200" lvl="0" marL="0" rtl="0" algn="just">
              <a:lnSpc>
                <a:spcPct val="115000"/>
              </a:lnSpc>
              <a:spcBef>
                <a:spcPts val="1000"/>
              </a:spcBef>
              <a:spcAft>
                <a:spcPts val="0"/>
              </a:spcAft>
              <a:buNone/>
            </a:pPr>
            <a:r>
              <a:rPr lang="es-ES" sz="1600" u="sng">
                <a:latin typeface="Arial"/>
                <a:ea typeface="Arial"/>
                <a:cs typeface="Arial"/>
                <a:sym typeface="Arial"/>
              </a:rPr>
              <a:t>Ensayo alternativo:</a:t>
            </a:r>
            <a:r>
              <a:rPr lang="es-ES" sz="1600">
                <a:latin typeface="Arial"/>
                <a:ea typeface="Arial"/>
                <a:cs typeface="Arial"/>
                <a:sym typeface="Arial"/>
              </a:rPr>
              <a:t> cuando el generador de vapor cuente con sobrecalentador.</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rPr>
              <a:t>El propietario debe presentar por escrito un procedimiento alternativo elaborado por un P.I. y aprobado por URSEA.</a:t>
            </a:r>
            <a:br>
              <a:rPr lang="es-ES" sz="1600">
                <a:latin typeface="Arial"/>
                <a:ea typeface="Arial"/>
                <a:cs typeface="Arial"/>
                <a:sym typeface="Arial"/>
              </a:rPr>
            </a:br>
            <a:endParaRPr sz="16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fa92299d71_0_8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303" name="Google Shape;303;gfa92299d71_0_86"/>
          <p:cNvSpPr txBox="1"/>
          <p:nvPr>
            <p:ph idx="1" type="body"/>
          </p:nvPr>
        </p:nvSpPr>
        <p:spPr>
          <a:xfrm>
            <a:off x="309575" y="1354350"/>
            <a:ext cx="11515800" cy="5098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Prueba de verificación de capacidad:</a:t>
            </a:r>
            <a:r>
              <a:rPr lang="es-ES" sz="1600">
                <a:latin typeface="Arial"/>
                <a:ea typeface="Arial"/>
                <a:cs typeface="Arial"/>
                <a:sym typeface="Arial"/>
              </a:rPr>
              <a:t> Se deben verificar los requerimientos del ANEXO 3</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rPr>
              <a:t>Verificación mediante revisión de documentación:</a:t>
            </a:r>
            <a:r>
              <a:rPr lang="es-ES" sz="1600">
                <a:latin typeface="Arial"/>
                <a:ea typeface="Arial"/>
                <a:cs typeface="Arial"/>
                <a:sym typeface="Arial"/>
              </a:rPr>
              <a:t> sólo si la válvula de seguridad se encuentra claramente identificada, las placas de fabricación y calibración con información legible, y tenga certificado de capacidad emitido por el Fabricante, o con certificado de ensayo de capacidad.</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De lo contrario, se deberá realizar un ensayo :</a:t>
            </a:r>
            <a:endParaRPr sz="1600">
              <a:latin typeface="Arial"/>
              <a:ea typeface="Arial"/>
              <a:cs typeface="Arial"/>
              <a:sym typeface="Arial"/>
            </a:endParaRPr>
          </a:p>
          <a:p>
            <a:pPr indent="457200" lvl="0" marL="0" rtl="0" algn="just">
              <a:lnSpc>
                <a:spcPct val="115000"/>
              </a:lnSpc>
              <a:spcBef>
                <a:spcPts val="1000"/>
              </a:spcBef>
              <a:spcAft>
                <a:spcPts val="0"/>
              </a:spcAft>
              <a:buNone/>
            </a:pPr>
            <a:r>
              <a:rPr lang="es-ES" sz="1600" u="sng">
                <a:latin typeface="Arial"/>
                <a:ea typeface="Arial"/>
                <a:cs typeface="Arial"/>
                <a:sym typeface="Arial"/>
              </a:rPr>
              <a:t>Ensayo de acumulación:</a:t>
            </a:r>
            <a:r>
              <a:rPr lang="es-ES" sz="1600">
                <a:latin typeface="Arial"/>
                <a:ea typeface="Arial"/>
                <a:cs typeface="Arial"/>
                <a:sym typeface="Arial"/>
              </a:rPr>
              <a:t> cuando el generador de vapor no cuente con sobrecalentador.</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Cerrar completamente la salida principal de vapor, anular eléctricamente el bloqueo por Muy Alta Presión e imponer tasa máxima de combustión posible en las condiciones existentes al momento de la inspección.</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Se realizará la apertura y cierre de todas y cada una de las válvulas de seguridad. </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b="1" lang="es-ES" sz="1600">
                <a:latin typeface="Arial"/>
                <a:ea typeface="Arial"/>
                <a:cs typeface="Arial"/>
                <a:sym typeface="Arial"/>
              </a:rPr>
              <a:t>No satisfactorio: </a:t>
            </a:r>
            <a:r>
              <a:rPr lang="es-ES" sz="1600">
                <a:latin typeface="Arial"/>
                <a:ea typeface="Arial"/>
                <a:cs typeface="Arial"/>
                <a:sym typeface="Arial"/>
              </a:rPr>
              <a:t>si la presión se eleva por encima del 6% de la PMTA o de la presión de apertura de la válvula de seguridad regulada a la mayor presión cuando ésta es menor a la PMTA.</a:t>
            </a:r>
            <a:endParaRPr sz="1600">
              <a:latin typeface="Arial"/>
              <a:ea typeface="Arial"/>
              <a:cs typeface="Arial"/>
              <a:sym typeface="Arial"/>
            </a:endParaRPr>
          </a:p>
          <a:p>
            <a:pPr indent="457200" lvl="0" marL="0" rtl="0" algn="just">
              <a:lnSpc>
                <a:spcPct val="115000"/>
              </a:lnSpc>
              <a:spcBef>
                <a:spcPts val="1000"/>
              </a:spcBef>
              <a:spcAft>
                <a:spcPts val="0"/>
              </a:spcAft>
              <a:buNone/>
            </a:pPr>
            <a:r>
              <a:rPr lang="es-ES" sz="1600" u="sng">
                <a:latin typeface="Arial"/>
                <a:ea typeface="Arial"/>
                <a:cs typeface="Arial"/>
                <a:sym typeface="Arial"/>
              </a:rPr>
              <a:t>Ensayo alternativo:</a:t>
            </a:r>
            <a:r>
              <a:rPr lang="es-ES" sz="1600">
                <a:latin typeface="Arial"/>
                <a:ea typeface="Arial"/>
                <a:cs typeface="Arial"/>
                <a:sym typeface="Arial"/>
              </a:rPr>
              <a:t> cuando el generador de vapor cuente con sobrecalentador.</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Font typeface="Arial"/>
              <a:buChar char="•"/>
            </a:pPr>
            <a:r>
              <a:rPr lang="es-ES" sz="1600">
                <a:latin typeface="Arial"/>
                <a:ea typeface="Arial"/>
                <a:cs typeface="Arial"/>
                <a:sym typeface="Arial"/>
              </a:rPr>
              <a:t>El propietario debe presentar por escrito un procedimiento alternativo elaborado por un P.I. y aprobado por URSEA.</a:t>
            </a:r>
            <a:br>
              <a:rPr lang="es-ES" sz="1600">
                <a:latin typeface="Arial"/>
                <a:ea typeface="Arial"/>
                <a:cs typeface="Arial"/>
                <a:sym typeface="Arial"/>
              </a:rPr>
            </a:br>
            <a:endParaRPr sz="16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fa92299d71_0_9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309" name="Google Shape;309;gfa92299d71_0_91"/>
          <p:cNvSpPr txBox="1"/>
          <p:nvPr>
            <p:ph idx="1" type="body"/>
          </p:nvPr>
        </p:nvSpPr>
        <p:spPr>
          <a:xfrm>
            <a:off x="309575" y="1354350"/>
            <a:ext cx="11515800" cy="5098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b="1" lang="es-ES" sz="1600" u="sng">
                <a:latin typeface="Arial"/>
                <a:ea typeface="Arial"/>
                <a:cs typeface="Arial"/>
                <a:sym typeface="Arial"/>
              </a:rPr>
              <a:t>Prueba de apertura y cierre</a:t>
            </a:r>
            <a:r>
              <a:rPr b="1" lang="es-ES" sz="1600" u="sng">
                <a:latin typeface="Arial"/>
                <a:ea typeface="Arial"/>
                <a:cs typeface="Arial"/>
                <a:sym typeface="Arial"/>
              </a:rPr>
              <a:t>:</a:t>
            </a:r>
            <a:r>
              <a:rPr lang="es-ES" sz="1600">
                <a:latin typeface="Arial"/>
                <a:ea typeface="Arial"/>
                <a:cs typeface="Arial"/>
                <a:sym typeface="Arial"/>
              </a:rPr>
              <a:t> Se deben verificar los requerimientos del ANEXO 3.</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Debe realizarse a todas y cada una de las válvulas de seguridad, verificando las condiciones de operación y montaje establecidas en el ANEXO 3.</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La prueba debe incluir el </a:t>
            </a:r>
            <a:r>
              <a:rPr lang="es-ES" sz="1600">
                <a:latin typeface="Arial"/>
                <a:ea typeface="Arial"/>
                <a:cs typeface="Arial"/>
                <a:sym typeface="Arial"/>
                <a:extLst>
                  <a:ext uri="http://customooxmlschemas.google.com/">
                    <go:slidesCustomData xmlns:go="http://customooxmlschemas.google.com/" textRoundtripDataId="242"/>
                  </a:ext>
                </a:extLst>
              </a:rPr>
              <a:t>ajuste</a:t>
            </a:r>
            <a:r>
              <a:rPr lang="es-ES" sz="1600">
                <a:latin typeface="Arial"/>
                <a:ea typeface="Arial"/>
                <a:cs typeface="Arial"/>
                <a:sym typeface="Arial"/>
              </a:rPr>
              <a:t> de presión de apertura, cierre (blowdown) y evaluación de fuga de asiento, con tolerancias de aceptabilidad en base a los códigos originales de construcción.</a:t>
            </a: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a:latin typeface="Arial"/>
                <a:ea typeface="Arial"/>
                <a:cs typeface="Arial"/>
                <a:sym typeface="Arial"/>
              </a:rPr>
              <a:t>Se podrán utilizar dispositivos de asistencia de levantamiento cuando la prueba pueda causar daño, o si es impracticable debido al diseño del sistema.</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1000"/>
              </a:spcBef>
              <a:spcAft>
                <a:spcPts val="0"/>
              </a:spcAft>
              <a:buSzPts val="1600"/>
              <a:buFont typeface="Arial"/>
              <a:buChar char="•"/>
            </a:pPr>
            <a:r>
              <a:rPr lang="es-ES" sz="1600" u="sng">
                <a:latin typeface="Arial"/>
                <a:ea typeface="Arial"/>
                <a:cs typeface="Arial"/>
                <a:sym typeface="Arial"/>
              </a:rPr>
              <a:t>Periodicidad: </a:t>
            </a:r>
            <a:endParaRPr sz="1600" u="sng">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u="sng">
                <a:latin typeface="Arial"/>
                <a:ea typeface="Arial"/>
                <a:cs typeface="Arial"/>
                <a:sym typeface="Arial"/>
              </a:rPr>
              <a:t>Categorías E1, E3, P y M:</a:t>
            </a:r>
            <a:r>
              <a:rPr lang="es-ES" sz="1600">
                <a:latin typeface="Arial"/>
                <a:ea typeface="Arial"/>
                <a:cs typeface="Arial"/>
                <a:sym typeface="Arial"/>
              </a:rPr>
              <a:t> Accionamiento manual cada seis (6) meses. Prueba de apertura y cierre en períodos no mayores a doce (12) meses, pudiendo ser de hasta veinticuatro (24) meses únicamente en generadores de vapor categoría E3, construidos en acero inoxidable, volumen menor o igual a 100 litros y potencia nominal menor o igual a 50 kW.</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u="sng">
                <a:latin typeface="Arial"/>
                <a:ea typeface="Arial"/>
                <a:cs typeface="Arial"/>
                <a:sym typeface="Arial"/>
              </a:rPr>
              <a:t>Categoría E2 y G:</a:t>
            </a:r>
            <a:r>
              <a:rPr lang="es-ES" sz="1600">
                <a:latin typeface="Arial"/>
                <a:ea typeface="Arial"/>
                <a:cs typeface="Arial"/>
                <a:sym typeface="Arial"/>
              </a:rPr>
              <a:t> Prueba de apertura y cierre en períodos no mayores a veinticuatro (24) meses.</a:t>
            </a:r>
            <a:endParaRPr sz="16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fa92299d71_0_10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315" name="Google Shape;315;gfa92299d71_0_101"/>
          <p:cNvSpPr txBox="1"/>
          <p:nvPr>
            <p:ph idx="1" type="body"/>
          </p:nvPr>
        </p:nvSpPr>
        <p:spPr>
          <a:xfrm>
            <a:off x="784550" y="1430550"/>
            <a:ext cx="10812000" cy="478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II. Verificación de enclavamientos - Test de Seguridad:</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Todas las operaciones a ser desarrolladas para el desempeño de las pruebas funcionales, deberán seguir los instructivos del manual de operación y mantenimiento del generador de vapor. </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Durante las pruebas el inspector deberá evaluar las prácticas operacionales y cumplimiento de procedimientos escritos. Se deberán verificar al menos, los siguientes enclavamientos y condiciones operacionales:</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a) Actuación de dispositivos de seguridad por bajo y muy bajo nivel de agua, midiendo en el nivel visual los puntos en los que se activan las alarmas.</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b) Actuación de dispositivos de seguridad por muy alta presión.</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c) Actuación de dispositivos de seguridad por falta de llama.</a:t>
            </a:r>
            <a:endParaRPr sz="1600">
              <a:latin typeface="Arial"/>
              <a:ea typeface="Arial"/>
              <a:cs typeface="Arial"/>
              <a:sym typeface="Arial"/>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rPr>
              <a:t>d) Tiempos de duración del barrido realizado por los quemadores.</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a:latin typeface="Arial"/>
                <a:ea typeface="Arial"/>
                <a:cs typeface="Arial"/>
                <a:sym typeface="Arial"/>
              </a:rPr>
              <a:t>Los enclavamientos deberán cumplir completamente con lo establecido en el ANEXO 4. </a:t>
            </a:r>
            <a:endParaRPr sz="1600">
              <a:latin typeface="Arial"/>
              <a:ea typeface="Arial"/>
              <a:cs typeface="Arial"/>
              <a:sym typeface="Arial"/>
            </a:endParaRPr>
          </a:p>
          <a:p>
            <a:pPr indent="0" lvl="0" marL="914400" rtl="0" algn="just">
              <a:lnSpc>
                <a:spcPct val="115000"/>
              </a:lnSpc>
              <a:spcBef>
                <a:spcPts val="1000"/>
              </a:spcBef>
              <a:spcAft>
                <a:spcPts val="0"/>
              </a:spcAft>
              <a:buNone/>
            </a:pPr>
            <a:r>
              <a:t/>
            </a:r>
            <a:endParaRPr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fa92299d71_0_10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321" name="Google Shape;321;gfa92299d71_0_107"/>
          <p:cNvSpPr txBox="1"/>
          <p:nvPr>
            <p:ph idx="1" type="body"/>
          </p:nvPr>
        </p:nvSpPr>
        <p:spPr>
          <a:xfrm>
            <a:off x="784550" y="1430550"/>
            <a:ext cx="10812000" cy="478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II. Verificación de enclavamientos - Test de Seguridad:</a:t>
            </a:r>
            <a:endParaRPr b="1" sz="1600" u="sng">
              <a:latin typeface="Arial"/>
              <a:ea typeface="Arial"/>
              <a:cs typeface="Arial"/>
              <a:sym typeface="Arial"/>
            </a:endParaRPr>
          </a:p>
          <a:p>
            <a:pPr indent="0" lvl="0" marL="0" rtl="0" algn="just">
              <a:lnSpc>
                <a:spcPct val="115000"/>
              </a:lnSpc>
              <a:spcBef>
                <a:spcPts val="0"/>
              </a:spcBef>
              <a:spcAft>
                <a:spcPts val="0"/>
              </a:spcAft>
              <a:buNone/>
            </a:pPr>
            <a:r>
              <a:t/>
            </a:r>
            <a:endParaRPr b="1" sz="1600" u="sng">
              <a:latin typeface="Arial"/>
              <a:ea typeface="Arial"/>
              <a:cs typeface="Arial"/>
              <a:sym typeface="Arial"/>
            </a:endParaRPr>
          </a:p>
          <a:p>
            <a:pPr indent="-330200" lvl="0" marL="457200" rtl="0" algn="just">
              <a:lnSpc>
                <a:spcPct val="115000"/>
              </a:lnSpc>
              <a:spcBef>
                <a:spcPts val="1000"/>
              </a:spcBef>
              <a:spcAft>
                <a:spcPts val="0"/>
              </a:spcAft>
              <a:buSzPts val="1600"/>
              <a:buChar char="•"/>
            </a:pPr>
            <a:r>
              <a:rPr lang="es-ES" sz="1600" u="sng">
                <a:latin typeface="Arial"/>
                <a:ea typeface="Arial"/>
                <a:cs typeface="Arial"/>
                <a:sym typeface="Arial"/>
              </a:rPr>
              <a:t>Sistema de control y enclavamiento no convencional:</a:t>
            </a:r>
            <a:endParaRPr sz="1600" u="sng">
              <a:latin typeface="Arial"/>
              <a:ea typeface="Arial"/>
              <a:cs typeface="Arial"/>
              <a:sym typeface="Arial"/>
            </a:endParaRPr>
          </a:p>
          <a:p>
            <a:pPr indent="0" lvl="0" marL="0" rtl="0" algn="just">
              <a:lnSpc>
                <a:spcPct val="115000"/>
              </a:lnSpc>
              <a:spcBef>
                <a:spcPts val="1000"/>
              </a:spcBef>
              <a:spcAft>
                <a:spcPts val="0"/>
              </a:spcAft>
              <a:buNone/>
            </a:pPr>
            <a:r>
              <a:rPr i="1" lang="es-ES" sz="1600">
                <a:latin typeface="Arial"/>
                <a:ea typeface="Arial"/>
                <a:cs typeface="Arial"/>
                <a:sym typeface="Arial"/>
              </a:rPr>
              <a:t>Si el generador de vapor cuenta con un sistema de control y enclavamiento no convencional, no considerado en el Reglamento, pero que resulten críticos para la confiabilidad y operación segura del mismo, el inspector autorizado deberá presenciar y verificar la correcta actuación de los lazos de control y enclavamiento, basándose en los lineamientos plasmados en el manual de operación y mantenimiento del fabricante del generador de vapor.</a:t>
            </a:r>
            <a:endParaRPr i="1"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fc4a88edd3_0_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2 - Pruebas a generadores de vapor</a:t>
            </a:r>
            <a:endParaRPr sz="2000"/>
          </a:p>
        </p:txBody>
      </p:sp>
      <p:sp>
        <p:nvSpPr>
          <p:cNvPr id="327" name="Google Shape;327;gfc4a88edd3_0_0"/>
          <p:cNvSpPr txBox="1"/>
          <p:nvPr>
            <p:ph idx="1" type="body"/>
          </p:nvPr>
        </p:nvSpPr>
        <p:spPr>
          <a:xfrm>
            <a:off x="84475" y="935250"/>
            <a:ext cx="5401800" cy="312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solidFill>
                  <a:srgbClr val="FFFFFF"/>
                </a:solidFill>
                <a:latin typeface="Arial"/>
                <a:ea typeface="Arial"/>
                <a:cs typeface="Arial"/>
                <a:sym typeface="Arial"/>
              </a:rPr>
              <a:t>2.4 </a:t>
            </a:r>
            <a:r>
              <a:rPr b="1" lang="es-ES" sz="1600" u="sng">
                <a:solidFill>
                  <a:srgbClr val="FFFFFF"/>
                </a:solidFill>
                <a:latin typeface="Arial"/>
                <a:ea typeface="Arial"/>
                <a:cs typeface="Arial"/>
                <a:sym typeface="Arial"/>
              </a:rPr>
              <a:t>- Declaración jurada de inspección de habilitación</a:t>
            </a:r>
            <a:endParaRPr b="1" sz="1600" u="sng">
              <a:solidFill>
                <a:srgbClr val="FFFFFF"/>
              </a:solidFill>
              <a:latin typeface="Arial"/>
              <a:ea typeface="Arial"/>
              <a:cs typeface="Arial"/>
              <a:sym typeface="Arial"/>
            </a:endParaRPr>
          </a:p>
          <a:p>
            <a:pPr indent="0" lvl="0" marL="0" rtl="0" algn="just">
              <a:lnSpc>
                <a:spcPct val="115000"/>
              </a:lnSpc>
              <a:spcBef>
                <a:spcPts val="1000"/>
              </a:spcBef>
              <a:spcAft>
                <a:spcPts val="0"/>
              </a:spcAft>
              <a:buNone/>
            </a:pPr>
            <a:r>
              <a:t/>
            </a:r>
            <a:endParaRPr sz="1600">
              <a:latin typeface="Arial"/>
              <a:ea typeface="Arial"/>
              <a:cs typeface="Arial"/>
              <a:sym typeface="Arial"/>
            </a:endParaRPr>
          </a:p>
        </p:txBody>
      </p:sp>
      <p:pic>
        <p:nvPicPr>
          <p:cNvPr id="328" name="Google Shape;328;gfc4a88edd3_0_0"/>
          <p:cNvPicPr preferRelativeResize="0"/>
          <p:nvPr/>
        </p:nvPicPr>
        <p:blipFill>
          <a:blip r:embed="rId3">
            <a:alphaModFix/>
          </a:blip>
          <a:stretch>
            <a:fillRect/>
          </a:stretch>
        </p:blipFill>
        <p:spPr>
          <a:xfrm>
            <a:off x="6662575" y="1314550"/>
            <a:ext cx="4887000" cy="5071976"/>
          </a:xfrm>
          <a:prstGeom prst="rect">
            <a:avLst/>
          </a:prstGeom>
          <a:noFill/>
          <a:ln>
            <a:noFill/>
          </a:ln>
        </p:spPr>
      </p:pic>
      <p:sp>
        <p:nvSpPr>
          <p:cNvPr id="329" name="Google Shape;329;gfc4a88edd3_0_0"/>
          <p:cNvSpPr txBox="1"/>
          <p:nvPr>
            <p:ph idx="1" type="body"/>
          </p:nvPr>
        </p:nvSpPr>
        <p:spPr>
          <a:xfrm>
            <a:off x="6590050" y="935250"/>
            <a:ext cx="5401800" cy="312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solidFill>
                  <a:srgbClr val="FFFFFF"/>
                </a:solidFill>
                <a:latin typeface="Arial"/>
                <a:ea typeface="Arial"/>
                <a:cs typeface="Arial"/>
                <a:sym typeface="Arial"/>
              </a:rPr>
              <a:t>2.5 - Declaración jurada de inspección anual</a:t>
            </a:r>
            <a:endParaRPr sz="1600">
              <a:latin typeface="Arial"/>
              <a:ea typeface="Arial"/>
              <a:cs typeface="Arial"/>
              <a:sym typeface="Arial"/>
            </a:endParaRPr>
          </a:p>
        </p:txBody>
      </p:sp>
      <p:pic>
        <p:nvPicPr>
          <p:cNvPr id="330" name="Google Shape;330;gfc4a88edd3_0_0"/>
          <p:cNvPicPr preferRelativeResize="0"/>
          <p:nvPr/>
        </p:nvPicPr>
        <p:blipFill>
          <a:blip r:embed="rId4">
            <a:alphaModFix/>
          </a:blip>
          <a:stretch>
            <a:fillRect/>
          </a:stretch>
        </p:blipFill>
        <p:spPr>
          <a:xfrm>
            <a:off x="482325" y="1419200"/>
            <a:ext cx="4746900" cy="496732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9"/>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p>
            <a:pPr indent="-457200" lvl="0" marL="635000" rtl="0" algn="l">
              <a:lnSpc>
                <a:spcPct val="150000"/>
              </a:lnSpc>
              <a:spcBef>
                <a:spcPts val="0"/>
              </a:spcBef>
              <a:spcAft>
                <a:spcPts val="0"/>
              </a:spcAft>
              <a:buSzPts val="2800"/>
              <a:buChar char="•"/>
            </a:pPr>
            <a:r>
              <a:rPr lang="es-ES" sz="2000"/>
              <a:t>Modificaciones al R</a:t>
            </a:r>
            <a:r>
              <a:rPr lang="es-ES" sz="2000">
                <a:extLst>
                  <a:ext uri="http://customooxmlschemas.google.com/">
                    <go:slidesCustomData xmlns:go="http://customooxmlschemas.google.com/" textRoundtripDataId="243"/>
                  </a:ext>
                </a:extLst>
              </a:rPr>
              <a:t>eglamento de Generadores de Vapor URSEA, 2021</a:t>
            </a:r>
            <a:endParaRPr>
              <a:extLst>
                <a:ext uri="http://customooxmlschemas.google.com/">
                  <go:slidesCustomData xmlns:go="http://customooxmlschemas.google.com/" textRoundtripDataId="244"/>
                </a:ext>
              </a:extLst>
            </a:endParaRPr>
          </a:p>
          <a:p>
            <a:pPr indent="-457200" lvl="0" marL="635000" rtl="0" algn="l">
              <a:lnSpc>
                <a:spcPct val="150000"/>
              </a:lnSpc>
              <a:spcBef>
                <a:spcPts val="0"/>
              </a:spcBef>
              <a:spcAft>
                <a:spcPts val="0"/>
              </a:spcAft>
              <a:buSzPts val="2800"/>
              <a:buChar char="•"/>
            </a:pPr>
            <a:r>
              <a:rPr lang="es-ES" sz="2000">
                <a:extLst>
                  <a:ext uri="http://customooxmlschemas.google.com/">
                    <go:slidesCustomData xmlns:go="http://customooxmlschemas.google.com/" textRoundtripDataId="245"/>
                  </a:ext>
                </a:extLst>
              </a:rPr>
              <a:t>Reglamento de Generadores de Vapor URSEA- 2016</a:t>
            </a:r>
            <a:endParaRPr/>
          </a:p>
          <a:p>
            <a:pPr indent="-279400" lvl="0" marL="635000" rtl="0" algn="l">
              <a:lnSpc>
                <a:spcPct val="150000"/>
              </a:lnSpc>
              <a:spcBef>
                <a:spcPts val="0"/>
              </a:spcBef>
              <a:spcAft>
                <a:spcPts val="0"/>
              </a:spcAft>
              <a:buSzPts val="28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fd254cb7cc_0_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 Aspectos generales  - Artículos: 129 a 135</a:t>
            </a:r>
            <a:endParaRPr sz="2000"/>
          </a:p>
        </p:txBody>
      </p:sp>
      <p:sp>
        <p:nvSpPr>
          <p:cNvPr id="68" name="Google Shape;68;gfd254cb7cc_0_0"/>
          <p:cNvSpPr txBox="1"/>
          <p:nvPr>
            <p:ph idx="1" type="body"/>
          </p:nvPr>
        </p:nvSpPr>
        <p:spPr>
          <a:xfrm>
            <a:off x="370375" y="1474825"/>
            <a:ext cx="11191800" cy="4905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Tipos de i</a:t>
            </a:r>
            <a:r>
              <a:rPr lang="es-ES" sz="1600" u="sng">
                <a:latin typeface="Arial"/>
                <a:ea typeface="Arial"/>
                <a:cs typeface="Arial"/>
                <a:sym typeface="Arial"/>
              </a:rPr>
              <a:t>nspecciones</a:t>
            </a:r>
            <a:r>
              <a:rPr lang="es-ES" sz="1600" u="sng">
                <a:latin typeface="Arial"/>
                <a:ea typeface="Arial"/>
                <a:cs typeface="Arial"/>
                <a:sym typeface="Arial"/>
              </a:rPr>
              <a:t>:</a:t>
            </a:r>
            <a:endParaRPr sz="1600" u="sng">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Habilitación o rehabilitación </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Inspe</a:t>
            </a:r>
            <a:r>
              <a:rPr lang="es-ES" sz="1600">
                <a:latin typeface="Arial"/>
                <a:ea typeface="Arial"/>
                <a:cs typeface="Arial"/>
                <a:sym typeface="Arial"/>
              </a:rPr>
              <a:t>cción anual.</a:t>
            </a:r>
            <a:endParaRPr sz="1600">
              <a:latin typeface="Arial"/>
              <a:ea typeface="Arial"/>
              <a:cs typeface="Arial"/>
              <a:sym typeface="Arial"/>
            </a:endParaRPr>
          </a:p>
          <a:p>
            <a:pPr indent="0" lvl="0" marL="13716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Inspectores:</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Las inspecciones s</a:t>
            </a:r>
            <a:r>
              <a:rPr lang="es-ES" sz="1600">
                <a:latin typeface="Arial"/>
                <a:ea typeface="Arial"/>
                <a:cs typeface="Arial"/>
                <a:sym typeface="Arial"/>
              </a:rPr>
              <a:t>erán realizadas por parte de técnicos de URSEA o por un inspector autorizado. </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URSEA determinará, teniendo en cuenta las condiciones técnicas del Generador de Vapor y los  antecedentes de cada propietario, en qué casos puede realizarse por medio de un inspector autorizado y cuándo será obligatoriamente realizada por parte de URSEA o quien ésta designe.</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En  caso de ser realizada por un  inspector  autorizado, tanto  este,  como  el propietario  deberán  comunicar  por escrito la fecha y hora en que se realizarán las pruebas, con una antelación de al menos (2) dos días hábiles.</a:t>
            </a:r>
            <a:br>
              <a:rPr lang="es-ES" sz="1600">
                <a:latin typeface="Arial"/>
                <a:ea typeface="Arial"/>
                <a:cs typeface="Arial"/>
                <a:sym typeface="Arial"/>
              </a:rPr>
            </a:b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00c6a7698f_0_1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 Aspectos generales  - Artículos: 129 a 135</a:t>
            </a:r>
            <a:endParaRPr sz="2000"/>
          </a:p>
        </p:txBody>
      </p:sp>
      <p:sp>
        <p:nvSpPr>
          <p:cNvPr id="74" name="Google Shape;74;g100c6a7698f_0_11"/>
          <p:cNvSpPr txBox="1"/>
          <p:nvPr>
            <p:ph idx="1" type="body"/>
          </p:nvPr>
        </p:nvSpPr>
        <p:spPr>
          <a:xfrm>
            <a:off x="456100" y="1474825"/>
            <a:ext cx="11125200" cy="4905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Pérdida de </a:t>
            </a:r>
            <a:r>
              <a:rPr lang="es-ES" sz="1600" u="sng">
                <a:latin typeface="Arial"/>
                <a:ea typeface="Arial"/>
                <a:cs typeface="Arial"/>
                <a:sym typeface="Arial"/>
              </a:rPr>
              <a:t>habilitación:</a:t>
            </a:r>
            <a:br>
              <a:rPr lang="es-ES" sz="1600" u="sng">
                <a:latin typeface="Arial"/>
                <a:ea typeface="Arial"/>
                <a:cs typeface="Arial"/>
                <a:sym typeface="Arial"/>
              </a:rPr>
            </a:b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La pérdida de la habilitación es automática cuando:</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se cumpla el período establecido en a resolución de habilitación.</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se  dé  alguna  de  las  situaciones  indicadas  en  el  artículo  165 (reubicación, reparación mayor o alteración, puesto fuera de servicio o no operativo).</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URSEA puede establecer  el  cese  de  la  habilitación  por  resolución, según lo establecido en el artículo 166.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Cuando  se  requiera la habilitación de un generador de vapor,  se  deberá  realizar  una  inspección  de  habilitación  o  de  rehabilitación, independiente de  que  ya  se  hubiera  realizado  ese  mismo año una inspección anual.</a:t>
            </a:r>
            <a:br>
              <a:rPr lang="es-ES" sz="1600">
                <a:latin typeface="Arial"/>
                <a:ea typeface="Arial"/>
                <a:cs typeface="Arial"/>
                <a:sym typeface="Arial"/>
              </a:rPr>
            </a:br>
            <a:endParaRPr sz="16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00c6a7698f_0_1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 Aspectos generales  - Artículos: 129 a 135</a:t>
            </a:r>
            <a:endParaRPr sz="2000"/>
          </a:p>
        </p:txBody>
      </p:sp>
      <p:sp>
        <p:nvSpPr>
          <p:cNvPr id="80" name="Google Shape;80;g100c6a7698f_0_16"/>
          <p:cNvSpPr txBox="1"/>
          <p:nvPr>
            <p:ph idx="1" type="body"/>
          </p:nvPr>
        </p:nvSpPr>
        <p:spPr>
          <a:xfrm>
            <a:off x="456100" y="1474825"/>
            <a:ext cx="11125200" cy="4905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Obligaciones del propietario:</a:t>
            </a:r>
            <a:br>
              <a:rPr lang="es-ES" sz="1600" u="sng">
                <a:latin typeface="Arial"/>
                <a:ea typeface="Arial"/>
                <a:cs typeface="Arial"/>
                <a:sym typeface="Arial"/>
              </a:rPr>
            </a:b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Acondicionar  el  Generador  de  Vapor  para  desarrollar  la  inspección  que  corresponda  para  la  fecha  acordada  con  el  inspector  autorizado, garantizando toda la logística para llevar a cabo las pruebas que estén consideradas dentro del alcance de la inspección.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Obtener  una  nueva  habilitación  dentro  del  plazo  previo  al  vencimiento.  De lo contrario, podrían aplicarse multas según lo establecido en el régimen sancionatorio de la URSEA.</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t>
            </a:r>
            <a:r>
              <a:rPr lang="es-ES" sz="1600">
                <a:latin typeface="Arial"/>
                <a:ea typeface="Arial"/>
                <a:cs typeface="Arial"/>
                <a:sym typeface="Arial"/>
              </a:rPr>
              <a:t>omunicar  por escrito la fecha y hora en que se realizarán las pruebas, con una antelación de al menos (2) dos días hábiles.</a:t>
            </a:r>
            <a:br>
              <a:rPr lang="es-ES" sz="1600">
                <a:latin typeface="Arial"/>
                <a:ea typeface="Arial"/>
                <a:cs typeface="Arial"/>
                <a:sym typeface="Arial"/>
              </a:rPr>
            </a:br>
            <a:endParaRPr sz="16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00c6a7698f_0_2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 Contenido de las inspecciones  - Artículos: 136 a 139</a:t>
            </a:r>
            <a:endParaRPr sz="2000"/>
          </a:p>
        </p:txBody>
      </p:sp>
      <p:sp>
        <p:nvSpPr>
          <p:cNvPr id="86" name="Google Shape;86;g100c6a7698f_0_21"/>
          <p:cNvSpPr txBox="1"/>
          <p:nvPr>
            <p:ph idx="1" type="body"/>
          </p:nvPr>
        </p:nvSpPr>
        <p:spPr>
          <a:xfrm>
            <a:off x="589450" y="1551025"/>
            <a:ext cx="10925100" cy="4905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Contenido mínimo (sin limitarse a eso) de la Inspección Anual:</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Revisión   de   Información (según Anexo 2)</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Inspección visual externa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Inspección del Sistema de Combustión, de Válvulas de Seguridad y de Tuberías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Realización del Test de seguridad.</a:t>
            </a:r>
            <a:br>
              <a:rPr lang="es-ES" sz="1600">
                <a:latin typeface="Arial"/>
                <a:ea typeface="Arial"/>
                <a:cs typeface="Arial"/>
                <a:sym typeface="Arial"/>
              </a:rPr>
            </a:b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Contenido de la Inspección de Habilitación:</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Verificación   del   cumplimiento   de   lo   especificado   en   el   Reporte   de   Datos   y   el   Proyecto   de   Instalación (según  Anexo  1).</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Revisión  de  Información (según  Anexo 2).</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Inspección  visual  interna  y  externa.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Inspección del Sistema de Combustión, de Válvulas de Seguridad y de Tuberías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Realización del Test Hidráulico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Realización del Test de seguridad.</a:t>
            </a:r>
            <a:endParaRPr sz="16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00c6a7698f_0_2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Sección VII - Inspecciones y Resolución de Habilitación</a:t>
            </a:r>
            <a:endParaRPr/>
          </a:p>
          <a:p>
            <a:pPr indent="0" lvl="0" marL="0" rtl="0" algn="l">
              <a:lnSpc>
                <a:spcPct val="90000"/>
              </a:lnSpc>
              <a:spcBef>
                <a:spcPts val="0"/>
              </a:spcBef>
              <a:spcAft>
                <a:spcPts val="0"/>
              </a:spcAft>
              <a:buClr>
                <a:schemeClr val="dk1"/>
              </a:buClr>
              <a:buSzPts val="1100"/>
              <a:buFont typeface="Arial"/>
              <a:buNone/>
            </a:pPr>
            <a:r>
              <a:rPr lang="es-ES" sz="2000"/>
              <a:t>Título II. Contenido de las inspecciones  - Artículos: 136 a 139</a:t>
            </a:r>
            <a:endParaRPr sz="2000"/>
          </a:p>
        </p:txBody>
      </p:sp>
      <p:sp>
        <p:nvSpPr>
          <p:cNvPr id="92" name="Google Shape;92;g100c6a7698f_0_27"/>
          <p:cNvSpPr txBox="1"/>
          <p:nvPr>
            <p:ph idx="1" type="body"/>
          </p:nvPr>
        </p:nvSpPr>
        <p:spPr>
          <a:xfrm>
            <a:off x="589450" y="1398625"/>
            <a:ext cx="10925100" cy="4905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Contenido de la I</a:t>
            </a:r>
            <a:r>
              <a:rPr lang="es-ES" sz="1600" u="sng">
                <a:latin typeface="Arial"/>
                <a:ea typeface="Arial"/>
                <a:cs typeface="Arial"/>
                <a:sym typeface="Arial"/>
                <a:extLst>
                  <a:ext uri="http://customooxmlschemas.google.com/">
                    <go:slidesCustomData xmlns:go="http://customooxmlschemas.google.com/" textRoundtripDataId="0"/>
                  </a:ext>
                </a:extLst>
              </a:rPr>
              <a:t>nspección de Rehabilitación:</a:t>
            </a:r>
            <a:endParaRPr sz="1600" u="sng">
              <a:latin typeface="Arial"/>
              <a:ea typeface="Arial"/>
              <a:cs typeface="Arial"/>
              <a:sym typeface="Arial"/>
              <a:extLst>
                <a:ext uri="http://customooxmlschemas.google.com/">
                  <go:slidesCustomData xmlns:go="http://customooxmlschemas.google.com/" textRoundtripDataId="1"/>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2"/>
                  </a:ext>
                </a:extLst>
              </a:rPr>
              <a:t>Su </a:t>
            </a:r>
            <a:r>
              <a:rPr lang="es-ES" sz="1600">
                <a:latin typeface="Arial"/>
                <a:ea typeface="Arial"/>
                <a:cs typeface="Arial"/>
                <a:sym typeface="Arial"/>
                <a:extLst>
                  <a:ext uri="http://customooxmlschemas.google.com/">
                    <go:slidesCustomData xmlns:go="http://customooxmlschemas.google.com/" textRoundtripDataId="3"/>
                  </a:ext>
                </a:extLst>
              </a:rPr>
              <a:t>a</a:t>
            </a:r>
            <a:r>
              <a:rPr lang="es-ES" sz="1600">
                <a:latin typeface="Arial"/>
                <a:ea typeface="Arial"/>
                <a:cs typeface="Arial"/>
                <a:sym typeface="Arial"/>
                <a:extLst>
                  <a:ext uri="http://customooxmlschemas.google.com/">
                    <go:slidesCustomData xmlns:go="http://customooxmlschemas.google.com/" textRoundtripDataId="4"/>
                  </a:ext>
                </a:extLst>
              </a:rPr>
              <a:t>lcance  depende  de  lo  establecido  en  la  resolución  de  habilitación  anterior  o  en el motivo de la rehabilitación.</a:t>
            </a:r>
            <a:endParaRPr sz="1600">
              <a:latin typeface="Arial"/>
              <a:ea typeface="Arial"/>
              <a:cs typeface="Arial"/>
              <a:sym typeface="Arial"/>
              <a:extLst>
                <a:ext uri="http://customooxmlschemas.google.com/">
                  <go:slidesCustomData xmlns:go="http://customooxmlschemas.google.com/" textRoundtripDataId="5"/>
                </a:ext>
              </a:extLst>
            </a:endParaRPr>
          </a:p>
          <a:p>
            <a:pPr indent="-330200" lvl="1" marL="914400" rtl="0" algn="just">
              <a:lnSpc>
                <a:spcPct val="115000"/>
              </a:lnSpc>
              <a:spcBef>
                <a:spcPts val="100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6"/>
                  </a:ext>
                </a:extLst>
              </a:rPr>
              <a:t>Además de lo establecido para una Inspección Anual , debe  incluir  como  mínimo:</a:t>
            </a:r>
            <a:endParaRPr sz="1600">
              <a:latin typeface="Arial"/>
              <a:ea typeface="Arial"/>
              <a:cs typeface="Arial"/>
              <a:sym typeface="Arial"/>
              <a:extLst>
                <a:ext uri="http://customooxmlschemas.google.com/">
                  <go:slidesCustomData xmlns:go="http://customooxmlschemas.google.com/" textRoundtripDataId="7"/>
                </a:ext>
              </a:extLst>
            </a:endParaRPr>
          </a:p>
          <a:p>
            <a:pPr indent="457200" lvl="0" marL="914400"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8"/>
                  </a:ext>
                </a:extLst>
              </a:rPr>
              <a:t>■ Vencimiento  de  la  habilitación:  test  hidráulico  e  inspección  visual  interna.</a:t>
            </a:r>
            <a:endParaRPr i="1" sz="1600">
              <a:latin typeface="Arial"/>
              <a:ea typeface="Arial"/>
              <a:cs typeface="Arial"/>
              <a:sym typeface="Arial"/>
              <a:extLst>
                <a:ext uri="http://customooxmlschemas.google.com/">
                  <go:slidesCustomData xmlns:go="http://customooxmlschemas.google.com/" textRoundtripDataId="9"/>
                </a:ext>
              </a:extLst>
            </a:endParaRPr>
          </a:p>
          <a:p>
            <a:pPr indent="14400" lvl="0" marL="1357199"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10"/>
                  </a:ext>
                </a:extLst>
              </a:rPr>
              <a:t>■ Reparación  mayor  o  alteración:  test  hidráulico  e  inspección  visual  interna  en  caso  de  que  sea  realizada  sobre  el  cuerpo  de  presión.  No  es  necesario el test hidráulico en casos que la reparación mayor o alteración no involucre  trabajos  sobre  el  cuerpo  de  presión.  En  todos  los  casos  se  debe  realizar una revisión de los informes de reparación.</a:t>
            </a:r>
            <a:endParaRPr i="1" sz="1600">
              <a:latin typeface="Arial"/>
              <a:ea typeface="Arial"/>
              <a:cs typeface="Arial"/>
              <a:sym typeface="Arial"/>
              <a:extLst>
                <a:ext uri="http://customooxmlschemas.google.com/">
                  <go:slidesCustomData xmlns:go="http://customooxmlschemas.google.com/" textRoundtripDataId="11"/>
                </a:ext>
              </a:extLst>
            </a:endParaRPr>
          </a:p>
          <a:p>
            <a:pPr indent="14400" lvl="0" marL="1357199"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12"/>
                  </a:ext>
                </a:extLst>
              </a:rPr>
              <a:t>■ Fuera de servicio por más de (1) un año: test hidráulico e inspección visual interna y revisión del cumplimiento del programa de preservación.</a:t>
            </a:r>
            <a:endParaRPr i="1" sz="1600">
              <a:latin typeface="Arial"/>
              <a:ea typeface="Arial"/>
              <a:cs typeface="Arial"/>
              <a:sym typeface="Arial"/>
              <a:extLst>
                <a:ext uri="http://customooxmlschemas.google.com/">
                  <go:slidesCustomData xmlns:go="http://customooxmlschemas.google.com/" textRoundtripDataId="13"/>
                </a:ext>
              </a:extLst>
            </a:endParaRPr>
          </a:p>
          <a:p>
            <a:pPr indent="14400" lvl="0" marL="1357199" rtl="0" algn="just">
              <a:lnSpc>
                <a:spcPct val="115000"/>
              </a:lnSpc>
              <a:spcBef>
                <a:spcPts val="1000"/>
              </a:spcBef>
              <a:spcAft>
                <a:spcPts val="0"/>
              </a:spcAft>
              <a:buNone/>
            </a:pPr>
            <a:r>
              <a:rPr i="1" lang="es-ES" sz="1600">
                <a:latin typeface="Arial"/>
                <a:ea typeface="Arial"/>
                <a:cs typeface="Arial"/>
                <a:sym typeface="Arial"/>
                <a:extLst>
                  <a:ext uri="http://customooxmlschemas.google.com/">
                    <go:slidesCustomData xmlns:go="http://customooxmlschemas.google.com/" textRoundtripDataId="14"/>
                  </a:ext>
                </a:extLst>
              </a:rPr>
              <a:t>■ Reubicación: test hidráulico e inspección visual interna. </a:t>
            </a:r>
            <a:br>
              <a:rPr lang="es-ES" sz="1600">
                <a:latin typeface="Arial"/>
                <a:ea typeface="Arial"/>
                <a:cs typeface="Arial"/>
                <a:sym typeface="Arial"/>
                <a:extLst>
                  <a:ext uri="http://customooxmlschemas.google.com/">
                    <go:slidesCustomData xmlns:go="http://customooxmlschemas.google.com/" textRoundtripDataId="15"/>
                  </a:ext>
                </a:extLst>
              </a:rPr>
            </a:br>
            <a:endParaRPr sz="1600">
              <a:latin typeface="Arial"/>
              <a:ea typeface="Arial"/>
              <a:cs typeface="Arial"/>
              <a:sym typeface="Arial"/>
              <a:extLst>
                <a:ext uri="http://customooxmlschemas.google.com/">
                  <go:slidesCustomData xmlns:go="http://customooxmlschemas.google.com/" textRoundtripDataId="16"/>
                </a:ext>
              </a:extLst>
            </a:endParaRPr>
          </a:p>
          <a:p>
            <a:pPr indent="-330200" lvl="0" marL="457200" rtl="0" algn="just">
              <a:lnSpc>
                <a:spcPct val="115000"/>
              </a:lnSpc>
              <a:spcBef>
                <a:spcPts val="0"/>
              </a:spcBef>
              <a:spcAft>
                <a:spcPts val="0"/>
              </a:spcAft>
              <a:buSzPts val="1600"/>
              <a:buChar char="•"/>
            </a:pPr>
            <a:r>
              <a:rPr b="1" i="1" lang="es-ES" sz="1600">
                <a:latin typeface="Arial"/>
                <a:ea typeface="Arial"/>
                <a:cs typeface="Arial"/>
                <a:sym typeface="Arial"/>
                <a:extLst>
                  <a:ext uri="http://customooxmlschemas.google.com/">
                    <go:slidesCustomData xmlns:go="http://customooxmlschemas.google.com/" textRoundtripDataId="17"/>
                  </a:ext>
                </a:extLst>
              </a:rPr>
              <a:t>Artículo 139</a:t>
            </a:r>
            <a:r>
              <a:rPr i="1" lang="es-ES" sz="1600">
                <a:latin typeface="Arial"/>
                <a:ea typeface="Arial"/>
                <a:cs typeface="Arial"/>
                <a:sym typeface="Arial"/>
                <a:extLst>
                  <a:ext uri="http://customooxmlschemas.google.com/">
                    <go:slidesCustomData xmlns:go="http://customooxmlschemas.google.com/" textRoundtripDataId="18"/>
                  </a:ext>
                </a:extLst>
              </a:rPr>
              <a:t> - En  todos  los  casos  el  inspector  podrá  requerir  la  aplicación  de  algún tipo de ensayo no destructivo, en base en las condiciones observadas.</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2021-08-04T22:27:42Z</dcterms:created>
  <dc:creator>Andres Posada</dc:creator>
</cp:coreProperties>
</file>