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hxrZe3T4FgDAhB6WzTjn9jXUrA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slide" Target="slides/slide4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d96ee93aa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fd96ee93aa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d96ee93aa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fd96ee93aa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d96ee93aa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fd96ee93aa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d96ee93aa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fd96ee93aa_1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d96ee93aa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gfd96ee93aa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d96ee93aa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fd96ee93aa_1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d96ee93aa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fd96ee93aa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d96ee93aa_1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fd96ee93aa_1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d96ee93aa_1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fd96ee93aa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d96ee93aa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fd96ee93aa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d96ee93aa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fd96ee93aa_1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fd96ee93aa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fd96ee93aa_1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d96ee93aa_1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fd96ee93aa_1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fd96ee93aa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fd96ee93aa_1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d96ee93aa_1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fd96ee93aa_1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d96ee93aa_1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gfd96ee93aa_1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d96ee93aa_1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fd96ee93aa_1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d96ee93aa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fd96ee93aa_1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d96ee93aa_1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fd96ee93aa_1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d96ee93aa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fd96ee93aa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f623340ad4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gf623340ad4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fd96ee93aa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fd96ee93aa_1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d96ee93aa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fd96ee93aa_1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d96ee93aa_1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fd96ee93aa_1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d96ee93aa_1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fd96ee93aa_1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d96ee93aa_1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gfd96ee93aa_1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d96ee93aa_1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gfd96ee93aa_1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d96ee93aa_1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gfd96ee93aa_1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fd96ee93aa_1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gfd96ee93aa_1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fd96ee93aa_1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gfd96ee93aa_1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fd96ee93aa_1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fd96ee93aa_1_2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623340ad4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gf623340ad4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d96ee93aa_1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fd96ee93aa_1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d96ee93aa_1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fd96ee93aa_1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d96ee93aa_1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gfd96ee93aa_1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fd96ee93aa_1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fd96ee93aa_1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fd96ee93aa_1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gfd96ee93aa_1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623340ad4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gf623340ad4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9fb01e29d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gf9fb01e29d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9fb01e29d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f9fb01e29d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d96ee93a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fd96ee93a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1" name="Shape 11"/>
        <p:cNvGrpSpPr/>
        <p:nvPr/>
      </p:nvGrpSpPr>
      <p:grpSpPr>
        <a:xfrm>
          <a:off x="0" y="0"/>
          <a:ext cx="0" cy="0"/>
          <a:chOff x="0" y="0"/>
          <a:chExt cx="0" cy="0"/>
        </a:xfrm>
      </p:grpSpPr>
      <p:sp>
        <p:nvSpPr>
          <p:cNvPr id="12" name="Google Shape;12;p12"/>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b="1"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12"/>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15" name="Google Shape;15;p12"/>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16" name="Google Shape;16;p12"/>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17" name="Google Shape;17;p12"/>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 objeto">
  <p:cSld name="Un objeto">
    <p:spTree>
      <p:nvGrpSpPr>
        <p:cNvPr id="18" name="Shape 18"/>
        <p:cNvGrpSpPr/>
        <p:nvPr/>
      </p:nvGrpSpPr>
      <p:grpSpPr>
        <a:xfrm>
          <a:off x="0" y="0"/>
          <a:ext cx="0" cy="0"/>
          <a:chOff x="0" y="0"/>
          <a:chExt cx="0" cy="0"/>
        </a:xfrm>
      </p:grpSpPr>
      <p:sp>
        <p:nvSpPr>
          <p:cNvPr id="19" name="Google Shape;19;p14"/>
          <p:cNvSpPr txBox="1"/>
          <p:nvPr>
            <p:ph type="title"/>
          </p:nvPr>
        </p:nvSpPr>
        <p:spPr>
          <a:xfrm>
            <a:off x="0" y="0"/>
            <a:ext cx="12192000" cy="1325563"/>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0"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4"/>
          <p:cNvSpPr txBox="1"/>
          <p:nvPr/>
        </p:nvSpPr>
        <p:spPr>
          <a:xfrm>
            <a:off x="0" y="6526924"/>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22" name="Google Shape;22;p14"/>
          <p:cNvPicPr preferRelativeResize="0"/>
          <p:nvPr/>
        </p:nvPicPr>
        <p:blipFill rotWithShape="1">
          <a:blip r:embed="rId2">
            <a:alphaModFix/>
          </a:blip>
          <a:srcRect b="0" l="30016" r="46755" t="0"/>
          <a:stretch/>
        </p:blipFill>
        <p:spPr>
          <a:xfrm>
            <a:off x="10198394" y="6526928"/>
            <a:ext cx="301639" cy="331076"/>
          </a:xfrm>
          <a:prstGeom prst="rect">
            <a:avLst/>
          </a:prstGeom>
          <a:noFill/>
          <a:ln>
            <a:noFill/>
          </a:ln>
        </p:spPr>
      </p:pic>
      <p:pic>
        <p:nvPicPr>
          <p:cNvPr descr="Embajada en Noruega | BOLETIN INFORMATIVO DEL INTI" id="23" name="Google Shape;23;p14"/>
          <p:cNvPicPr preferRelativeResize="0"/>
          <p:nvPr/>
        </p:nvPicPr>
        <p:blipFill rotWithShape="1">
          <a:blip r:embed="rId3">
            <a:alphaModFix/>
          </a:blip>
          <a:srcRect b="5184" l="1430" r="56023" t="1169"/>
          <a:stretch/>
        </p:blipFill>
        <p:spPr>
          <a:xfrm>
            <a:off x="10936954" y="6526927"/>
            <a:ext cx="333633" cy="331077"/>
          </a:xfrm>
          <a:prstGeom prst="rect">
            <a:avLst/>
          </a:prstGeom>
          <a:noFill/>
          <a:ln>
            <a:noFill/>
          </a:ln>
        </p:spPr>
      </p:pic>
      <p:pic>
        <p:nvPicPr>
          <p:cNvPr id="24" name="Google Shape;24;p14"/>
          <p:cNvPicPr preferRelativeResize="0"/>
          <p:nvPr/>
        </p:nvPicPr>
        <p:blipFill rotWithShape="1">
          <a:blip r:embed="rId4">
            <a:alphaModFix/>
          </a:blip>
          <a:srcRect b="26040" l="0" r="80657" t="25405"/>
          <a:stretch/>
        </p:blipFill>
        <p:spPr>
          <a:xfrm>
            <a:off x="10583245" y="6526926"/>
            <a:ext cx="270496" cy="331078"/>
          </a:xfrm>
          <a:prstGeom prst="rect">
            <a:avLst/>
          </a:prstGeom>
          <a:noFill/>
          <a:ln>
            <a:noFill/>
          </a:ln>
        </p:spPr>
      </p:pic>
      <p:sp>
        <p:nvSpPr>
          <p:cNvPr id="25" name="Google Shape;25;p14"/>
          <p:cNvSpPr txBox="1"/>
          <p:nvPr/>
        </p:nvSpPr>
        <p:spPr>
          <a:xfrm>
            <a:off x="11353800" y="6526924"/>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iografía">
  <p:cSld name="Bibliografía">
    <p:spTree>
      <p:nvGrpSpPr>
        <p:cNvPr id="26" name="Shape 26"/>
        <p:cNvGrpSpPr/>
        <p:nvPr/>
      </p:nvGrpSpPr>
      <p:grpSpPr>
        <a:xfrm>
          <a:off x="0" y="0"/>
          <a:ext cx="0" cy="0"/>
          <a:chOff x="0" y="0"/>
          <a:chExt cx="0" cy="0"/>
        </a:xfrm>
      </p:grpSpPr>
      <p:sp>
        <p:nvSpPr>
          <p:cNvPr id="27" name="Google Shape;27;p20"/>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nvSpPr>
        <p:spPr>
          <a:xfrm>
            <a:off x="0" y="-1"/>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s-ES" sz="3600" u="none" cap="none" strike="noStrike">
                <a:solidFill>
                  <a:schemeClr val="lt1"/>
                </a:solidFill>
                <a:latin typeface="Calibri"/>
                <a:ea typeface="Calibri"/>
                <a:cs typeface="Calibri"/>
                <a:sym typeface="Calibri"/>
              </a:rPr>
              <a:t>Bibliografía</a:t>
            </a:r>
            <a:endParaRPr b="0" i="0" sz="1400" u="none" cap="none" strike="noStrike">
              <a:solidFill>
                <a:srgbClr val="000000"/>
              </a:solidFill>
              <a:latin typeface="Arial"/>
              <a:ea typeface="Arial"/>
              <a:cs typeface="Arial"/>
              <a:sym typeface="Arial"/>
            </a:endParaRPr>
          </a:p>
        </p:txBody>
      </p:sp>
      <p:sp>
        <p:nvSpPr>
          <p:cNvPr id="29" name="Google Shape;29;p20"/>
          <p:cNvSpPr txBox="1"/>
          <p:nvPr/>
        </p:nvSpPr>
        <p:spPr>
          <a:xfrm>
            <a:off x="0" y="6526920"/>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30" name="Google Shape;30;p20"/>
          <p:cNvPicPr preferRelativeResize="0"/>
          <p:nvPr/>
        </p:nvPicPr>
        <p:blipFill rotWithShape="1">
          <a:blip r:embed="rId2">
            <a:alphaModFix/>
          </a:blip>
          <a:srcRect b="0" l="30016" r="46755" t="0"/>
          <a:stretch/>
        </p:blipFill>
        <p:spPr>
          <a:xfrm>
            <a:off x="10198394" y="6526924"/>
            <a:ext cx="301639" cy="331076"/>
          </a:xfrm>
          <a:prstGeom prst="rect">
            <a:avLst/>
          </a:prstGeom>
          <a:noFill/>
          <a:ln>
            <a:noFill/>
          </a:ln>
        </p:spPr>
      </p:pic>
      <p:pic>
        <p:nvPicPr>
          <p:cNvPr descr="Embajada en Noruega | BOLETIN INFORMATIVO DEL INTI" id="31" name="Google Shape;31;p20"/>
          <p:cNvPicPr preferRelativeResize="0"/>
          <p:nvPr/>
        </p:nvPicPr>
        <p:blipFill rotWithShape="1">
          <a:blip r:embed="rId3">
            <a:alphaModFix/>
          </a:blip>
          <a:srcRect b="5184" l="1430" r="56023" t="1169"/>
          <a:stretch/>
        </p:blipFill>
        <p:spPr>
          <a:xfrm>
            <a:off x="10936954" y="6526923"/>
            <a:ext cx="333633" cy="331077"/>
          </a:xfrm>
          <a:prstGeom prst="rect">
            <a:avLst/>
          </a:prstGeom>
          <a:noFill/>
          <a:ln>
            <a:noFill/>
          </a:ln>
        </p:spPr>
      </p:pic>
      <p:pic>
        <p:nvPicPr>
          <p:cNvPr id="32" name="Google Shape;32;p20"/>
          <p:cNvPicPr preferRelativeResize="0"/>
          <p:nvPr/>
        </p:nvPicPr>
        <p:blipFill rotWithShape="1">
          <a:blip r:embed="rId4">
            <a:alphaModFix/>
          </a:blip>
          <a:srcRect b="26040" l="0" r="80657" t="25405"/>
          <a:stretch/>
        </p:blipFill>
        <p:spPr>
          <a:xfrm>
            <a:off x="10583245" y="6526922"/>
            <a:ext cx="270496" cy="331078"/>
          </a:xfrm>
          <a:prstGeom prst="rect">
            <a:avLst/>
          </a:prstGeom>
          <a:noFill/>
          <a:ln>
            <a:noFill/>
          </a:ln>
        </p:spPr>
      </p:pic>
      <p:sp>
        <p:nvSpPr>
          <p:cNvPr id="33" name="Google Shape;33;p20"/>
          <p:cNvSpPr txBox="1"/>
          <p:nvPr/>
        </p:nvSpPr>
        <p:spPr>
          <a:xfrm>
            <a:off x="11353800" y="6526920"/>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radecimiento (cierre)">
  <p:cSld name="Agradecimiento (cierre)">
    <p:spTree>
      <p:nvGrpSpPr>
        <p:cNvPr id="34" name="Shape 34"/>
        <p:cNvGrpSpPr/>
        <p:nvPr/>
      </p:nvGrpSpPr>
      <p:grpSpPr>
        <a:xfrm>
          <a:off x="0" y="0"/>
          <a:ext cx="0" cy="0"/>
          <a:chOff x="0" y="0"/>
          <a:chExt cx="0" cy="0"/>
        </a:xfrm>
      </p:grpSpPr>
      <p:pic>
        <p:nvPicPr>
          <p:cNvPr id="35" name="Google Shape;35;p21"/>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36" name="Google Shape;36;p21"/>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37" name="Google Shape;37;p21"/>
          <p:cNvSpPr txBox="1"/>
          <p:nvPr/>
        </p:nvSpPr>
        <p:spPr>
          <a:xfrm>
            <a:off x="0" y="0"/>
            <a:ext cx="12192000" cy="449798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alibri"/>
              <a:buNone/>
            </a:pPr>
            <a:r>
              <a:rPr b="1" i="0" lang="es-ES" sz="4400" u="none" cap="none" strike="noStrike">
                <a:solidFill>
                  <a:schemeClr val="lt1"/>
                </a:solidFill>
                <a:latin typeface="Calibri"/>
                <a:ea typeface="Calibri"/>
                <a:cs typeface="Calibri"/>
                <a:sym typeface="Calibri"/>
              </a:rPr>
              <a:t>	¡Muchas gracias!</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38" name="Google Shape;38;p21"/>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
        <p:nvSpPr>
          <p:cNvPr id="39" name="Google Shape;39;p21"/>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s-ES"/>
              <a:t>	</a:t>
            </a:r>
            <a:r>
              <a:rPr lang="es-ES"/>
              <a:t>Reglamento de Generadores de Vapor - URSEA</a:t>
            </a:r>
            <a:endParaRPr/>
          </a:p>
          <a:p>
            <a:pPr indent="0" lvl="0" marL="0" rtl="0" algn="l">
              <a:lnSpc>
                <a:spcPct val="90000"/>
              </a:lnSpc>
              <a:spcBef>
                <a:spcPts val="0"/>
              </a:spcBef>
              <a:spcAft>
                <a:spcPts val="0"/>
              </a:spcAft>
              <a:buClr>
                <a:schemeClr val="lt1"/>
              </a:buClr>
              <a:buSzPts val="4400"/>
              <a:buFont typeface="Calibri"/>
              <a:buNone/>
            </a:pPr>
            <a:r>
              <a:rPr lang="es-ES"/>
              <a:t>	</a:t>
            </a:r>
            <a:r>
              <a:rPr lang="es-ES" sz="2400"/>
              <a:t>Sección I, II y III</a:t>
            </a:r>
            <a:endParaRPr sz="2400"/>
          </a:p>
        </p:txBody>
      </p:sp>
      <p:sp>
        <p:nvSpPr>
          <p:cNvPr id="45" name="Google Shape;45;p1"/>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s-ES"/>
              <a:t>	Docente(s) | Montevideo, Uruguay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fd96ee93aa_1_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11" name="Google Shape;111;gfd96ee93aa_1_9"/>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6 (Obligaciones del Propietario, relativas al marco normativo)</a:t>
            </a:r>
            <a:endParaRPr b="1" sz="2200"/>
          </a:p>
          <a:p>
            <a:pPr indent="0" lvl="0" marL="0" rtl="0" algn="l">
              <a:lnSpc>
                <a:spcPct val="90000"/>
              </a:lnSpc>
              <a:spcBef>
                <a:spcPts val="1000"/>
              </a:spcBef>
              <a:spcAft>
                <a:spcPts val="0"/>
              </a:spcAft>
              <a:buNone/>
            </a:pPr>
            <a:r>
              <a:t/>
            </a:r>
            <a:endParaRPr sz="2200"/>
          </a:p>
          <a:p>
            <a:pPr indent="-368300" lvl="0" marL="914400" rtl="0" algn="l">
              <a:lnSpc>
                <a:spcPct val="90000"/>
              </a:lnSpc>
              <a:spcBef>
                <a:spcPts val="1000"/>
              </a:spcBef>
              <a:spcAft>
                <a:spcPts val="0"/>
              </a:spcAft>
              <a:buSzPts val="2200"/>
              <a:buAutoNum type="alphaLcParenBoth"/>
            </a:pPr>
            <a:r>
              <a:rPr lang="es-ES" sz="2200"/>
              <a:t>Conocer y cumplir las disposiciones del presente Reglamento e instruir a los operadores y mantenedores de los generadores de vapor en el mismo</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fd96ee93aa_1_1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17" name="Google Shape;117;gfd96ee93aa_1_14"/>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6 (Obligaciones del Propietario, relativas al marco normativo)</a:t>
            </a:r>
            <a:endParaRPr b="1" sz="2200"/>
          </a:p>
          <a:p>
            <a:pPr indent="0" lvl="0" marL="0" rtl="0" algn="l">
              <a:lnSpc>
                <a:spcPct val="90000"/>
              </a:lnSpc>
              <a:spcBef>
                <a:spcPts val="1000"/>
              </a:spcBef>
              <a:spcAft>
                <a:spcPts val="0"/>
              </a:spcAft>
              <a:buNone/>
            </a:pPr>
            <a:r>
              <a:t/>
            </a:r>
            <a:endParaRPr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Conocer y cumplir las disposiciones del presente Reglamento e instruir a los operadores y mantenedores de los generadores de vapor en el mismo</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Disponer una copia de la última revisión del presente Reglamento</a:t>
            </a:r>
            <a:endParaRPr sz="2200"/>
          </a:p>
          <a:p>
            <a:pPr indent="0" lvl="0" marL="914400" rtl="0" algn="l">
              <a:lnSpc>
                <a:spcPct val="90000"/>
              </a:lnSpc>
              <a:spcBef>
                <a:spcPts val="1000"/>
              </a:spcBef>
              <a:spcAft>
                <a:spcPts val="0"/>
              </a:spcAft>
              <a:buNone/>
            </a:pPr>
            <a:r>
              <a:rPr lang="es-ES" sz="2200"/>
              <a:t>	</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fd96ee93aa_1_1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23" name="Google Shape;123;gfd96ee93aa_1_19"/>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6 (Obligaciones del Propietario, relativas al marco normativo)</a:t>
            </a:r>
            <a:endParaRPr b="1" sz="2200"/>
          </a:p>
          <a:p>
            <a:pPr indent="0" lvl="0" marL="0" rtl="0" algn="l">
              <a:lnSpc>
                <a:spcPct val="90000"/>
              </a:lnSpc>
              <a:spcBef>
                <a:spcPts val="1000"/>
              </a:spcBef>
              <a:spcAft>
                <a:spcPts val="0"/>
              </a:spcAft>
              <a:buNone/>
            </a:pPr>
            <a:r>
              <a:t/>
            </a:r>
            <a:endParaRPr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Conocer y cumplir las disposiciones del presente Reglamento e instruir a los operadores y mantenedores de los generadores de vapor en el mismo</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a:pPr>
            <a:r>
              <a:rPr lang="es-ES" sz="2200">
                <a:solidFill>
                  <a:srgbClr val="D8D8D8"/>
                </a:solidFill>
              </a:rPr>
              <a:t>Disponer una copia de la última revisión del presente Reglamento</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Conocer y aplicar las disposiciones e instrucciones del Fabricante en lo referente a la utilización, medidas de seguridad y mantenimiento del generador de vapor	</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d96ee93aa_1_2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29" name="Google Shape;129;gfd96ee93aa_1_24"/>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SzPts val="2200"/>
              <a:buAutoNum type="alphaLcParenBoth"/>
            </a:pPr>
            <a:r>
              <a:rPr lang="es-ES" sz="2200"/>
              <a:t>Instalar el generador de vapor de acuerdo a lo indicado en el presente Reglamento (Anexo 5)</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fd96ee93aa_1_3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35" name="Google Shape;135;gfd96ee93aa_1_35"/>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Instalar el generador de vapor de acuerdo a lo indicado en el presente Reglamento (Anexo 5)</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Únicamente poner en servicio y funcionamiento aquel generador de vapor que cuente con la habilitación de la URSEA</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fd96ee93aa_1_4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41" name="Google Shape;141;gfd96ee93aa_1_42"/>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Instalar el generador de vapor de acuerdo a lo indicado en el presente Reglamento (Anexo 5)</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a:pPr>
            <a:r>
              <a:rPr lang="es-ES" sz="2200">
                <a:solidFill>
                  <a:srgbClr val="D8D8D8"/>
                </a:solidFill>
              </a:rPr>
              <a:t>Únicamente poner en servicio y funcionamiento aquel generador de vapor que cuente con la habilitación de la URSEA</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Mantener en buen estado e instaladas en el lugar correspondiente la placa de fabricación del generador de vapor, así como la placa de fabricación de la válvula de seguridad y la placa de calibración de la válvula de seguridad</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fd96ee93aa_1_4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47" name="Google Shape;147;gfd96ee93aa_1_49"/>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Instalar el generador de vapor de acuerdo a lo indicado en el presente Reglamento (Anexo 5)</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a:pPr>
            <a:r>
              <a:rPr lang="es-ES" sz="2200">
                <a:solidFill>
                  <a:srgbClr val="D8D8D8"/>
                </a:solidFill>
              </a:rPr>
              <a:t>Únicamente poner en servicio y funcionamiento aquel generador de vapor que cuente con la habilitación de la URSEA</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a:pPr>
            <a:r>
              <a:rPr lang="es-ES" sz="2200">
                <a:solidFill>
                  <a:srgbClr val="D8D8D8"/>
                </a:solidFill>
              </a:rPr>
              <a:t>Mantener en buen estado e instaladas en el lugar correspondiente la placa de fabricación del generador de vapor, así como la placa de fabricación de la válvula de seguridad y la placa de calibración de la válvula de seguridad</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Disponer y mantener actualizados la carpeta del generador de vapor¹ y el libro diario</a:t>
            </a:r>
            <a:r>
              <a:rPr lang="es-ES" sz="2200">
                <a:highlight>
                  <a:srgbClr val="F7F7F7"/>
                </a:highlight>
              </a:rPr>
              <a:t>²</a:t>
            </a:r>
            <a:r>
              <a:rPr lang="es-ES" sz="2200"/>
              <a:t> para cada uno de los generadores de vapor, debiendo estar a disposición de los trabajadores, agentes vinculados y autoridades competentes	</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cxnSp>
        <p:nvCxnSpPr>
          <p:cNvPr id="148" name="Google Shape;148;gfd96ee93aa_1_49"/>
          <p:cNvCxnSpPr/>
          <p:nvPr/>
        </p:nvCxnSpPr>
        <p:spPr>
          <a:xfrm>
            <a:off x="212270" y="5725651"/>
            <a:ext cx="11745600" cy="0"/>
          </a:xfrm>
          <a:prstGeom prst="straightConnector1">
            <a:avLst/>
          </a:prstGeom>
          <a:noFill/>
          <a:ln cap="flat" cmpd="sng" w="9525">
            <a:solidFill>
              <a:srgbClr val="81A2C7"/>
            </a:solidFill>
            <a:prstDash val="solid"/>
            <a:round/>
            <a:headEnd len="sm" w="sm" type="none"/>
            <a:tailEnd len="sm" w="sm" type="none"/>
          </a:ln>
        </p:spPr>
      </p:cxnSp>
      <p:sp>
        <p:nvSpPr>
          <p:cNvPr id="149" name="Google Shape;149;gfd96ee93aa_1_49"/>
          <p:cNvSpPr txBox="1"/>
          <p:nvPr>
            <p:ph idx="1" type="body"/>
          </p:nvPr>
        </p:nvSpPr>
        <p:spPr>
          <a:xfrm>
            <a:off x="212400" y="5801850"/>
            <a:ext cx="11745600" cy="9912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1. Es la carpeta donde se registra y almacena toda la información del generador de vapor, incluyendo Reporte de datos, Proyecto de instalación, informes de inspecciones, reparaciones,</a:t>
            </a:r>
            <a:endParaRPr sz="1200"/>
          </a:p>
          <a:p>
            <a:pPr indent="0" lvl="0" marL="0" rtl="0" algn="l">
              <a:lnSpc>
                <a:spcPct val="10000"/>
              </a:lnSpc>
              <a:spcBef>
                <a:spcPts val="1000"/>
              </a:spcBef>
              <a:spcAft>
                <a:spcPts val="0"/>
              </a:spcAft>
              <a:buNone/>
            </a:pPr>
            <a:r>
              <a:rPr lang="es-ES" sz="1200"/>
              <a:t> Alteraciones y Tratamiento químico de agua entre otros. Esta información deberá estar ordenada de forma cronológica y puede ser llevada en un libro físico o de  manera electrónica.</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rPr lang="es-ES" sz="1200"/>
              <a:t>2. Es un libro, formato papel o electrónico, en donde se registran los principales eventos relacionados con la operación, mantenimiento y reparación del generador de vapor y el registro de</a:t>
            </a:r>
            <a:endParaRPr sz="1200"/>
          </a:p>
          <a:p>
            <a:pPr indent="0" lvl="0" marL="0" rtl="0" algn="l">
              <a:lnSpc>
                <a:spcPct val="10000"/>
              </a:lnSpc>
              <a:spcBef>
                <a:spcPts val="1000"/>
              </a:spcBef>
              <a:spcAft>
                <a:spcPts val="0"/>
              </a:spcAft>
              <a:buNone/>
            </a:pPr>
            <a:r>
              <a:rPr lang="es-ES" sz="1200"/>
              <a:t> los parámetros operacionales y controles químicos del agua que se realizan diariamente.</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fd96ee93aa_1_6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55" name="Google Shape;155;gfd96ee93aa_1_63"/>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SzPts val="2200"/>
              <a:buAutoNum type="alphaLcParenBoth" startAt="5"/>
            </a:pPr>
            <a:r>
              <a:rPr lang="es-ES" sz="2200"/>
              <a:t>Elaborar y hacer cumplir un Plan de mantenimiento de cada generador de vapor de acuerdo a lo indicado en el presente Reglamento (art. 50)</a:t>
            </a:r>
            <a:endParaRPr sz="2200"/>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fd96ee93aa_1_7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61" name="Google Shape;161;gfd96ee93aa_1_70"/>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startAt="5"/>
            </a:pPr>
            <a:r>
              <a:rPr lang="es-ES" sz="2200">
                <a:solidFill>
                  <a:srgbClr val="D8D8D8"/>
                </a:solidFill>
              </a:rPr>
              <a:t>Elaborar y hacer cumplir un Plan de mantenimiento de cada generador de vapor de acuerdo a lo indicado en el presente Reglamento (art. 50)</a:t>
            </a:r>
            <a:endParaRPr sz="2200">
              <a:solidFill>
                <a:srgbClr val="D8D8D8"/>
              </a:solidFill>
            </a:endParaRPr>
          </a:p>
          <a:p>
            <a:pPr indent="-368300" lvl="0" marL="914400" rtl="0" algn="l">
              <a:lnSpc>
                <a:spcPct val="90000"/>
              </a:lnSpc>
              <a:spcBef>
                <a:spcPts val="0"/>
              </a:spcBef>
              <a:spcAft>
                <a:spcPts val="0"/>
              </a:spcAft>
              <a:buSzPts val="2200"/>
              <a:buAutoNum type="alphaLcParenBoth" startAt="5"/>
            </a:pPr>
            <a:r>
              <a:rPr lang="es-ES" sz="2200"/>
              <a:t>Contar con un Programa de tratamiento de agua, ejecutando las instrucciones indicadas, de acuerdo con lo establecido en el presente Reglamento (art. 106)</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fd96ee93aa_1_7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67" name="Google Shape;167;gfd96ee93aa_1_75"/>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startAt="5"/>
            </a:pPr>
            <a:r>
              <a:rPr lang="es-ES" sz="2200">
                <a:solidFill>
                  <a:srgbClr val="D8D8D8"/>
                </a:solidFill>
              </a:rPr>
              <a:t>Elaborar y hacer cumplir un Plan de mantenimiento de cada generador de vapor de acuerdo a lo indicado en el presente Reglamento (art. 50)</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Contar con un Programa de tratamiento de agua, ejecutando las instrucciones indicadas, de acuerdo con lo establecido en el presente Reglamento (art. 106)</a:t>
            </a:r>
            <a:endParaRPr sz="2200">
              <a:solidFill>
                <a:srgbClr val="D8D8D8"/>
              </a:solidFill>
            </a:endParaRPr>
          </a:p>
          <a:p>
            <a:pPr indent="-368300" lvl="0" marL="914400" rtl="0" algn="l">
              <a:lnSpc>
                <a:spcPct val="90000"/>
              </a:lnSpc>
              <a:spcBef>
                <a:spcPts val="0"/>
              </a:spcBef>
              <a:spcAft>
                <a:spcPts val="0"/>
              </a:spcAft>
              <a:buSzPts val="2200"/>
              <a:buAutoNum type="alphaLcParenBoth" startAt="5"/>
            </a:pPr>
            <a:r>
              <a:rPr lang="es-ES" sz="2200"/>
              <a:t>Ejecutar las reparaciones y/o alteraciones requeridas en función de los resultados de inspecciones rutinarias y/o de integridad</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2"/>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Participantes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fd96ee93aa_1_8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73" name="Google Shape;173;gfd96ee93aa_1_80"/>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startAt="5"/>
            </a:pPr>
            <a:r>
              <a:rPr lang="es-ES" sz="2200">
                <a:solidFill>
                  <a:srgbClr val="D8D8D8"/>
                </a:solidFill>
              </a:rPr>
              <a:t>Elaborar y hacer cumplir un Plan de mantenimiento de cada generador de vapor de acuerdo a lo indicado en el presente Reglamento (art. 50)</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Contar con un Programa de tratamiento de agua, ejecutando las instrucciones indicadas, de acuerdo con lo establecido en el presente Reglamento (art. 106)</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Ejecutar las reparaciones y/o alteraciones requeridas en función de los resultados de inspecciones rutinarias y/o de integridad</a:t>
            </a:r>
            <a:endParaRPr sz="2200">
              <a:solidFill>
                <a:srgbClr val="D8D8D8"/>
              </a:solidFill>
            </a:endParaRPr>
          </a:p>
          <a:p>
            <a:pPr indent="-368300" lvl="0" marL="914400" rtl="0" algn="l">
              <a:lnSpc>
                <a:spcPct val="90000"/>
              </a:lnSpc>
              <a:spcBef>
                <a:spcPts val="0"/>
              </a:spcBef>
              <a:spcAft>
                <a:spcPts val="0"/>
              </a:spcAft>
              <a:buSzPts val="2200"/>
              <a:buAutoNum type="alphaLcParenBoth" startAt="5"/>
            </a:pPr>
            <a:r>
              <a:rPr lang="es-ES" sz="2200"/>
              <a:t>Cumplir en tiempo y alcance con las inspecciones que correspondan a cada uno de los generadores de vapor que operan en su instalación</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fd96ee93aa_1_8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79" name="Google Shape;179;gfd96ee93aa_1_85"/>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7 (Obligaciones del Propietario, relativas a la operación de los equipos)</a:t>
            </a:r>
            <a:endParaRPr b="1" sz="2200"/>
          </a:p>
          <a:p>
            <a:pPr indent="-368300" lvl="0" marL="914400" rtl="0" algn="l">
              <a:lnSpc>
                <a:spcPct val="90000"/>
              </a:lnSpc>
              <a:spcBef>
                <a:spcPts val="1000"/>
              </a:spcBef>
              <a:spcAft>
                <a:spcPts val="0"/>
              </a:spcAft>
              <a:buClr>
                <a:srgbClr val="D8D8D8"/>
              </a:buClr>
              <a:buSzPts val="2200"/>
              <a:buAutoNum type="alphaLcParenBoth" startAt="5"/>
            </a:pPr>
            <a:r>
              <a:rPr lang="es-ES" sz="2200">
                <a:solidFill>
                  <a:srgbClr val="D8D8D8"/>
                </a:solidFill>
              </a:rPr>
              <a:t>Elaborar y hacer cumplir un Plan de mantenimiento de cada generador de vapor de acuerdo a lo indicado en el presente Reglamento (art. 50)</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Contar con un Programa de tratamiento de agua, ejecutando las instrucciones indicadas, de acuerdo con lo establecido en el presente Reglamento (art. 106)</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Ejecutar las reparaciones y/o alteraciones requeridas en función de los resultados de inspecciones rutinarias y/o de integridad</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startAt="5"/>
            </a:pPr>
            <a:r>
              <a:rPr lang="es-ES" sz="2200">
                <a:solidFill>
                  <a:srgbClr val="D8D8D8"/>
                </a:solidFill>
              </a:rPr>
              <a:t>Cumplir en tiempo y alcance con las inspecciones que correspondan a cada uno de los generadores de vapor que operan en su instalación</a:t>
            </a:r>
            <a:endParaRPr sz="2200">
              <a:solidFill>
                <a:srgbClr val="D8D8D8"/>
              </a:solidFill>
            </a:endParaRPr>
          </a:p>
          <a:p>
            <a:pPr indent="-368300" lvl="0" marL="914400" rtl="0" algn="l">
              <a:lnSpc>
                <a:spcPct val="90000"/>
              </a:lnSpc>
              <a:spcBef>
                <a:spcPts val="0"/>
              </a:spcBef>
              <a:spcAft>
                <a:spcPts val="0"/>
              </a:spcAft>
              <a:buSzPts val="2200"/>
              <a:buAutoNum type="alphaLcParenBoth" startAt="5"/>
            </a:pPr>
            <a:r>
              <a:rPr lang="es-ES" sz="2200"/>
              <a:t>Acondicionar los generadores de vapor y facilitar todo el apoyo logístico y técnico requerido para la realización de las inspecciones de cualquier tipo o Estudios de Integridad que le correspondan a cada generador de vapor</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fd96ee93aa_1_9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85" name="Google Shape;185;gfd96ee93aa_1_90"/>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8 (Obligaciones del Propietario, relativas a las personas que trabajan en sus instalaciones)</a:t>
            </a:r>
            <a:endParaRPr b="1" sz="2200"/>
          </a:p>
          <a:p>
            <a:pPr indent="-368300" lvl="0" marL="914400" rtl="0" algn="l">
              <a:lnSpc>
                <a:spcPct val="90000"/>
              </a:lnSpc>
              <a:spcBef>
                <a:spcPts val="1000"/>
              </a:spcBef>
              <a:spcAft>
                <a:spcPts val="0"/>
              </a:spcAft>
              <a:buSzPts val="2200"/>
              <a:buAutoNum type="alphaLcParenBoth"/>
            </a:pPr>
            <a:r>
              <a:rPr lang="es-ES" sz="2200"/>
              <a:t>Contar con operadores del generador de vapor habilitados, capacitados en las instalaciones específicas en las que trabaja y actualizaciones tecnológicas de los equipos e instalaciones asociadas</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fd96ee93aa_1_9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91" name="Google Shape;191;gfd96ee93aa_1_97"/>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8 (Obligaciones del Propietario, relativas a las personas que trabajan en sus instalaciones)</a:t>
            </a:r>
            <a:endParaRPr b="1"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Contar con operadores del generador de vapor habilitados, capacitados en las instalaciones específicas en las que trabaja y actualizaciones tecnológicas de los equipos e instalaciones asociadas</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Informar al personal de operación y mantenimiento relacionado con los generadores de vapor, sobre los riesgos generales y específicos que existen en las instalaciones donde se encuentra operando el generador de vapor</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fd96ee93aa_1_10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197" name="Google Shape;197;gfd96ee93aa_1_102"/>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8 (Obligaciones del Propietario, relativas a las personas que trabajan en sus instalaciones)</a:t>
            </a:r>
            <a:endParaRPr b="1" sz="2200"/>
          </a:p>
          <a:p>
            <a:pPr indent="-368300" lvl="0" marL="914400" rtl="0" algn="l">
              <a:lnSpc>
                <a:spcPct val="90000"/>
              </a:lnSpc>
              <a:spcBef>
                <a:spcPts val="1000"/>
              </a:spcBef>
              <a:spcAft>
                <a:spcPts val="0"/>
              </a:spcAft>
              <a:buClr>
                <a:srgbClr val="D8D8D8"/>
              </a:buClr>
              <a:buSzPts val="2200"/>
              <a:buAutoNum type="alphaLcParenBoth"/>
            </a:pPr>
            <a:r>
              <a:rPr lang="es-ES" sz="2200">
                <a:solidFill>
                  <a:srgbClr val="D8D8D8"/>
                </a:solidFill>
              </a:rPr>
              <a:t>Contar con operadores del generador de vapor habilitados, capacitados en las instalaciones específicas en las que trabaja y actualizaciones tecnológicas de los equipos e instalaciones asociadas</a:t>
            </a:r>
            <a:endParaRPr sz="2200">
              <a:solidFill>
                <a:srgbClr val="D8D8D8"/>
              </a:solidFill>
            </a:endParaRPr>
          </a:p>
          <a:p>
            <a:pPr indent="-368300" lvl="0" marL="914400" rtl="0" algn="l">
              <a:lnSpc>
                <a:spcPct val="90000"/>
              </a:lnSpc>
              <a:spcBef>
                <a:spcPts val="0"/>
              </a:spcBef>
              <a:spcAft>
                <a:spcPts val="0"/>
              </a:spcAft>
              <a:buClr>
                <a:srgbClr val="D8D8D8"/>
              </a:buClr>
              <a:buSzPts val="2200"/>
              <a:buAutoNum type="alphaLcParenBoth"/>
            </a:pPr>
            <a:r>
              <a:rPr lang="es-ES" sz="2200">
                <a:solidFill>
                  <a:srgbClr val="D8D8D8"/>
                </a:solidFill>
              </a:rPr>
              <a:t>Informar al personal de operación y mantenimiento relacionado con los generadores de vapor, sobre los riesgos generales y específicos que existen en las instalaciones donde se encuentra operando el generador de vapor</a:t>
            </a:r>
            <a:endParaRPr sz="2200">
              <a:solidFill>
                <a:srgbClr val="D8D8D8"/>
              </a:solidFill>
            </a:endParaRPr>
          </a:p>
          <a:p>
            <a:pPr indent="-368300" lvl="0" marL="914400" rtl="0" algn="l">
              <a:lnSpc>
                <a:spcPct val="90000"/>
              </a:lnSpc>
              <a:spcBef>
                <a:spcPts val="0"/>
              </a:spcBef>
              <a:spcAft>
                <a:spcPts val="0"/>
              </a:spcAft>
              <a:buSzPts val="2200"/>
              <a:buAutoNum type="alphaLcParenBoth"/>
            </a:pPr>
            <a:r>
              <a:rPr lang="es-ES" sz="2200"/>
              <a:t>Asegurarse que las empresas dedicadas a la fabricación, reparación o alteraciones, END, estudios de integridad, tratamiento químico del agua, servicios de válvulas de seguridad y profesional idóneo que actúan sobre el generador de vapor estén debidamente registradas y habilitadas por la Ursea</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fd96ee93aa_1_10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a:t>
            </a:r>
            <a:endParaRPr sz="2000"/>
          </a:p>
        </p:txBody>
      </p:sp>
      <p:sp>
        <p:nvSpPr>
          <p:cNvPr id="203" name="Google Shape;203;gfd96ee93aa_1_107"/>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9</a:t>
            </a:r>
            <a:endParaRPr b="1" sz="2200"/>
          </a:p>
          <a:p>
            <a:pPr indent="0" lvl="0" marL="0" rtl="0" algn="l">
              <a:lnSpc>
                <a:spcPct val="90000"/>
              </a:lnSpc>
              <a:spcBef>
                <a:spcPts val="1000"/>
              </a:spcBef>
              <a:spcAft>
                <a:spcPts val="0"/>
              </a:spcAft>
              <a:buSzPts val="1100"/>
              <a:buNone/>
            </a:pPr>
            <a:r>
              <a:rPr lang="es-ES" sz="2200"/>
              <a:t>El propietario podrá optar por disponer de servicio de verificación propio si cuenta con profesionales calificados, lo que deberá ser acreditado ante la Ursea.</a:t>
            </a:r>
            <a:endParaRPr sz="2200"/>
          </a:p>
          <a:p>
            <a:pPr indent="0" lvl="0" marL="0" rtl="0" algn="l">
              <a:lnSpc>
                <a:spcPct val="90000"/>
              </a:lnSpc>
              <a:spcBef>
                <a:spcPts val="1000"/>
              </a:spcBef>
              <a:spcAft>
                <a:spcPts val="0"/>
              </a:spcAft>
              <a:buSzPts val="1100"/>
              <a:buNone/>
            </a:pPr>
            <a:r>
              <a:t/>
            </a:r>
            <a:endParaRPr sz="2200"/>
          </a:p>
          <a:p>
            <a:pPr indent="0" lvl="0" marL="0" rtl="0" algn="l">
              <a:lnSpc>
                <a:spcPct val="90000"/>
              </a:lnSpc>
              <a:spcBef>
                <a:spcPts val="1000"/>
              </a:spcBef>
              <a:spcAft>
                <a:spcPts val="0"/>
              </a:spcAft>
              <a:buSzPts val="1800"/>
              <a:buNone/>
            </a:pPr>
            <a:r>
              <a:rPr b="1" lang="es-ES" sz="2200"/>
              <a:t>Art. 10</a:t>
            </a:r>
            <a:endParaRPr b="1" sz="2200"/>
          </a:p>
          <a:p>
            <a:pPr indent="0" lvl="0" marL="0" rtl="0" algn="l">
              <a:lnSpc>
                <a:spcPct val="90000"/>
              </a:lnSpc>
              <a:spcBef>
                <a:spcPts val="1000"/>
              </a:spcBef>
              <a:spcAft>
                <a:spcPts val="0"/>
              </a:spcAft>
              <a:buClr>
                <a:schemeClr val="dk1"/>
              </a:buClr>
              <a:buSzPts val="1100"/>
              <a:buFont typeface="Arial"/>
              <a:buNone/>
            </a:pPr>
            <a:r>
              <a:rPr lang="es-ES" sz="2200"/>
              <a:t>El servicio de verificación propio deberá contar con independencia de acción y no podrá estar dirigido por la misma gerencia de producción responsable de la operación del generador de vapor. Asimismo, deberá encontrarse registrado como agente vinculado en la Ursea en la categoría Profesional idóneo y Servicio de verificación propio.</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fd96ee93aa_1_11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II</a:t>
            </a:r>
            <a:endParaRPr sz="2000"/>
          </a:p>
        </p:txBody>
      </p:sp>
      <p:sp>
        <p:nvSpPr>
          <p:cNvPr id="209" name="Google Shape;209;gfd96ee93aa_1_115"/>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11</a:t>
            </a:r>
            <a:endParaRPr b="1" sz="2200"/>
          </a:p>
          <a:p>
            <a:pPr indent="0" lvl="0" marL="0" rtl="0" algn="l">
              <a:lnSpc>
                <a:spcPct val="90000"/>
              </a:lnSpc>
              <a:spcBef>
                <a:spcPts val="1000"/>
              </a:spcBef>
              <a:spcAft>
                <a:spcPts val="0"/>
              </a:spcAft>
              <a:buSzPts val="1100"/>
              <a:buNone/>
            </a:pPr>
            <a:r>
              <a:rPr lang="es-ES" sz="2200"/>
              <a:t>Los agentes vinculados¹ </a:t>
            </a:r>
            <a:r>
              <a:rPr b="1" lang="es-ES" sz="2200"/>
              <a:t>deben registrarse en la Ursea</a:t>
            </a:r>
            <a:r>
              <a:rPr lang="es-ES" sz="2200"/>
              <a:t> de acuerdo a lo dispuesto en el ANEXO 7, notificando cualquier modificación.</a:t>
            </a:r>
            <a:endParaRPr sz="2200"/>
          </a:p>
          <a:p>
            <a:pPr indent="0" lvl="0" marL="0" rtl="0" algn="l">
              <a:lnSpc>
                <a:spcPct val="90000"/>
              </a:lnSpc>
              <a:spcBef>
                <a:spcPts val="1000"/>
              </a:spcBef>
              <a:spcAft>
                <a:spcPts val="0"/>
              </a:spcAft>
              <a:buClr>
                <a:schemeClr val="dk1"/>
              </a:buClr>
              <a:buSzPts val="1100"/>
              <a:buFont typeface="Arial"/>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cxnSp>
        <p:nvCxnSpPr>
          <p:cNvPr id="210" name="Google Shape;210;gfd96ee93aa_1_115"/>
          <p:cNvCxnSpPr/>
          <p:nvPr/>
        </p:nvCxnSpPr>
        <p:spPr>
          <a:xfrm>
            <a:off x="212270" y="6030451"/>
            <a:ext cx="11745600" cy="0"/>
          </a:xfrm>
          <a:prstGeom prst="straightConnector1">
            <a:avLst/>
          </a:prstGeom>
          <a:noFill/>
          <a:ln cap="flat" cmpd="sng" w="9525">
            <a:solidFill>
              <a:srgbClr val="81A2C7"/>
            </a:solidFill>
            <a:prstDash val="solid"/>
            <a:round/>
            <a:headEnd len="sm" w="sm" type="none"/>
            <a:tailEnd len="sm" w="sm" type="none"/>
          </a:ln>
        </p:spPr>
      </p:cxnSp>
      <p:sp>
        <p:nvSpPr>
          <p:cNvPr id="211" name="Google Shape;211;gfd96ee93aa_1_115"/>
          <p:cNvSpPr txBox="1"/>
          <p:nvPr>
            <p:ph idx="1" type="body"/>
          </p:nvPr>
        </p:nvSpPr>
        <p:spPr>
          <a:xfrm>
            <a:off x="212400" y="6182850"/>
            <a:ext cx="11745600" cy="5511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1. Agente vinculado: Persona física o jurídica que presta servicios específicos relacionados con los generadores de vapor alcanzados por la normativa que regula la Ursea.</a:t>
            </a:r>
            <a:endParaRPr sz="1200"/>
          </a:p>
          <a:p>
            <a:pPr indent="0" lvl="0" marL="0" rtl="0" algn="l">
              <a:lnSpc>
                <a:spcPct val="10000"/>
              </a:lnSpc>
              <a:spcBef>
                <a:spcPts val="1000"/>
              </a:spcBef>
              <a:spcAft>
                <a:spcPts val="0"/>
              </a:spcAft>
              <a:buNone/>
            </a:pPr>
            <a:r>
              <a:rPr lang="es-ES" sz="1200"/>
              <a:t>.</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fd96ee93aa_1_12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II</a:t>
            </a:r>
            <a:endParaRPr sz="2000"/>
          </a:p>
        </p:txBody>
      </p:sp>
      <p:sp>
        <p:nvSpPr>
          <p:cNvPr id="217" name="Google Shape;217;gfd96ee93aa_1_127"/>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solidFill>
                  <a:srgbClr val="D8D8D8"/>
                </a:solidFill>
              </a:rPr>
              <a:t>Art. 11</a:t>
            </a:r>
            <a:endParaRPr b="1" sz="2200">
              <a:solidFill>
                <a:srgbClr val="D8D8D8"/>
              </a:solidFill>
            </a:endParaRPr>
          </a:p>
          <a:p>
            <a:pPr indent="0" lvl="0" marL="0" rtl="0" algn="l">
              <a:lnSpc>
                <a:spcPct val="90000"/>
              </a:lnSpc>
              <a:spcBef>
                <a:spcPts val="1000"/>
              </a:spcBef>
              <a:spcAft>
                <a:spcPts val="0"/>
              </a:spcAft>
              <a:buSzPts val="1100"/>
              <a:buNone/>
            </a:pPr>
            <a:r>
              <a:rPr lang="es-ES" sz="2200">
                <a:solidFill>
                  <a:srgbClr val="D8D8D8"/>
                </a:solidFill>
              </a:rPr>
              <a:t>Los agentes vinculados deben registrarse en la Ursea de acuerdo a lo dispuesto en el ANEXO 7, notificando cualquier modificación.</a:t>
            </a:r>
            <a:endParaRPr sz="2200">
              <a:solidFill>
                <a:srgbClr val="D8D8D8"/>
              </a:solidFill>
            </a:endParaRPr>
          </a:p>
          <a:p>
            <a:pPr indent="0" lvl="0" marL="0" rtl="0" algn="l">
              <a:lnSpc>
                <a:spcPct val="90000"/>
              </a:lnSpc>
              <a:spcBef>
                <a:spcPts val="1000"/>
              </a:spcBef>
              <a:spcAft>
                <a:spcPts val="0"/>
              </a:spcAft>
              <a:buSzPts val="1100"/>
              <a:buNone/>
            </a:pPr>
            <a:r>
              <a:rPr b="1" lang="es-ES" sz="2200"/>
              <a:t>Art. 14</a:t>
            </a:r>
            <a:endParaRPr b="1" sz="2200"/>
          </a:p>
          <a:p>
            <a:pPr indent="0" lvl="0" marL="0" rtl="0" algn="l">
              <a:lnSpc>
                <a:spcPct val="90000"/>
              </a:lnSpc>
              <a:spcBef>
                <a:spcPts val="1000"/>
              </a:spcBef>
              <a:spcAft>
                <a:spcPts val="0"/>
              </a:spcAft>
              <a:buSzPts val="1100"/>
              <a:buNone/>
            </a:pPr>
            <a:r>
              <a:rPr lang="es-ES" sz="2200"/>
              <a:t>Los agentes vinculados, </a:t>
            </a:r>
            <a:r>
              <a:rPr b="1" lang="es-ES" sz="2200"/>
              <a:t>deben notificar a la Ursea de toda aquella condición que involucre riesgo</a:t>
            </a:r>
            <a:r>
              <a:rPr lang="es-ES" sz="2200"/>
              <a:t> inminente de continuar el generador de vapor en operación.</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fd96ee93aa_1_13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II</a:t>
            </a:r>
            <a:endParaRPr sz="2000"/>
          </a:p>
        </p:txBody>
      </p:sp>
      <p:sp>
        <p:nvSpPr>
          <p:cNvPr id="223" name="Google Shape;223;gfd96ee93aa_1_134"/>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solidFill>
                  <a:srgbClr val="D8D8D8"/>
                </a:solidFill>
              </a:rPr>
              <a:t>Art. 11</a:t>
            </a:r>
            <a:endParaRPr b="1" sz="2200">
              <a:solidFill>
                <a:srgbClr val="D8D8D8"/>
              </a:solidFill>
            </a:endParaRPr>
          </a:p>
          <a:p>
            <a:pPr indent="0" lvl="0" marL="0" rtl="0" algn="l">
              <a:lnSpc>
                <a:spcPct val="90000"/>
              </a:lnSpc>
              <a:spcBef>
                <a:spcPts val="1000"/>
              </a:spcBef>
              <a:spcAft>
                <a:spcPts val="0"/>
              </a:spcAft>
              <a:buSzPts val="1100"/>
              <a:buNone/>
            </a:pPr>
            <a:r>
              <a:rPr lang="es-ES" sz="2200">
                <a:solidFill>
                  <a:srgbClr val="D8D8D8"/>
                </a:solidFill>
              </a:rPr>
              <a:t>Los agentes vinculados deben registrarse en la Ursea de acuerdo a lo dispuesto en el ANEXO 7, notificando cualquier modificación.</a:t>
            </a:r>
            <a:endParaRPr sz="2200">
              <a:solidFill>
                <a:srgbClr val="D8D8D8"/>
              </a:solidFill>
            </a:endParaRPr>
          </a:p>
          <a:p>
            <a:pPr indent="0" lvl="0" marL="0" rtl="0" algn="l">
              <a:lnSpc>
                <a:spcPct val="90000"/>
              </a:lnSpc>
              <a:spcBef>
                <a:spcPts val="1000"/>
              </a:spcBef>
              <a:spcAft>
                <a:spcPts val="0"/>
              </a:spcAft>
              <a:buSzPts val="1100"/>
              <a:buNone/>
            </a:pPr>
            <a:r>
              <a:rPr b="1" lang="es-ES" sz="2200">
                <a:solidFill>
                  <a:srgbClr val="D8D8D8"/>
                </a:solidFill>
              </a:rPr>
              <a:t>Art. 14</a:t>
            </a:r>
            <a:endParaRPr b="1" sz="2200">
              <a:solidFill>
                <a:srgbClr val="D8D8D8"/>
              </a:solidFill>
            </a:endParaRPr>
          </a:p>
          <a:p>
            <a:pPr indent="0" lvl="0" marL="0" rtl="0" algn="l">
              <a:lnSpc>
                <a:spcPct val="90000"/>
              </a:lnSpc>
              <a:spcBef>
                <a:spcPts val="1000"/>
              </a:spcBef>
              <a:spcAft>
                <a:spcPts val="0"/>
              </a:spcAft>
              <a:buSzPts val="1100"/>
              <a:buNone/>
            </a:pPr>
            <a:r>
              <a:rPr lang="es-ES" sz="2200">
                <a:solidFill>
                  <a:srgbClr val="D8D8D8"/>
                </a:solidFill>
              </a:rPr>
              <a:t>Los agentes vinculados, deben notificar a la Ursea de toda aquella condición que involucre riesgo inminente de continuar el generador de vapor en operación.</a:t>
            </a:r>
            <a:endParaRPr sz="2200">
              <a:solidFill>
                <a:srgbClr val="D8D8D8"/>
              </a:solidFill>
            </a:endParaRPr>
          </a:p>
          <a:p>
            <a:pPr indent="0" lvl="0" marL="0" rtl="0" algn="l">
              <a:lnSpc>
                <a:spcPct val="90000"/>
              </a:lnSpc>
              <a:spcBef>
                <a:spcPts val="1000"/>
              </a:spcBef>
              <a:spcAft>
                <a:spcPts val="0"/>
              </a:spcAft>
              <a:buSzPts val="1800"/>
              <a:buNone/>
            </a:pPr>
            <a:r>
              <a:rPr b="1" lang="es-ES" sz="2200"/>
              <a:t>Art. 15</a:t>
            </a:r>
            <a:endParaRPr b="1" sz="2200"/>
          </a:p>
          <a:p>
            <a:pPr indent="0" lvl="0" marL="0" rtl="0" algn="l">
              <a:lnSpc>
                <a:spcPct val="90000"/>
              </a:lnSpc>
              <a:spcBef>
                <a:spcPts val="1000"/>
              </a:spcBef>
              <a:spcAft>
                <a:spcPts val="0"/>
              </a:spcAft>
              <a:buSzPts val="1100"/>
              <a:buNone/>
            </a:pPr>
            <a:r>
              <a:rPr lang="es-ES" sz="2200"/>
              <a:t>Los fabricantes e importadores deberán en todo caso poner en conocimiento de la Ursea cada nuevo generador de vapor que sea fabricado, entregado, vendido y/o importado, comunicando los datos de “registro” según lo indicado en el ítem II del punto 1.1 del Reporte de datos del ANEXO 1.</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cxnSp>
        <p:nvCxnSpPr>
          <p:cNvPr id="224" name="Google Shape;224;gfd96ee93aa_1_134"/>
          <p:cNvCxnSpPr/>
          <p:nvPr/>
        </p:nvCxnSpPr>
        <p:spPr>
          <a:xfrm>
            <a:off x="212270" y="6030451"/>
            <a:ext cx="11745600" cy="0"/>
          </a:xfrm>
          <a:prstGeom prst="straightConnector1">
            <a:avLst/>
          </a:prstGeom>
          <a:noFill/>
          <a:ln cap="flat" cmpd="sng" w="9525">
            <a:solidFill>
              <a:srgbClr val="81A2C7"/>
            </a:solidFill>
            <a:prstDash val="solid"/>
            <a:round/>
            <a:headEnd len="sm" w="sm" type="none"/>
            <a:tailEnd len="sm" w="sm" type="none"/>
          </a:ln>
        </p:spPr>
      </p:cxnSp>
      <p:sp>
        <p:nvSpPr>
          <p:cNvPr id="225" name="Google Shape;225;gfd96ee93aa_1_134"/>
          <p:cNvSpPr txBox="1"/>
          <p:nvPr>
            <p:ph idx="1" type="body"/>
          </p:nvPr>
        </p:nvSpPr>
        <p:spPr>
          <a:xfrm>
            <a:off x="212400" y="6182850"/>
            <a:ext cx="11745600" cy="4044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Art. 17. Los establecimientos de compra y venta de generadores de vapor deberán dar cuenta a la Ursea, de todos los generadores de vapor de su propiedad disponibles y no podrán </a:t>
            </a:r>
            <a:endParaRPr sz="1200"/>
          </a:p>
          <a:p>
            <a:pPr indent="0" lvl="0" marL="0" rtl="0" algn="l">
              <a:lnSpc>
                <a:spcPct val="10000"/>
              </a:lnSpc>
              <a:spcBef>
                <a:spcPts val="1000"/>
              </a:spcBef>
              <a:spcAft>
                <a:spcPts val="0"/>
              </a:spcAft>
              <a:buNone/>
            </a:pPr>
            <a:r>
              <a:rPr lang="es-ES" sz="1200"/>
              <a:t>efectuar ninguna nueva operación de compraventa sin la previa notificación a la Ursea de la operación concertada.</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fd96ee93aa_1_14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IV. Requisitos para el desarrollo de las actividades - Capítulo II</a:t>
            </a:r>
            <a:endParaRPr sz="2000"/>
          </a:p>
        </p:txBody>
      </p:sp>
      <p:sp>
        <p:nvSpPr>
          <p:cNvPr id="231" name="Google Shape;231;gfd96ee93aa_1_144"/>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16</a:t>
            </a:r>
            <a:endParaRPr b="1" sz="2200"/>
          </a:p>
          <a:p>
            <a:pPr indent="0" lvl="0" marL="0" rtl="0" algn="l">
              <a:lnSpc>
                <a:spcPct val="90000"/>
              </a:lnSpc>
              <a:spcBef>
                <a:spcPts val="1000"/>
              </a:spcBef>
              <a:spcAft>
                <a:spcPts val="0"/>
              </a:spcAft>
              <a:buSzPts val="1100"/>
              <a:buNone/>
            </a:pPr>
            <a:r>
              <a:rPr lang="es-ES" sz="2200"/>
              <a:t>Las empresas que realizan reparaciones de cualquier tipo y/o alteraciones sobre un generador de vapor, incluyendo o no trabajos sobre el cuerpo de presión, así como </a:t>
            </a:r>
            <a:r>
              <a:rPr b="1" lang="es-ES" sz="2200"/>
              <a:t>el inspector autorizado deberán cumplir con lo siguiente</a:t>
            </a:r>
            <a:r>
              <a:rPr lang="es-ES" sz="2200"/>
              <a:t>: </a:t>
            </a:r>
            <a:endParaRPr sz="2200"/>
          </a:p>
          <a:p>
            <a:pPr indent="-368300" lvl="0" marL="914400" rtl="0" algn="l">
              <a:lnSpc>
                <a:spcPct val="90000"/>
              </a:lnSpc>
              <a:spcBef>
                <a:spcPts val="1000"/>
              </a:spcBef>
              <a:spcAft>
                <a:spcPts val="0"/>
              </a:spcAft>
              <a:buSzPts val="2200"/>
              <a:buAutoNum type="alphaLcParenBoth"/>
            </a:pPr>
            <a:r>
              <a:rPr lang="es-ES" sz="2200"/>
              <a:t>Solicitar y verificar la información correspondiente al generador de vapor a ser intervenido.</a:t>
            </a:r>
            <a:endParaRPr sz="2200"/>
          </a:p>
          <a:p>
            <a:pPr indent="-368300" lvl="0" marL="914400" rtl="0" algn="l">
              <a:lnSpc>
                <a:spcPct val="90000"/>
              </a:lnSpc>
              <a:spcBef>
                <a:spcPts val="0"/>
              </a:spcBef>
              <a:spcAft>
                <a:spcPts val="0"/>
              </a:spcAft>
              <a:buSzPts val="2200"/>
              <a:buAutoNum type="alphaLcParenBoth"/>
            </a:pPr>
            <a:r>
              <a:rPr lang="es-ES" sz="2200"/>
              <a:t>Asegurar que la ingeniería, materiales, procesos de reparación, y criterios de aceptación y rechazo utilizados, están acorde con el código original de construcción y/o códigos de inspección reconocidos, tales como el “National Board Inspection Code ANSI/NB23” de “The National Board of Boiler and Pressure Vessel Inspectors”.</a:t>
            </a:r>
            <a:endParaRPr sz="2200"/>
          </a:p>
          <a:p>
            <a:pPr indent="-368300" lvl="0" marL="914400" rtl="0" algn="l">
              <a:lnSpc>
                <a:spcPct val="90000"/>
              </a:lnSpc>
              <a:spcBef>
                <a:spcPts val="0"/>
              </a:spcBef>
              <a:spcAft>
                <a:spcPts val="0"/>
              </a:spcAft>
              <a:buSzPts val="2200"/>
              <a:buAutoNum type="alphaLcParenBoth"/>
            </a:pPr>
            <a:r>
              <a:rPr lang="es-ES" sz="2200"/>
              <a:t>Notificar a la Ursea las reparaciones y/o alteraciones realizadas.</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f623340ad4_1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Contexto</a:t>
            </a:r>
            <a:endParaRPr/>
          </a:p>
        </p:txBody>
      </p:sp>
      <p:sp>
        <p:nvSpPr>
          <p:cNvPr id="56" name="Google Shape;56;gf623340ad4_1_1"/>
          <p:cNvSpPr txBox="1"/>
          <p:nvPr>
            <p:ph idx="1" type="body"/>
          </p:nvPr>
        </p:nvSpPr>
        <p:spPr>
          <a:xfrm>
            <a:off x="258275" y="1725250"/>
            <a:ext cx="8308500" cy="4374300"/>
          </a:xfrm>
          <a:prstGeom prst="rect">
            <a:avLst/>
          </a:prstGeom>
          <a:noFill/>
          <a:ln>
            <a:noFill/>
          </a:ln>
        </p:spPr>
        <p:txBody>
          <a:bodyPr anchorCtr="0" anchor="t" bIns="45700" lIns="91425" spcFirstLastPara="1" rIns="91425" wrap="square" tIns="45700">
            <a:noAutofit/>
          </a:bodyPr>
          <a:lstStyle/>
          <a:p>
            <a:pPr indent="0" lvl="0" marL="177800" rtl="0" algn="l">
              <a:spcBef>
                <a:spcPts val="0"/>
              </a:spcBef>
              <a:spcAft>
                <a:spcPts val="0"/>
              </a:spcAft>
              <a:buSzPts val="2800"/>
              <a:buNone/>
            </a:pPr>
            <a:r>
              <a:rPr lang="es-ES" sz="2400"/>
              <a:t>2016 – Se aprueba el Reglamento de Generadores de Vapor, el cual establece criterios para el registro, habilitaciones y pruebas periódicas.</a:t>
            </a:r>
            <a:endParaRPr sz="2400"/>
          </a:p>
          <a:p>
            <a:pPr indent="0" lvl="0" marL="177800" rtl="0" algn="l">
              <a:spcBef>
                <a:spcPts val="0"/>
              </a:spcBef>
              <a:spcAft>
                <a:spcPts val="0"/>
              </a:spcAft>
              <a:buClr>
                <a:schemeClr val="dk1"/>
              </a:buClr>
              <a:buSzPts val="2800"/>
              <a:buFont typeface="Arial"/>
              <a:buNone/>
            </a:pPr>
            <a:r>
              <a:t/>
            </a:r>
            <a:endParaRPr sz="2400"/>
          </a:p>
          <a:p>
            <a:pPr indent="0" lvl="0" marL="177800" rtl="0" algn="l">
              <a:lnSpc>
                <a:spcPct val="90000"/>
              </a:lnSpc>
              <a:spcBef>
                <a:spcPts val="0"/>
              </a:spcBef>
              <a:spcAft>
                <a:spcPts val="0"/>
              </a:spcAft>
              <a:buSzPts val="2800"/>
              <a:buNone/>
            </a:pPr>
            <a:r>
              <a:t/>
            </a:r>
            <a:endParaRPr sz="1700">
              <a:solidFill>
                <a:schemeClr val="dk1"/>
              </a:solidFill>
            </a:endParaRPr>
          </a:p>
          <a:p>
            <a:pPr indent="0" lvl="0" marL="177800" rtl="0" algn="l">
              <a:lnSpc>
                <a:spcPct val="90000"/>
              </a:lnSpc>
              <a:spcBef>
                <a:spcPts val="0"/>
              </a:spcBef>
              <a:spcAft>
                <a:spcPts val="0"/>
              </a:spcAft>
              <a:buSzPts val="2800"/>
              <a:buNone/>
            </a:pPr>
            <a:r>
              <a:t/>
            </a:r>
            <a:endParaRPr sz="1700">
              <a:solidFill>
                <a:schemeClr val="dk1"/>
              </a:solidFill>
            </a:endParaRPr>
          </a:p>
        </p:txBody>
      </p:sp>
      <p:pic>
        <p:nvPicPr>
          <p:cNvPr id="57" name="Google Shape;57;gf623340ad4_1_1"/>
          <p:cNvPicPr preferRelativeResize="0"/>
          <p:nvPr/>
        </p:nvPicPr>
        <p:blipFill rotWithShape="1">
          <a:blip r:embed="rId3">
            <a:alphaModFix/>
          </a:blip>
          <a:srcRect b="0" l="0" r="0" t="0"/>
          <a:stretch/>
        </p:blipFill>
        <p:spPr>
          <a:xfrm>
            <a:off x="8566663" y="1725242"/>
            <a:ext cx="2880000" cy="43743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fd96ee93aa_1_15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 Identificación del generador de vapor - Capítulo I</a:t>
            </a:r>
            <a:endParaRPr sz="2000"/>
          </a:p>
        </p:txBody>
      </p:sp>
      <p:sp>
        <p:nvSpPr>
          <p:cNvPr id="237" name="Google Shape;237;gfd96ee93aa_1_152"/>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18</a:t>
            </a:r>
            <a:endParaRPr b="1" sz="2200"/>
          </a:p>
          <a:p>
            <a:pPr indent="0" lvl="0" marL="0" rtl="0" algn="l">
              <a:lnSpc>
                <a:spcPct val="90000"/>
              </a:lnSpc>
              <a:spcBef>
                <a:spcPts val="1000"/>
              </a:spcBef>
              <a:spcAft>
                <a:spcPts val="0"/>
              </a:spcAft>
              <a:buSzPts val="1100"/>
              <a:buNone/>
            </a:pPr>
            <a:r>
              <a:rPr lang="es-ES" sz="2200"/>
              <a:t>Todo generador de vapor deberá tener adosada a su cuerpo una placa metálica de identificación, provista por el fabricante, en la que constará en forma visible, destacada e indeleble, la siguiente información:</a:t>
            </a:r>
            <a:endParaRPr sz="2200"/>
          </a:p>
          <a:p>
            <a:pPr indent="-342900" lvl="0" marL="914400" rtl="0" algn="l">
              <a:lnSpc>
                <a:spcPct val="90000"/>
              </a:lnSpc>
              <a:spcBef>
                <a:spcPts val="1000"/>
              </a:spcBef>
              <a:spcAft>
                <a:spcPts val="0"/>
              </a:spcAft>
              <a:buSzPts val="1800"/>
              <a:buAutoNum type="alphaLcParenBoth"/>
            </a:pPr>
            <a:r>
              <a:rPr lang="es-ES" sz="1800"/>
              <a:t>Nombre y domicilio del fabricante</a:t>
            </a:r>
            <a:endParaRPr sz="1800"/>
          </a:p>
          <a:p>
            <a:pPr indent="-342900" lvl="0" marL="914400" rtl="0" algn="l">
              <a:lnSpc>
                <a:spcPct val="90000"/>
              </a:lnSpc>
              <a:spcBef>
                <a:spcPts val="0"/>
              </a:spcBef>
              <a:spcAft>
                <a:spcPts val="0"/>
              </a:spcAft>
              <a:buSzPts val="1800"/>
              <a:buAutoNum type="alphaLcParenBoth"/>
            </a:pPr>
            <a:r>
              <a:rPr lang="es-ES" sz="1800"/>
              <a:t>Modelo</a:t>
            </a:r>
            <a:endParaRPr sz="1800"/>
          </a:p>
          <a:p>
            <a:pPr indent="-342900" lvl="0" marL="914400" rtl="0" algn="l">
              <a:lnSpc>
                <a:spcPct val="90000"/>
              </a:lnSpc>
              <a:spcBef>
                <a:spcPts val="0"/>
              </a:spcBef>
              <a:spcAft>
                <a:spcPts val="0"/>
              </a:spcAft>
              <a:buSzPts val="1800"/>
              <a:buAutoNum type="alphaLcParenBoth"/>
            </a:pPr>
            <a:r>
              <a:rPr lang="es-ES" sz="1800"/>
              <a:t>Número de fábrica</a:t>
            </a:r>
            <a:endParaRPr sz="1800"/>
          </a:p>
          <a:p>
            <a:pPr indent="-342900" lvl="0" marL="914400" rtl="0" algn="l">
              <a:lnSpc>
                <a:spcPct val="90000"/>
              </a:lnSpc>
              <a:spcBef>
                <a:spcPts val="0"/>
              </a:spcBef>
              <a:spcAft>
                <a:spcPts val="0"/>
              </a:spcAft>
              <a:buSzPts val="1800"/>
              <a:buAutoNum type="alphaLcParenBoth"/>
            </a:pPr>
            <a:r>
              <a:rPr lang="es-ES" sz="1800"/>
              <a:t>Fecha de fabricación</a:t>
            </a:r>
            <a:endParaRPr sz="1800"/>
          </a:p>
          <a:p>
            <a:pPr indent="-342900" lvl="0" marL="914400" rtl="0" algn="l">
              <a:lnSpc>
                <a:spcPct val="90000"/>
              </a:lnSpc>
              <a:spcBef>
                <a:spcPts val="0"/>
              </a:spcBef>
              <a:spcAft>
                <a:spcPts val="0"/>
              </a:spcAft>
              <a:buSzPts val="1800"/>
              <a:buAutoNum type="alphaLcParenBoth"/>
            </a:pPr>
            <a:r>
              <a:rPr lang="es-ES" sz="1800"/>
              <a:t>Superficie de calefacción¹ (en m2)</a:t>
            </a:r>
            <a:endParaRPr sz="1800"/>
          </a:p>
          <a:p>
            <a:pPr indent="-342900" lvl="0" marL="914400" rtl="0" algn="l">
              <a:lnSpc>
                <a:spcPct val="90000"/>
              </a:lnSpc>
              <a:spcBef>
                <a:spcPts val="0"/>
              </a:spcBef>
              <a:spcAft>
                <a:spcPts val="0"/>
              </a:spcAft>
              <a:buSzPts val="1800"/>
              <a:buAutoNum type="alphaLcParenBoth"/>
            </a:pPr>
            <a:r>
              <a:rPr lang="es-ES" sz="1800"/>
              <a:t>Capacidad de producción de vapor (en kg/h)</a:t>
            </a:r>
            <a:endParaRPr sz="1800"/>
          </a:p>
          <a:p>
            <a:pPr indent="-342900" lvl="0" marL="914400" rtl="0" algn="l">
              <a:lnSpc>
                <a:spcPct val="90000"/>
              </a:lnSpc>
              <a:spcBef>
                <a:spcPts val="0"/>
              </a:spcBef>
              <a:spcAft>
                <a:spcPts val="0"/>
              </a:spcAft>
              <a:buSzPts val="1800"/>
              <a:buAutoNum type="alphaLcParenBoth"/>
            </a:pPr>
            <a:r>
              <a:rPr lang="es-ES" sz="1800"/>
              <a:t>PMTA (en bar)</a:t>
            </a:r>
            <a:endParaRPr sz="1800"/>
          </a:p>
          <a:p>
            <a:pPr indent="-342900" lvl="0" marL="914400" rtl="0" algn="l">
              <a:lnSpc>
                <a:spcPct val="90000"/>
              </a:lnSpc>
              <a:spcBef>
                <a:spcPts val="0"/>
              </a:spcBef>
              <a:spcAft>
                <a:spcPts val="0"/>
              </a:spcAft>
              <a:buSzPts val="1800"/>
              <a:buAutoNum type="alphaLcParenBoth"/>
            </a:pPr>
            <a:r>
              <a:rPr lang="es-ES" sz="1800"/>
              <a:t>Presión de prueba del Test hidráulico (en bar)</a:t>
            </a:r>
            <a:endParaRPr sz="1800"/>
          </a:p>
          <a:p>
            <a:pPr indent="-342900" lvl="0" marL="914400" rtl="0" algn="l">
              <a:lnSpc>
                <a:spcPct val="90000"/>
              </a:lnSpc>
              <a:spcBef>
                <a:spcPts val="0"/>
              </a:spcBef>
              <a:spcAft>
                <a:spcPts val="0"/>
              </a:spcAft>
              <a:buSzPts val="1800"/>
              <a:buAutoNum type="alphaLcParenBoth"/>
            </a:pPr>
            <a:r>
              <a:rPr lang="es-ES" sz="1800"/>
              <a:t>Código original de construcción.</a:t>
            </a:r>
            <a:endParaRPr sz="1800"/>
          </a:p>
          <a:p>
            <a:pPr indent="0" lvl="0" marL="0" rtl="0" algn="l">
              <a:lnSpc>
                <a:spcPct val="90000"/>
              </a:lnSpc>
              <a:spcBef>
                <a:spcPts val="1000"/>
              </a:spcBef>
              <a:spcAft>
                <a:spcPts val="0"/>
              </a:spcAft>
              <a:buSzPts val="1100"/>
              <a:buNone/>
            </a:pPr>
            <a:r>
              <a:t/>
            </a:r>
            <a:endParaRPr sz="2200"/>
          </a:p>
        </p:txBody>
      </p:sp>
      <p:cxnSp>
        <p:nvCxnSpPr>
          <p:cNvPr id="238" name="Google Shape;238;gfd96ee93aa_1_152"/>
          <p:cNvCxnSpPr/>
          <p:nvPr/>
        </p:nvCxnSpPr>
        <p:spPr>
          <a:xfrm>
            <a:off x="212270" y="5420851"/>
            <a:ext cx="11745600" cy="0"/>
          </a:xfrm>
          <a:prstGeom prst="straightConnector1">
            <a:avLst/>
          </a:prstGeom>
          <a:noFill/>
          <a:ln cap="flat" cmpd="sng" w="9525">
            <a:solidFill>
              <a:srgbClr val="81A2C7"/>
            </a:solidFill>
            <a:prstDash val="solid"/>
            <a:round/>
            <a:headEnd len="sm" w="sm" type="none"/>
            <a:tailEnd len="sm" w="sm" type="none"/>
          </a:ln>
        </p:spPr>
      </p:cxnSp>
      <p:sp>
        <p:nvSpPr>
          <p:cNvPr id="239" name="Google Shape;239;gfd96ee93aa_1_152"/>
          <p:cNvSpPr txBox="1"/>
          <p:nvPr>
            <p:ph idx="1" type="body"/>
          </p:nvPr>
        </p:nvSpPr>
        <p:spPr>
          <a:xfrm>
            <a:off x="212400" y="5573250"/>
            <a:ext cx="11745600" cy="11379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Superficie de calefacción: Es el área de las superficies donde ocurre la transferencia de calor en el generador de vapor al estar en contacto la fuente de energía térmica por un lado, y el</a:t>
            </a:r>
            <a:endParaRPr sz="1200"/>
          </a:p>
          <a:p>
            <a:pPr indent="0" lvl="0" marL="0" rtl="0" algn="l">
              <a:lnSpc>
                <a:spcPct val="10000"/>
              </a:lnSpc>
              <a:spcBef>
                <a:spcPts val="1000"/>
              </a:spcBef>
              <a:spcAft>
                <a:spcPts val="0"/>
              </a:spcAft>
              <a:buNone/>
            </a:pPr>
            <a:r>
              <a:rPr lang="es-ES" sz="1200"/>
              <a:t>agua o vapor por el otro. Su cálculo se debe realizar siguiendo lo establecido por el “PG-101: Heating Surface Computation” de la Sección I “Rules for Construction of Power Boilers” del</a:t>
            </a:r>
            <a:endParaRPr sz="1200"/>
          </a:p>
          <a:p>
            <a:pPr indent="0" lvl="0" marL="0" rtl="0" algn="l">
              <a:lnSpc>
                <a:spcPct val="10000"/>
              </a:lnSpc>
              <a:spcBef>
                <a:spcPts val="1000"/>
              </a:spcBef>
              <a:spcAft>
                <a:spcPts val="0"/>
              </a:spcAft>
              <a:buNone/>
            </a:pPr>
            <a:r>
              <a:rPr lang="es-ES" sz="1200"/>
              <a:t>“Boiler &amp; Pressure Vessel Code” (BPVC) de la American Society of Mechanical Engineers (ASME).</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rPr lang="es-ES" sz="1200"/>
              <a:t>Art. 21. Cuando se observe la ausencia o deterioro de la placa de fabricación y la trazabilidad de la información no puede ser establecida, se deberá llevar a cabo un Estudio de Integridad y</a:t>
            </a:r>
            <a:endParaRPr sz="1200"/>
          </a:p>
          <a:p>
            <a:pPr indent="0" lvl="0" marL="0" rtl="0" algn="l">
              <a:lnSpc>
                <a:spcPct val="10000"/>
              </a:lnSpc>
              <a:spcBef>
                <a:spcPts val="1000"/>
              </a:spcBef>
              <a:spcAft>
                <a:spcPts val="0"/>
              </a:spcAft>
              <a:buNone/>
            </a:pPr>
            <a:r>
              <a:rPr lang="es-ES" sz="1200"/>
              <a:t>el recálculo de la PMTA según lo establecido en el ANEXO 8.</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fd96ee93aa_1_16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 Identificación del generador de vapor - Capítulo II</a:t>
            </a:r>
            <a:endParaRPr sz="2000"/>
          </a:p>
        </p:txBody>
      </p:sp>
      <p:sp>
        <p:nvSpPr>
          <p:cNvPr id="245" name="Google Shape;245;gfd96ee93aa_1_162"/>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23</a:t>
            </a:r>
            <a:endParaRPr b="1" sz="2200"/>
          </a:p>
          <a:p>
            <a:pPr indent="0" lvl="0" marL="0" rtl="0" algn="l">
              <a:lnSpc>
                <a:spcPct val="90000"/>
              </a:lnSpc>
              <a:spcBef>
                <a:spcPts val="1000"/>
              </a:spcBef>
              <a:spcAft>
                <a:spcPts val="0"/>
              </a:spcAft>
              <a:buNone/>
            </a:pPr>
            <a:r>
              <a:rPr lang="es-ES" sz="2200"/>
              <a:t>Cada válvula de seguridad suministrada con el generador de vapor o adquirida nueva para el reemplazo de alguna de las existentes, deberá traer de fábrica, fijada en su cuerpo una placa de fabricación en la que se indique la siguiente información:</a:t>
            </a:r>
            <a:endParaRPr sz="2200"/>
          </a:p>
          <a:p>
            <a:pPr indent="-342900" lvl="0" marL="914400" rtl="0" algn="l">
              <a:lnSpc>
                <a:spcPct val="90000"/>
              </a:lnSpc>
              <a:spcBef>
                <a:spcPts val="1000"/>
              </a:spcBef>
              <a:spcAft>
                <a:spcPts val="0"/>
              </a:spcAft>
              <a:buSzPts val="1800"/>
              <a:buAutoNum type="alphaLcParenBoth"/>
            </a:pPr>
            <a:r>
              <a:rPr lang="es-ES" sz="1800"/>
              <a:t>Nombre del fabricante</a:t>
            </a:r>
            <a:endParaRPr sz="1800"/>
          </a:p>
          <a:p>
            <a:pPr indent="-342900" lvl="0" marL="914400" rtl="0" algn="l">
              <a:lnSpc>
                <a:spcPct val="90000"/>
              </a:lnSpc>
              <a:spcBef>
                <a:spcPts val="0"/>
              </a:spcBef>
              <a:spcAft>
                <a:spcPts val="0"/>
              </a:spcAft>
              <a:buSzPts val="1800"/>
              <a:buAutoNum type="alphaLcParenBoth"/>
            </a:pPr>
            <a:r>
              <a:rPr lang="es-ES" sz="1800"/>
              <a:t>Números de serial y/o de modelo</a:t>
            </a:r>
            <a:endParaRPr sz="1800"/>
          </a:p>
          <a:p>
            <a:pPr indent="-342900" lvl="0" marL="914400" rtl="0" algn="l">
              <a:lnSpc>
                <a:spcPct val="90000"/>
              </a:lnSpc>
              <a:spcBef>
                <a:spcPts val="0"/>
              </a:spcBef>
              <a:spcAft>
                <a:spcPts val="0"/>
              </a:spcAft>
              <a:buSzPts val="1800"/>
              <a:buAutoNum type="alphaLcParenBoth"/>
            </a:pPr>
            <a:r>
              <a:rPr lang="es-ES" sz="1800"/>
              <a:t>Tamaño de conexiones de entrada y descarga de vapor</a:t>
            </a:r>
            <a:endParaRPr sz="1800"/>
          </a:p>
          <a:p>
            <a:pPr indent="-342900" lvl="0" marL="914400" rtl="0" algn="l">
              <a:lnSpc>
                <a:spcPct val="90000"/>
              </a:lnSpc>
              <a:spcBef>
                <a:spcPts val="0"/>
              </a:spcBef>
              <a:spcAft>
                <a:spcPts val="0"/>
              </a:spcAft>
              <a:buSzPts val="1800"/>
              <a:buAutoNum type="alphaLcParenBoth"/>
            </a:pPr>
            <a:r>
              <a:rPr lang="es-ES" sz="1800"/>
              <a:t>Capacidad de descarga</a:t>
            </a:r>
            <a:endParaRPr sz="1800"/>
          </a:p>
          <a:p>
            <a:pPr indent="-342900" lvl="0" marL="914400" rtl="0" algn="l">
              <a:lnSpc>
                <a:spcPct val="90000"/>
              </a:lnSpc>
              <a:spcBef>
                <a:spcPts val="0"/>
              </a:spcBef>
              <a:spcAft>
                <a:spcPts val="0"/>
              </a:spcAft>
              <a:buSzPts val="1800"/>
              <a:buAutoNum type="alphaLcParenBoth"/>
            </a:pPr>
            <a:r>
              <a:rPr lang="es-ES" sz="1800"/>
              <a:t>Presión de apertura.</a:t>
            </a:r>
            <a:endParaRPr sz="1800"/>
          </a:p>
          <a:p>
            <a:pPr indent="0" lvl="0" marL="0" rtl="0" algn="l">
              <a:lnSpc>
                <a:spcPct val="90000"/>
              </a:lnSpc>
              <a:spcBef>
                <a:spcPts val="1000"/>
              </a:spcBef>
              <a:spcAft>
                <a:spcPts val="0"/>
              </a:spcAft>
              <a:buSzPts val="1100"/>
              <a:buNone/>
            </a:pPr>
            <a:r>
              <a:t/>
            </a:r>
            <a:endParaRPr sz="1800"/>
          </a:p>
          <a:p>
            <a:pPr indent="0" lvl="0" marL="0" rtl="0" algn="l">
              <a:lnSpc>
                <a:spcPct val="90000"/>
              </a:lnSpc>
              <a:spcBef>
                <a:spcPts val="1000"/>
              </a:spcBef>
              <a:spcAft>
                <a:spcPts val="0"/>
              </a:spcAft>
              <a:buSzPts val="1100"/>
              <a:buNone/>
            </a:pPr>
            <a:r>
              <a:t/>
            </a:r>
            <a:endParaRPr sz="2200"/>
          </a:p>
        </p:txBody>
      </p:sp>
      <p:cxnSp>
        <p:nvCxnSpPr>
          <p:cNvPr id="246" name="Google Shape;246;gfd96ee93aa_1_162"/>
          <p:cNvCxnSpPr/>
          <p:nvPr/>
        </p:nvCxnSpPr>
        <p:spPr>
          <a:xfrm>
            <a:off x="212270" y="6030451"/>
            <a:ext cx="11745600" cy="0"/>
          </a:xfrm>
          <a:prstGeom prst="straightConnector1">
            <a:avLst/>
          </a:prstGeom>
          <a:noFill/>
          <a:ln cap="flat" cmpd="sng" w="9525">
            <a:solidFill>
              <a:srgbClr val="81A2C7"/>
            </a:solidFill>
            <a:prstDash val="solid"/>
            <a:round/>
            <a:headEnd len="sm" w="sm" type="none"/>
            <a:tailEnd len="sm" w="sm" type="none"/>
          </a:ln>
        </p:spPr>
      </p:cxnSp>
      <p:sp>
        <p:nvSpPr>
          <p:cNvPr id="247" name="Google Shape;247;gfd96ee93aa_1_162"/>
          <p:cNvSpPr txBox="1"/>
          <p:nvPr>
            <p:ph idx="1" type="body"/>
          </p:nvPr>
        </p:nvSpPr>
        <p:spPr>
          <a:xfrm>
            <a:off x="212400" y="6182850"/>
            <a:ext cx="11745600" cy="4044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Art. 25. Cuando se observe la ausencia o deterioro de la placa de fabricación y la trazabilidad de la información no pueda ser establecida, se deberá caracterizar mediante pruebas y </a:t>
            </a:r>
            <a:endParaRPr sz="1200"/>
          </a:p>
          <a:p>
            <a:pPr indent="0" lvl="0" marL="0" rtl="0" algn="l">
              <a:lnSpc>
                <a:spcPct val="10000"/>
              </a:lnSpc>
              <a:spcBef>
                <a:spcPts val="1000"/>
              </a:spcBef>
              <a:spcAft>
                <a:spcPts val="0"/>
              </a:spcAft>
              <a:buNone/>
            </a:pPr>
            <a:r>
              <a:rPr lang="es-ES" sz="1200"/>
              <a:t>ensayos realizados por un agente vinculado registrado en la categoría de servicios de válvulas de seguridad, o proceder al reemplazo de la válvula de seguridad.</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fd96ee93aa_1_17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I</a:t>
            </a:r>
            <a:endParaRPr sz="2000"/>
          </a:p>
        </p:txBody>
      </p:sp>
      <p:sp>
        <p:nvSpPr>
          <p:cNvPr id="253" name="Google Shape;253;gfd96ee93aa_1_171"/>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30</a:t>
            </a:r>
            <a:endParaRPr b="1" sz="2200"/>
          </a:p>
          <a:p>
            <a:pPr indent="0" lvl="0" marL="0" rtl="0" algn="l">
              <a:lnSpc>
                <a:spcPct val="90000"/>
              </a:lnSpc>
              <a:spcBef>
                <a:spcPts val="1000"/>
              </a:spcBef>
              <a:spcAft>
                <a:spcPts val="0"/>
              </a:spcAft>
              <a:buNone/>
            </a:pPr>
            <a:r>
              <a:rPr lang="es-ES" sz="2200"/>
              <a:t>El propietario deberá tener disponible la carpeta del generador de vapor en el establecimiento donde esté instalado el generador de vapor, conteniendo la siguiente documentación, debidamente actualizada, sin que esto resulte ser una limitante: </a:t>
            </a:r>
            <a:endParaRPr sz="2200"/>
          </a:p>
          <a:p>
            <a:pPr indent="-342900" lvl="0" marL="914400" rtl="0" algn="l">
              <a:lnSpc>
                <a:spcPct val="90000"/>
              </a:lnSpc>
              <a:spcBef>
                <a:spcPts val="1000"/>
              </a:spcBef>
              <a:spcAft>
                <a:spcPts val="0"/>
              </a:spcAft>
              <a:buSzPts val="1800"/>
              <a:buAutoNum type="alphaLcParenBoth"/>
            </a:pPr>
            <a:r>
              <a:rPr lang="es-ES" sz="1800"/>
              <a:t>Reporte de datos y Proyecto de instalación del generador de vapor completos según lo indicado en el ANEXO 1. </a:t>
            </a:r>
            <a:endParaRPr sz="1800"/>
          </a:p>
          <a:p>
            <a:pPr indent="-342900" lvl="0" marL="914400" rtl="0" algn="l">
              <a:lnSpc>
                <a:spcPct val="90000"/>
              </a:lnSpc>
              <a:spcBef>
                <a:spcPts val="0"/>
              </a:spcBef>
              <a:spcAft>
                <a:spcPts val="0"/>
              </a:spcAft>
              <a:buSzPts val="1800"/>
              <a:buAutoNum type="alphaLcParenBoth"/>
            </a:pPr>
            <a:r>
              <a:rPr lang="es-ES" sz="1800"/>
              <a:t>Programa de tratamiento de agua de acuerdo a lo establecido en el artículo 106.</a:t>
            </a:r>
            <a:endParaRPr sz="1800"/>
          </a:p>
          <a:p>
            <a:pPr indent="-342900" lvl="0" marL="914400" rtl="0" algn="l">
              <a:lnSpc>
                <a:spcPct val="90000"/>
              </a:lnSpc>
              <a:spcBef>
                <a:spcPts val="0"/>
              </a:spcBef>
              <a:spcAft>
                <a:spcPts val="0"/>
              </a:spcAft>
              <a:buSzPts val="1800"/>
              <a:buAutoNum type="alphaLcParenBoth"/>
            </a:pPr>
            <a:r>
              <a:rPr lang="es-ES" sz="1800"/>
              <a:t>Reporte de reparaciones y alteraciones realizadas según el artículo 127.</a:t>
            </a:r>
            <a:endParaRPr sz="1800"/>
          </a:p>
          <a:p>
            <a:pPr indent="-342900" lvl="0" marL="914400" rtl="0" algn="l">
              <a:lnSpc>
                <a:spcPct val="90000"/>
              </a:lnSpc>
              <a:spcBef>
                <a:spcPts val="0"/>
              </a:spcBef>
              <a:spcAft>
                <a:spcPts val="0"/>
              </a:spcAft>
              <a:buSzPts val="1800"/>
              <a:buAutoNum type="alphaLcParenBoth"/>
            </a:pPr>
            <a:r>
              <a:rPr lang="es-ES" sz="1800"/>
              <a:t>Certificados de calibraciones de válvula de seguridad y manómetro. </a:t>
            </a:r>
            <a:endParaRPr sz="1800"/>
          </a:p>
          <a:p>
            <a:pPr indent="-342900" lvl="0" marL="914400" rtl="0" algn="l">
              <a:lnSpc>
                <a:spcPct val="90000"/>
              </a:lnSpc>
              <a:spcBef>
                <a:spcPts val="0"/>
              </a:spcBef>
              <a:spcAft>
                <a:spcPts val="0"/>
              </a:spcAft>
              <a:buSzPts val="1800"/>
              <a:buAutoNum type="alphaLcParenBoth"/>
            </a:pPr>
            <a:r>
              <a:rPr lang="es-ES" sz="1800"/>
              <a:t>Informes de inspecciones anuales, de habilitación y rehabilitación. </a:t>
            </a:r>
            <a:endParaRPr sz="1800"/>
          </a:p>
          <a:p>
            <a:pPr indent="-342900" lvl="0" marL="914400" rtl="0" algn="l">
              <a:lnSpc>
                <a:spcPct val="90000"/>
              </a:lnSpc>
              <a:spcBef>
                <a:spcPts val="0"/>
              </a:spcBef>
              <a:spcAft>
                <a:spcPts val="0"/>
              </a:spcAft>
              <a:buSzPts val="1800"/>
              <a:buAutoNum type="alphaLcParenBoth"/>
            </a:pPr>
            <a:r>
              <a:rPr lang="es-ES" sz="1800"/>
              <a:t>Informes de Estudio de integridad de acuerdo a lo establecido en el artículo 182.</a:t>
            </a:r>
            <a:endParaRPr sz="1800"/>
          </a:p>
          <a:p>
            <a:pPr indent="0" lvl="0" marL="0" rtl="0" algn="l">
              <a:lnSpc>
                <a:spcPct val="90000"/>
              </a:lnSpc>
              <a:spcBef>
                <a:spcPts val="1000"/>
              </a:spcBef>
              <a:spcAft>
                <a:spcPts val="0"/>
              </a:spcAft>
              <a:buSzPts val="1100"/>
              <a:buNone/>
            </a:pPr>
            <a:r>
              <a:t/>
            </a:r>
            <a:endParaRPr sz="2200"/>
          </a:p>
        </p:txBody>
      </p:sp>
      <p:cxnSp>
        <p:nvCxnSpPr>
          <p:cNvPr id="254" name="Google Shape;254;gfd96ee93aa_1_171"/>
          <p:cNvCxnSpPr/>
          <p:nvPr/>
        </p:nvCxnSpPr>
        <p:spPr>
          <a:xfrm>
            <a:off x="212270" y="5497051"/>
            <a:ext cx="11745600" cy="0"/>
          </a:xfrm>
          <a:prstGeom prst="straightConnector1">
            <a:avLst/>
          </a:prstGeom>
          <a:noFill/>
          <a:ln cap="flat" cmpd="sng" w="9525">
            <a:solidFill>
              <a:srgbClr val="81A2C7"/>
            </a:solidFill>
            <a:prstDash val="solid"/>
            <a:round/>
            <a:headEnd len="sm" w="sm" type="none"/>
            <a:tailEnd len="sm" w="sm" type="none"/>
          </a:ln>
        </p:spPr>
      </p:cxnSp>
      <p:sp>
        <p:nvSpPr>
          <p:cNvPr id="255" name="Google Shape;255;gfd96ee93aa_1_171"/>
          <p:cNvSpPr txBox="1"/>
          <p:nvPr>
            <p:ph idx="1" type="body"/>
          </p:nvPr>
        </p:nvSpPr>
        <p:spPr>
          <a:xfrm>
            <a:off x="212400" y="5649450"/>
            <a:ext cx="11745600" cy="12846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Carpeta del generador de vapor: Es la carpeta donde se registra y almacena toda la información del generador de vapor, incluyendo Reporte de datos, Proyecto de instalación, informes de</a:t>
            </a:r>
            <a:endParaRPr sz="1200"/>
          </a:p>
          <a:p>
            <a:pPr indent="0" lvl="0" marL="0" rtl="0" algn="l">
              <a:lnSpc>
                <a:spcPct val="10000"/>
              </a:lnSpc>
              <a:spcBef>
                <a:spcPts val="1000"/>
              </a:spcBef>
              <a:spcAft>
                <a:spcPts val="0"/>
              </a:spcAft>
              <a:buNone/>
            </a:pPr>
            <a:r>
              <a:rPr lang="es-ES" sz="1200"/>
              <a:t>inspecciones, reparaciones, Alteraciones y Tratamiento químico de agua entre otros. Esta información deberá estar ordenada de forma cronológica y puede ser llevada en un libro físico o</a:t>
            </a:r>
            <a:endParaRPr sz="1200"/>
          </a:p>
          <a:p>
            <a:pPr indent="0" lvl="0" marL="0" rtl="0" algn="l">
              <a:lnSpc>
                <a:spcPct val="10000"/>
              </a:lnSpc>
              <a:spcBef>
                <a:spcPts val="1000"/>
              </a:spcBef>
              <a:spcAft>
                <a:spcPts val="0"/>
              </a:spcAft>
              <a:buNone/>
            </a:pPr>
            <a:r>
              <a:rPr lang="es-ES" sz="1200"/>
              <a:t>de manera electrónica.</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rPr lang="es-ES" sz="1200"/>
              <a:t>Art. 34. La carpeta del generador de vapor, igualmente actualizada debe mantenerse en los archivos de la Ursea. Todos los agentes vinculados que ejecuten alguna intervención deberán</a:t>
            </a:r>
            <a:endParaRPr sz="1200"/>
          </a:p>
          <a:p>
            <a:pPr indent="0" lvl="0" marL="0" rtl="0" algn="l">
              <a:lnSpc>
                <a:spcPct val="10000"/>
              </a:lnSpc>
              <a:spcBef>
                <a:spcPts val="1000"/>
              </a:spcBef>
              <a:spcAft>
                <a:spcPts val="0"/>
              </a:spcAft>
              <a:buNone/>
            </a:pPr>
            <a:r>
              <a:rPr lang="es-ES" sz="1200"/>
              <a:t>entregar un informe al propietario y una copia idéntica a la Ursea en un plazo no mayor a (10) diez días hábiles.</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fd96ee93aa_1_18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II</a:t>
            </a:r>
            <a:endParaRPr sz="2000"/>
          </a:p>
        </p:txBody>
      </p:sp>
      <p:sp>
        <p:nvSpPr>
          <p:cNvPr id="261" name="Google Shape;261;gfd96ee93aa_1_181"/>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37</a:t>
            </a:r>
            <a:endParaRPr b="1" sz="2200"/>
          </a:p>
          <a:p>
            <a:pPr indent="0" lvl="0" marL="0" rtl="0" algn="l">
              <a:lnSpc>
                <a:spcPct val="90000"/>
              </a:lnSpc>
              <a:spcBef>
                <a:spcPts val="1000"/>
              </a:spcBef>
              <a:spcAft>
                <a:spcPts val="0"/>
              </a:spcAft>
              <a:buNone/>
            </a:pPr>
            <a:r>
              <a:rPr lang="es-ES" sz="2200"/>
              <a:t>El reporte de datos es un documento que contiene las evidencias de la conformidad en la fabricación del generador de vapor y sus accesorios, y debe ser presentado al momento de registrar el generador de vapor ante la Ursea. Deberá contener toda la información referida en el ANEXO 1 e incorporarse a la carpeta del generador de vapor.</a:t>
            </a:r>
            <a:endParaRPr sz="2200"/>
          </a:p>
          <a:p>
            <a:pPr indent="0" lvl="0" marL="0" rtl="0" algn="l">
              <a:lnSpc>
                <a:spcPct val="90000"/>
              </a:lnSpc>
              <a:spcBef>
                <a:spcPts val="1000"/>
              </a:spcBef>
              <a:spcAft>
                <a:spcPts val="0"/>
              </a:spcAft>
              <a:buNone/>
            </a:pPr>
            <a:r>
              <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fd96ee93aa_1_19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II</a:t>
            </a:r>
            <a:endParaRPr sz="2000"/>
          </a:p>
        </p:txBody>
      </p:sp>
      <p:sp>
        <p:nvSpPr>
          <p:cNvPr id="267" name="Google Shape;267;gfd96ee93aa_1_190"/>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solidFill>
                  <a:srgbClr val="D8D8D8"/>
                </a:solidFill>
              </a:rPr>
              <a:t>Art. 37</a:t>
            </a:r>
            <a:endParaRPr b="1" sz="2200">
              <a:solidFill>
                <a:srgbClr val="D8D8D8"/>
              </a:solidFill>
            </a:endParaRPr>
          </a:p>
          <a:p>
            <a:pPr indent="0" lvl="0" marL="0" rtl="0" algn="l">
              <a:lnSpc>
                <a:spcPct val="90000"/>
              </a:lnSpc>
              <a:spcBef>
                <a:spcPts val="1000"/>
              </a:spcBef>
              <a:spcAft>
                <a:spcPts val="0"/>
              </a:spcAft>
              <a:buNone/>
            </a:pPr>
            <a:r>
              <a:rPr lang="es-ES" sz="2200">
                <a:solidFill>
                  <a:srgbClr val="D8D8D8"/>
                </a:solidFill>
              </a:rPr>
              <a:t>El reporte de datos es un documento que contiene las evidencias de la conformidad en la fabricación del generador de vapor y sus accesorios, y debe ser presentado al momento de registrar el generador de vapor ante la Ursea. Deberá contener toda la información referida en el ANEXO 1 e incorporarse a la carpeta del generador de vapor.</a:t>
            </a:r>
            <a:endParaRPr sz="2200">
              <a:solidFill>
                <a:srgbClr val="D8D8D8"/>
              </a:solidFill>
            </a:endParaRPr>
          </a:p>
          <a:p>
            <a:pPr indent="0" lvl="0" marL="0" rtl="0" algn="l">
              <a:lnSpc>
                <a:spcPct val="90000"/>
              </a:lnSpc>
              <a:spcBef>
                <a:spcPts val="1000"/>
              </a:spcBef>
              <a:spcAft>
                <a:spcPts val="0"/>
              </a:spcAft>
              <a:buNone/>
            </a:pPr>
            <a:r>
              <a:rPr b="1" lang="es-ES" sz="2200"/>
              <a:t>Art. 38. </a:t>
            </a:r>
            <a:endParaRPr b="1" sz="2200"/>
          </a:p>
          <a:p>
            <a:pPr indent="0" lvl="0" marL="0" rtl="0" algn="l">
              <a:lnSpc>
                <a:spcPct val="90000"/>
              </a:lnSpc>
              <a:spcBef>
                <a:spcPts val="1000"/>
              </a:spcBef>
              <a:spcAft>
                <a:spcPts val="0"/>
              </a:spcAft>
              <a:buNone/>
            </a:pPr>
            <a:r>
              <a:rPr lang="es-ES" sz="2200"/>
              <a:t>En caso de no disponer de información para elaborar el reporte de datos, se deberá realizar un Estudio de integridad al generador de vapor siguiendo lo indicado en la SECCIÓN VIII.</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fd96ee93aa_1_19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III</a:t>
            </a:r>
            <a:endParaRPr sz="2000"/>
          </a:p>
        </p:txBody>
      </p:sp>
      <p:sp>
        <p:nvSpPr>
          <p:cNvPr id="273" name="Google Shape;273;gfd96ee93aa_1_195"/>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40 </a:t>
            </a:r>
            <a:endParaRPr b="1" sz="2200"/>
          </a:p>
          <a:p>
            <a:pPr indent="0" lvl="0" marL="0" rtl="0" algn="l">
              <a:lnSpc>
                <a:spcPct val="90000"/>
              </a:lnSpc>
              <a:spcBef>
                <a:spcPts val="1000"/>
              </a:spcBef>
              <a:spcAft>
                <a:spcPts val="0"/>
              </a:spcAft>
              <a:buNone/>
            </a:pPr>
            <a:r>
              <a:rPr lang="es-ES" sz="2200"/>
              <a:t>El propietario es responsable de la elaboración del proyecto de instalación y de asegurar su cumplimiento. Asimismo, </a:t>
            </a:r>
            <a:r>
              <a:rPr b="1" lang="es-ES" sz="2200"/>
              <a:t>el profesional idóneo es el responsable técnico del proyecto y de su confiabilidad y seguridad</a:t>
            </a:r>
            <a:r>
              <a:rPr lang="es-ES" sz="2200"/>
              <a:t>.</a:t>
            </a:r>
            <a:endParaRPr sz="2200"/>
          </a:p>
          <a:p>
            <a:pPr indent="0" lvl="0" marL="0" rtl="0" algn="l">
              <a:lnSpc>
                <a:spcPct val="90000"/>
              </a:lnSpc>
              <a:spcBef>
                <a:spcPts val="1000"/>
              </a:spcBef>
              <a:spcAft>
                <a:spcPts val="0"/>
              </a:spcAft>
              <a:buNone/>
            </a:pPr>
            <a:r>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fd96ee93aa_1_20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IV</a:t>
            </a:r>
            <a:endParaRPr sz="2000"/>
          </a:p>
        </p:txBody>
      </p:sp>
      <p:sp>
        <p:nvSpPr>
          <p:cNvPr id="279" name="Google Shape;279;gfd96ee93aa_1_206"/>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43</a:t>
            </a:r>
            <a:endParaRPr b="1" sz="2200"/>
          </a:p>
          <a:p>
            <a:pPr indent="0" lvl="0" marL="0" rtl="0" algn="l">
              <a:lnSpc>
                <a:spcPct val="90000"/>
              </a:lnSpc>
              <a:spcBef>
                <a:spcPts val="1000"/>
              </a:spcBef>
              <a:spcAft>
                <a:spcPts val="0"/>
              </a:spcAft>
              <a:buNone/>
            </a:pPr>
            <a:r>
              <a:rPr lang="es-ES" sz="2200"/>
              <a:t>Todo propietario deberá asignar a cada generador de vapor un libro diario, donde el operador del generador de vapor registrará su nombre, y las actividades e incidentes relevantes de la operación diaria o del turno del generador de vapor, en que se indique como mínimo: </a:t>
            </a:r>
            <a:endParaRPr sz="2200"/>
          </a:p>
          <a:p>
            <a:pPr indent="-342900" lvl="0" marL="914400" rtl="0" algn="l">
              <a:lnSpc>
                <a:spcPct val="90000"/>
              </a:lnSpc>
              <a:spcBef>
                <a:spcPts val="1000"/>
              </a:spcBef>
              <a:spcAft>
                <a:spcPts val="0"/>
              </a:spcAft>
              <a:buSzPts val="1800"/>
              <a:buAutoNum type="alphaLcParenBoth"/>
            </a:pPr>
            <a:r>
              <a:rPr lang="es-ES" sz="1800"/>
              <a:t>el registro rutinario de parámetros operacionales, arranques y paradas</a:t>
            </a:r>
            <a:endParaRPr sz="1800"/>
          </a:p>
          <a:p>
            <a:pPr indent="-342900" lvl="0" marL="914400" rtl="0" algn="l">
              <a:lnSpc>
                <a:spcPct val="90000"/>
              </a:lnSpc>
              <a:spcBef>
                <a:spcPts val="0"/>
              </a:spcBef>
              <a:spcAft>
                <a:spcPts val="0"/>
              </a:spcAft>
              <a:buSzPts val="1800"/>
              <a:buAutoNum type="alphaLcParenBoth"/>
            </a:pPr>
            <a:r>
              <a:rPr lang="es-ES" sz="1800"/>
              <a:t>las condiciones de preservación fuera de servicio</a:t>
            </a:r>
            <a:endParaRPr sz="1800"/>
          </a:p>
          <a:p>
            <a:pPr indent="-342900" lvl="0" marL="914400" rtl="0" algn="l">
              <a:lnSpc>
                <a:spcPct val="90000"/>
              </a:lnSpc>
              <a:spcBef>
                <a:spcPts val="0"/>
              </a:spcBef>
              <a:spcAft>
                <a:spcPts val="0"/>
              </a:spcAft>
              <a:buSzPts val="1800"/>
              <a:buAutoNum type="alphaLcParenBoth"/>
            </a:pPr>
            <a:r>
              <a:rPr lang="es-ES" sz="1800"/>
              <a:t>condiciones irregulares y contingencias ocurridas, indicando el operador del generador de vapor responsable las causas de la condición registrada cuando éstas sean conocidas</a:t>
            </a:r>
            <a:endParaRPr sz="1800"/>
          </a:p>
          <a:p>
            <a:pPr indent="-342900" lvl="0" marL="914400" rtl="0" algn="l">
              <a:lnSpc>
                <a:spcPct val="90000"/>
              </a:lnSpc>
              <a:spcBef>
                <a:spcPts val="0"/>
              </a:spcBef>
              <a:spcAft>
                <a:spcPts val="0"/>
              </a:spcAft>
              <a:buSzPts val="1800"/>
              <a:buAutoNum type="alphaLcParenBoth"/>
            </a:pPr>
            <a:r>
              <a:rPr lang="es-ES" sz="1800"/>
              <a:t>reporte de ejecución de las actividades de verificación y mantenimiento, instrumentos, sistema de control y enclavamientos, de acuerdo al programa establecido</a:t>
            </a:r>
            <a:endParaRPr sz="1800"/>
          </a:p>
          <a:p>
            <a:pPr indent="-342900" lvl="0" marL="914400" rtl="0" algn="l">
              <a:lnSpc>
                <a:spcPct val="90000"/>
              </a:lnSpc>
              <a:spcBef>
                <a:spcPts val="0"/>
              </a:spcBef>
              <a:spcAft>
                <a:spcPts val="0"/>
              </a:spcAft>
              <a:buSzPts val="1800"/>
              <a:buAutoNum type="alphaLcParenBoth"/>
            </a:pPr>
            <a:r>
              <a:rPr lang="es-ES" sz="1800"/>
              <a:t>registro del control del programa de tratamiento químico del agua, incluyendo el registro de dosificación de químicos</a:t>
            </a:r>
            <a:endParaRPr sz="1800"/>
          </a:p>
          <a:p>
            <a:pPr indent="-342900" lvl="0" marL="914400" rtl="0" algn="l">
              <a:lnSpc>
                <a:spcPct val="90000"/>
              </a:lnSpc>
              <a:spcBef>
                <a:spcPts val="0"/>
              </a:spcBef>
              <a:spcAft>
                <a:spcPts val="0"/>
              </a:spcAft>
              <a:buSzPts val="1800"/>
              <a:buAutoNum type="alphaLcParenBoth"/>
            </a:pPr>
            <a:r>
              <a:rPr lang="es-ES" sz="1800"/>
              <a:t>registro de aperturas manuales de purgas, accionamiento de alarmas visuales y acústicas.</a:t>
            </a:r>
            <a:endParaRPr sz="1800"/>
          </a:p>
        </p:txBody>
      </p:sp>
      <p:cxnSp>
        <p:nvCxnSpPr>
          <p:cNvPr id="280" name="Google Shape;280;gfd96ee93aa_1_206"/>
          <p:cNvCxnSpPr/>
          <p:nvPr/>
        </p:nvCxnSpPr>
        <p:spPr>
          <a:xfrm>
            <a:off x="212270" y="6106651"/>
            <a:ext cx="11745600" cy="0"/>
          </a:xfrm>
          <a:prstGeom prst="straightConnector1">
            <a:avLst/>
          </a:prstGeom>
          <a:noFill/>
          <a:ln cap="flat" cmpd="sng" w="9525">
            <a:solidFill>
              <a:srgbClr val="81A2C7"/>
            </a:solidFill>
            <a:prstDash val="solid"/>
            <a:round/>
            <a:headEnd len="sm" w="sm" type="none"/>
            <a:tailEnd len="sm" w="sm" type="none"/>
          </a:ln>
        </p:spPr>
      </p:cxnSp>
      <p:sp>
        <p:nvSpPr>
          <p:cNvPr id="281" name="Google Shape;281;gfd96ee93aa_1_206"/>
          <p:cNvSpPr txBox="1"/>
          <p:nvPr>
            <p:ph idx="1" type="body"/>
          </p:nvPr>
        </p:nvSpPr>
        <p:spPr>
          <a:xfrm>
            <a:off x="212400" y="6259050"/>
            <a:ext cx="11745600" cy="551100"/>
          </a:xfrm>
          <a:prstGeom prst="rect">
            <a:avLst/>
          </a:prstGeom>
          <a:noFill/>
          <a:ln>
            <a:noFill/>
          </a:ln>
        </p:spPr>
        <p:txBody>
          <a:bodyPr anchorCtr="0" anchor="t" bIns="45700" lIns="91425" spcFirstLastPara="1" rIns="91425" wrap="square" tIns="45700">
            <a:spAutoFit/>
          </a:bodyPr>
          <a:lstStyle/>
          <a:p>
            <a:pPr indent="0" lvl="0" marL="0" rtl="0" algn="l">
              <a:lnSpc>
                <a:spcPct val="10000"/>
              </a:lnSpc>
              <a:spcBef>
                <a:spcPts val="1000"/>
              </a:spcBef>
              <a:spcAft>
                <a:spcPts val="0"/>
              </a:spcAft>
              <a:buNone/>
            </a:pPr>
            <a:r>
              <a:rPr lang="es-ES" sz="1200"/>
              <a:t>Art. 44. El Libro Diario podrá ser llevado de forma electrónica.</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fd96ee93aa_1_21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V</a:t>
            </a:r>
            <a:endParaRPr sz="2000"/>
          </a:p>
        </p:txBody>
      </p:sp>
      <p:sp>
        <p:nvSpPr>
          <p:cNvPr id="287" name="Google Shape;287;gfd96ee93aa_1_214"/>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49</a:t>
            </a:r>
            <a:endParaRPr b="1" sz="2200"/>
          </a:p>
          <a:p>
            <a:pPr indent="0" lvl="0" marL="0" rtl="0" algn="l">
              <a:lnSpc>
                <a:spcPct val="90000"/>
              </a:lnSpc>
              <a:spcBef>
                <a:spcPts val="1000"/>
              </a:spcBef>
              <a:spcAft>
                <a:spcPts val="0"/>
              </a:spcAft>
              <a:buNone/>
            </a:pPr>
            <a:r>
              <a:rPr lang="es-ES" sz="2200"/>
              <a:t>El propietario deberá tener disponible para el uso y consulta por parte de los supervisores, mantenedores y operadores del generador de vapor, una copia del Manual de operación y mantenimiento específico para cada tipo de generador de vapor presente en la instalación, en el cual se indiquen al menos: </a:t>
            </a:r>
            <a:endParaRPr sz="2200"/>
          </a:p>
          <a:p>
            <a:pPr indent="-342900" lvl="0" marL="914400" rtl="0" algn="l">
              <a:lnSpc>
                <a:spcPct val="90000"/>
              </a:lnSpc>
              <a:spcBef>
                <a:spcPts val="1000"/>
              </a:spcBef>
              <a:spcAft>
                <a:spcPts val="0"/>
              </a:spcAft>
              <a:buSzPts val="1800"/>
              <a:buAutoNum type="alphaLcParenBoth"/>
            </a:pPr>
            <a:r>
              <a:rPr lang="es-ES" sz="1800"/>
              <a:t>Instrucciones (claras y precisas) del funcionamiento del generador de vapor, del sistema de combustión, y cuidados en la manipulación del combustible</a:t>
            </a:r>
            <a:endParaRPr sz="1800"/>
          </a:p>
          <a:p>
            <a:pPr indent="-342900" lvl="0" marL="914400" rtl="0" algn="l">
              <a:lnSpc>
                <a:spcPct val="90000"/>
              </a:lnSpc>
              <a:spcBef>
                <a:spcPts val="0"/>
              </a:spcBef>
              <a:spcAft>
                <a:spcPts val="0"/>
              </a:spcAft>
              <a:buSzPts val="1800"/>
              <a:buAutoNum type="alphaLcParenBoth"/>
            </a:pPr>
            <a:r>
              <a:rPr lang="es-ES" sz="1800"/>
              <a:t>Los procedimientos de paradas y arranques del generador de vapor </a:t>
            </a:r>
            <a:endParaRPr sz="1800"/>
          </a:p>
          <a:p>
            <a:pPr indent="-342900" lvl="0" marL="914400" rtl="0" algn="l">
              <a:lnSpc>
                <a:spcPct val="90000"/>
              </a:lnSpc>
              <a:spcBef>
                <a:spcPts val="0"/>
              </a:spcBef>
              <a:spcAft>
                <a:spcPts val="0"/>
              </a:spcAft>
              <a:buSzPts val="1800"/>
              <a:buAutoNum type="alphaLcParenBoth"/>
            </a:pPr>
            <a:r>
              <a:rPr lang="es-ES" sz="1800"/>
              <a:t>Los parámetros normales de operación</a:t>
            </a:r>
            <a:endParaRPr sz="1800"/>
          </a:p>
          <a:p>
            <a:pPr indent="-342900" lvl="0" marL="914400" rtl="0" algn="l">
              <a:lnSpc>
                <a:spcPct val="90000"/>
              </a:lnSpc>
              <a:spcBef>
                <a:spcPts val="0"/>
              </a:spcBef>
              <a:spcAft>
                <a:spcPts val="0"/>
              </a:spcAft>
              <a:buSzPts val="1800"/>
              <a:buAutoNum type="alphaLcParenBoth"/>
            </a:pPr>
            <a:r>
              <a:rPr lang="es-ES" sz="1800"/>
              <a:t>El modelo de formulario de verificación que el operador del generador de vapor utilizará para tomar la lectura de los parámetros críticos de operación </a:t>
            </a:r>
            <a:endParaRPr sz="1800"/>
          </a:p>
          <a:p>
            <a:pPr indent="-342900" lvl="0" marL="914400" rtl="0" algn="l">
              <a:lnSpc>
                <a:spcPct val="90000"/>
              </a:lnSpc>
              <a:spcBef>
                <a:spcPts val="0"/>
              </a:spcBef>
              <a:spcAft>
                <a:spcPts val="0"/>
              </a:spcAft>
              <a:buSzPts val="1800"/>
              <a:buAutoNum type="alphaLcParenBoth"/>
            </a:pPr>
            <a:r>
              <a:rPr lang="es-ES" sz="1800"/>
              <a:t>Lista de las posibles causas de contingencias e instrucciones para actuar en caso de su ocurrencia </a:t>
            </a:r>
            <a:endParaRPr sz="1800"/>
          </a:p>
          <a:p>
            <a:pPr indent="-342900" lvl="0" marL="914400" rtl="0" algn="l">
              <a:lnSpc>
                <a:spcPct val="90000"/>
              </a:lnSpc>
              <a:spcBef>
                <a:spcPts val="0"/>
              </a:spcBef>
              <a:spcAft>
                <a:spcPts val="0"/>
              </a:spcAft>
              <a:buSzPts val="1800"/>
              <a:buAutoNum type="alphaLcParenBoth"/>
            </a:pPr>
            <a:r>
              <a:rPr lang="es-ES" sz="1800"/>
              <a:t>Las condiciones de preservación del generador de vapor fuera de servicio</a:t>
            </a:r>
            <a:endParaRPr sz="1800"/>
          </a:p>
          <a:p>
            <a:pPr indent="-342900" lvl="0" marL="914400" rtl="0" algn="l">
              <a:lnSpc>
                <a:spcPct val="90000"/>
              </a:lnSpc>
              <a:spcBef>
                <a:spcPts val="0"/>
              </a:spcBef>
              <a:spcAft>
                <a:spcPts val="0"/>
              </a:spcAft>
              <a:buSzPts val="1800"/>
              <a:buAutoNum type="alphaLcParenBoth"/>
            </a:pPr>
            <a:r>
              <a:rPr lang="es-ES" sz="1800"/>
              <a:t>El Plan de mantenimiento de acuerdo a lo indicado en el artículo 50</a:t>
            </a:r>
            <a:endParaRPr sz="1800"/>
          </a:p>
        </p:txBody>
      </p:sp>
      <p:cxnSp>
        <p:nvCxnSpPr>
          <p:cNvPr id="288" name="Google Shape;288;gfd96ee93aa_1_214"/>
          <p:cNvCxnSpPr/>
          <p:nvPr/>
        </p:nvCxnSpPr>
        <p:spPr>
          <a:xfrm>
            <a:off x="212270" y="5954251"/>
            <a:ext cx="11745600" cy="0"/>
          </a:xfrm>
          <a:prstGeom prst="straightConnector1">
            <a:avLst/>
          </a:prstGeom>
          <a:noFill/>
          <a:ln cap="flat" cmpd="sng" w="9525">
            <a:solidFill>
              <a:srgbClr val="81A2C7"/>
            </a:solidFill>
            <a:prstDash val="solid"/>
            <a:round/>
            <a:headEnd len="sm" w="sm" type="none"/>
            <a:tailEnd len="sm" w="sm" type="none"/>
          </a:ln>
        </p:spPr>
      </p:cxnSp>
      <p:sp>
        <p:nvSpPr>
          <p:cNvPr id="289" name="Google Shape;289;gfd96ee93aa_1_214"/>
          <p:cNvSpPr txBox="1"/>
          <p:nvPr>
            <p:ph idx="1" type="body"/>
          </p:nvPr>
        </p:nvSpPr>
        <p:spPr>
          <a:xfrm>
            <a:off x="212400" y="6030450"/>
            <a:ext cx="11745600" cy="7182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s-ES" sz="1200"/>
              <a:t>El Manual de operación y mantenimiento debe ser elaborado por el fabricante del generador de vapor, en caso que el mismo no fuese entregado al propietario, o que no contenga el total de lo establecido, podrá ser elaborado por un profesional idóneo.</a:t>
            </a:r>
            <a:endParaRPr sz="1200"/>
          </a:p>
          <a:p>
            <a:pPr indent="0" lvl="0" marL="0" rtl="0" algn="l">
              <a:lnSpc>
                <a:spcPct val="10000"/>
              </a:lnSpc>
              <a:spcBef>
                <a:spcPts val="1000"/>
              </a:spcBef>
              <a:spcAft>
                <a:spcPts val="0"/>
              </a:spcAft>
              <a:buNone/>
            </a:pPr>
            <a:r>
              <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fd96ee93aa_1_22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 - Identificación e información</a:t>
            </a:r>
            <a:endParaRPr/>
          </a:p>
          <a:p>
            <a:pPr indent="0" lvl="0" marL="0" rtl="0" algn="l">
              <a:lnSpc>
                <a:spcPct val="90000"/>
              </a:lnSpc>
              <a:spcBef>
                <a:spcPts val="0"/>
              </a:spcBef>
              <a:spcAft>
                <a:spcPts val="0"/>
              </a:spcAft>
              <a:buClr>
                <a:schemeClr val="lt1"/>
              </a:buClr>
              <a:buSzPts val="3600"/>
              <a:buFont typeface="Calibri"/>
              <a:buNone/>
            </a:pPr>
            <a:r>
              <a:rPr lang="es-ES" sz="2000"/>
              <a:t>Título II. Carpeta del generador de vapor - Capítulo V</a:t>
            </a:r>
            <a:endParaRPr sz="2000"/>
          </a:p>
        </p:txBody>
      </p:sp>
      <p:sp>
        <p:nvSpPr>
          <p:cNvPr id="295" name="Google Shape;295;gfd96ee93aa_1_222"/>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50</a:t>
            </a:r>
            <a:endParaRPr b="1" sz="2200"/>
          </a:p>
          <a:p>
            <a:pPr indent="0" lvl="0" marL="0" rtl="0" algn="l">
              <a:lnSpc>
                <a:spcPct val="90000"/>
              </a:lnSpc>
              <a:spcBef>
                <a:spcPts val="1000"/>
              </a:spcBef>
              <a:spcAft>
                <a:spcPts val="0"/>
              </a:spcAft>
              <a:buNone/>
            </a:pPr>
            <a:r>
              <a:rPr lang="es-ES" sz="2200"/>
              <a:t>Es responsabilidad del propietario desarrollar, ejecutar y actualizar un plan de mantenimiento específico para cada generador de vapor, sus equipos auxiliares, accesorios e instrumentos del sistema de control y seguridad. [...]</a:t>
            </a:r>
            <a:endParaRPr sz="2200"/>
          </a:p>
          <a:p>
            <a:pPr indent="0" lvl="0" marL="0" rtl="0" algn="l">
              <a:lnSpc>
                <a:spcPct val="90000"/>
              </a:lnSpc>
              <a:spcBef>
                <a:spcPts val="1000"/>
              </a:spcBef>
              <a:spcAft>
                <a:spcPts val="0"/>
              </a:spcAft>
              <a:buNone/>
            </a:pPr>
            <a:r>
              <a:rPr lang="es-ES" sz="2200"/>
              <a:t>El plan de mantenimiento debe incluir un programa específico y particular de mantenimiento y calibración para los instrumentos, equipos y dispositivos de control, protección y seguridad, siguiendo instrucciones del fabricante, para garantizar condición normal de operación. Asimismo debe incluir actividades para asegurar el seguimiento y cumplimiento del programa de tratamiento químico del agua.</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fd96ee93aa_1_23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 Aspectos generales</a:t>
            </a:r>
            <a:endParaRPr sz="2000"/>
          </a:p>
        </p:txBody>
      </p:sp>
      <p:sp>
        <p:nvSpPr>
          <p:cNvPr id="301" name="Google Shape;301;gfd96ee93aa_1_230"/>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53</a:t>
            </a:r>
            <a:endParaRPr b="1" sz="2200"/>
          </a:p>
          <a:p>
            <a:pPr indent="0" lvl="0" marL="0" rtl="0" algn="l">
              <a:lnSpc>
                <a:spcPct val="90000"/>
              </a:lnSpc>
              <a:spcBef>
                <a:spcPts val="1000"/>
              </a:spcBef>
              <a:spcAft>
                <a:spcPts val="0"/>
              </a:spcAft>
              <a:buNone/>
            </a:pPr>
            <a:r>
              <a:rPr lang="es-ES" sz="2200"/>
              <a:t>Todo propietario deberá registrar cada generador de vapor propio en la Ursea.</a:t>
            </a:r>
            <a:endParaRPr sz="2200"/>
          </a:p>
          <a:p>
            <a:pPr indent="0" lvl="0" marL="0" rtl="0" algn="l">
              <a:lnSpc>
                <a:spcPct val="90000"/>
              </a:lnSpc>
              <a:spcBef>
                <a:spcPts val="1000"/>
              </a:spcBef>
              <a:spcAft>
                <a:spcPts val="0"/>
              </a:spcAft>
              <a:buNone/>
            </a:pPr>
            <a:r>
              <a:t/>
            </a:r>
            <a:endParaRPr sz="1800"/>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f623340ad4_1_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Contexto</a:t>
            </a:r>
            <a:endParaRPr/>
          </a:p>
        </p:txBody>
      </p:sp>
      <p:sp>
        <p:nvSpPr>
          <p:cNvPr id="63" name="Google Shape;63;gf623340ad4_1_7"/>
          <p:cNvSpPr txBox="1"/>
          <p:nvPr>
            <p:ph idx="1" type="body"/>
          </p:nvPr>
        </p:nvSpPr>
        <p:spPr>
          <a:xfrm>
            <a:off x="258275" y="1725250"/>
            <a:ext cx="8308500" cy="4374300"/>
          </a:xfrm>
          <a:prstGeom prst="rect">
            <a:avLst/>
          </a:prstGeom>
          <a:noFill/>
          <a:ln>
            <a:noFill/>
          </a:ln>
        </p:spPr>
        <p:txBody>
          <a:bodyPr anchorCtr="0" anchor="t" bIns="45700" lIns="91425" spcFirstLastPara="1" rIns="91425" wrap="square" tIns="45700">
            <a:noAutofit/>
          </a:bodyPr>
          <a:lstStyle/>
          <a:p>
            <a:pPr indent="0" lvl="0" marL="177800" rtl="0" algn="l">
              <a:spcBef>
                <a:spcPts val="0"/>
              </a:spcBef>
              <a:spcAft>
                <a:spcPts val="0"/>
              </a:spcAft>
              <a:buSzPts val="2800"/>
              <a:buNone/>
            </a:pPr>
            <a:r>
              <a:rPr lang="es-ES" sz="2400">
                <a:solidFill>
                  <a:srgbClr val="D8D8D8"/>
                </a:solidFill>
              </a:rPr>
              <a:t>2016 – Se aprueba el Reglamento de Generadores de Vapor, el cual establece criterios para el registro, habilitaciones y pruebas periódicas.</a:t>
            </a:r>
            <a:endParaRPr sz="2400">
              <a:solidFill>
                <a:srgbClr val="D8D8D8"/>
              </a:solidFill>
            </a:endParaRPr>
          </a:p>
          <a:p>
            <a:pPr indent="0" lvl="0" marL="177800" rtl="0" algn="l">
              <a:spcBef>
                <a:spcPts val="0"/>
              </a:spcBef>
              <a:spcAft>
                <a:spcPts val="0"/>
              </a:spcAft>
              <a:buSzPts val="2800"/>
              <a:buNone/>
            </a:pPr>
            <a:r>
              <a:t/>
            </a:r>
            <a:endParaRPr sz="2400"/>
          </a:p>
          <a:p>
            <a:pPr indent="0" lvl="0" marL="177800" rtl="0" algn="l">
              <a:spcBef>
                <a:spcPts val="0"/>
              </a:spcBef>
              <a:spcAft>
                <a:spcPts val="0"/>
              </a:spcAft>
              <a:buSzPts val="2800"/>
              <a:buNone/>
            </a:pPr>
            <a:r>
              <a:rPr lang="es-ES" sz="2400"/>
              <a:t>2020 – Modificaciones en el Reglamento de Generadores de Vapor entra en consulta pública. Obligatoriedad de contar con capacitación específica en Inspección, garantizando una formación suficiente y uniforme para las tareas realizadas por Profesionales Idóneos.</a:t>
            </a:r>
            <a:endParaRPr sz="2400"/>
          </a:p>
          <a:p>
            <a:pPr indent="0" lvl="0" marL="177800" rtl="0" algn="l">
              <a:spcBef>
                <a:spcPts val="0"/>
              </a:spcBef>
              <a:spcAft>
                <a:spcPts val="0"/>
              </a:spcAft>
              <a:buSzPts val="2800"/>
              <a:buNone/>
            </a:pPr>
            <a:r>
              <a:t/>
            </a:r>
            <a:endParaRPr sz="2400"/>
          </a:p>
          <a:p>
            <a:pPr indent="0" lvl="0" marL="177800" rtl="0" algn="l">
              <a:spcBef>
                <a:spcPts val="0"/>
              </a:spcBef>
              <a:spcAft>
                <a:spcPts val="0"/>
              </a:spcAft>
              <a:buSzPts val="2800"/>
              <a:buNone/>
            </a:pPr>
            <a:r>
              <a:t/>
            </a:r>
            <a:endParaRPr sz="1700"/>
          </a:p>
          <a:p>
            <a:pPr indent="0" lvl="0" marL="177800" rtl="0" algn="l">
              <a:lnSpc>
                <a:spcPct val="90000"/>
              </a:lnSpc>
              <a:spcBef>
                <a:spcPts val="0"/>
              </a:spcBef>
              <a:spcAft>
                <a:spcPts val="0"/>
              </a:spcAft>
              <a:buSzPts val="2800"/>
              <a:buNone/>
            </a:pPr>
            <a:r>
              <a:t/>
            </a:r>
            <a:endParaRPr sz="1700">
              <a:solidFill>
                <a:schemeClr val="dk1"/>
              </a:solidFill>
            </a:endParaRPr>
          </a:p>
          <a:p>
            <a:pPr indent="0" lvl="0" marL="177800" rtl="0" algn="l">
              <a:lnSpc>
                <a:spcPct val="90000"/>
              </a:lnSpc>
              <a:spcBef>
                <a:spcPts val="0"/>
              </a:spcBef>
              <a:spcAft>
                <a:spcPts val="0"/>
              </a:spcAft>
              <a:buSzPts val="2800"/>
              <a:buNone/>
            </a:pPr>
            <a:r>
              <a:t/>
            </a:r>
            <a:endParaRPr sz="1700">
              <a:solidFill>
                <a:schemeClr val="dk1"/>
              </a:solidFill>
            </a:endParaRPr>
          </a:p>
        </p:txBody>
      </p:sp>
      <p:pic>
        <p:nvPicPr>
          <p:cNvPr id="64" name="Google Shape;64;gf623340ad4_1_7"/>
          <p:cNvPicPr preferRelativeResize="0"/>
          <p:nvPr/>
        </p:nvPicPr>
        <p:blipFill rotWithShape="1">
          <a:blip r:embed="rId3">
            <a:alphaModFix/>
          </a:blip>
          <a:srcRect b="0" l="0" r="0" t="0"/>
          <a:stretch/>
        </p:blipFill>
        <p:spPr>
          <a:xfrm>
            <a:off x="8566663" y="1725242"/>
            <a:ext cx="2880000" cy="437439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fd96ee93aa_1_23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 Aspectos generales</a:t>
            </a:r>
            <a:endParaRPr sz="2000"/>
          </a:p>
        </p:txBody>
      </p:sp>
      <p:sp>
        <p:nvSpPr>
          <p:cNvPr id="307" name="Google Shape;307;gfd96ee93aa_1_236"/>
          <p:cNvSpPr txBox="1"/>
          <p:nvPr>
            <p:ph idx="1" type="body"/>
          </p:nvPr>
        </p:nvSpPr>
        <p:spPr>
          <a:xfrm>
            <a:off x="838200" y="1598175"/>
            <a:ext cx="105156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solidFill>
                  <a:srgbClr val="D8D8D8"/>
                </a:solidFill>
              </a:rPr>
              <a:t>Art. 53</a:t>
            </a:r>
            <a:endParaRPr b="1" sz="2200">
              <a:solidFill>
                <a:srgbClr val="D8D8D8"/>
              </a:solidFill>
            </a:endParaRPr>
          </a:p>
          <a:p>
            <a:pPr indent="0" lvl="0" marL="0" rtl="0" algn="l">
              <a:lnSpc>
                <a:spcPct val="90000"/>
              </a:lnSpc>
              <a:spcBef>
                <a:spcPts val="1000"/>
              </a:spcBef>
              <a:spcAft>
                <a:spcPts val="0"/>
              </a:spcAft>
              <a:buNone/>
            </a:pPr>
            <a:r>
              <a:rPr lang="es-ES" sz="2200">
                <a:solidFill>
                  <a:srgbClr val="D8D8D8"/>
                </a:solidFill>
              </a:rPr>
              <a:t>Todo propietario deberá registrar cada generador de vapor propio en la Ursea.</a:t>
            </a:r>
            <a:endParaRPr sz="2200">
              <a:solidFill>
                <a:srgbClr val="D8D8D8"/>
              </a:solidFill>
            </a:endParaRPr>
          </a:p>
          <a:p>
            <a:pPr indent="0" lvl="0" marL="0" rtl="0" algn="l">
              <a:spcBef>
                <a:spcPts val="1000"/>
              </a:spcBef>
              <a:spcAft>
                <a:spcPts val="0"/>
              </a:spcAft>
              <a:buNone/>
            </a:pPr>
            <a:r>
              <a:rPr b="1" lang="es-ES" sz="2200"/>
              <a:t>Art. 54</a:t>
            </a:r>
            <a:endParaRPr sz="2200"/>
          </a:p>
          <a:p>
            <a:pPr indent="0" lvl="0" marL="0" rtl="0" algn="l">
              <a:lnSpc>
                <a:spcPct val="90000"/>
              </a:lnSpc>
              <a:spcBef>
                <a:spcPts val="1000"/>
              </a:spcBef>
              <a:spcAft>
                <a:spcPts val="0"/>
              </a:spcAft>
              <a:buNone/>
            </a:pPr>
            <a:r>
              <a:rPr lang="es-ES" sz="2200"/>
              <a:t>El propietario debe presentar ante la Ursea el comprobante de compra/venta, el reporte de datos, el proyecto de instalación, y la </a:t>
            </a:r>
            <a:r>
              <a:rPr b="1" lang="es-ES" sz="2200"/>
              <a:t>declaración jurada para registro firmada por un profesional idóneo</a:t>
            </a:r>
            <a:r>
              <a:rPr lang="es-ES" sz="2200"/>
              <a:t> que certifique que el equipo cumple con la normativa vigente para su registro según lo establecido en el ANEXO 1.</a:t>
            </a:r>
            <a:endParaRPr sz="2200"/>
          </a:p>
          <a:p>
            <a:pPr indent="0" lvl="0" marL="0" rtl="0" algn="l">
              <a:lnSpc>
                <a:spcPct val="90000"/>
              </a:lnSpc>
              <a:spcBef>
                <a:spcPts val="1000"/>
              </a:spcBef>
              <a:spcAft>
                <a:spcPts val="0"/>
              </a:spcAft>
              <a:buNone/>
            </a:pPr>
            <a:r>
              <a:rPr lang="es-ES" sz="2200"/>
              <a:t>Si el generador de vapor fue previamente registrado, el propietario deberá suministrar la siguiente información para actualizar el registro: </a:t>
            </a:r>
            <a:endParaRPr sz="2200"/>
          </a:p>
          <a:p>
            <a:pPr indent="-342900" lvl="0" marL="914400" rtl="0" algn="l">
              <a:lnSpc>
                <a:spcPct val="90000"/>
              </a:lnSpc>
              <a:spcBef>
                <a:spcPts val="1000"/>
              </a:spcBef>
              <a:spcAft>
                <a:spcPts val="0"/>
              </a:spcAft>
              <a:buSzPts val="1800"/>
              <a:buAutoNum type="alphaLcParenBoth"/>
            </a:pPr>
            <a:r>
              <a:rPr lang="es-ES" sz="1800"/>
              <a:t>Número de registro</a:t>
            </a:r>
            <a:endParaRPr sz="1800"/>
          </a:p>
          <a:p>
            <a:pPr indent="-342900" lvl="0" marL="914400" rtl="0" algn="l">
              <a:lnSpc>
                <a:spcPct val="90000"/>
              </a:lnSpc>
              <a:spcBef>
                <a:spcPts val="0"/>
              </a:spcBef>
              <a:spcAft>
                <a:spcPts val="0"/>
              </a:spcAft>
              <a:buSzPts val="1800"/>
              <a:buAutoNum type="alphaLcParenBoth"/>
            </a:pPr>
            <a:r>
              <a:rPr lang="es-ES" sz="1800"/>
              <a:t>Comprobante de compra/venta</a:t>
            </a:r>
            <a:endParaRPr sz="1800"/>
          </a:p>
          <a:p>
            <a:pPr indent="-342900" lvl="0" marL="914400" rtl="0" algn="l">
              <a:lnSpc>
                <a:spcPct val="90000"/>
              </a:lnSpc>
              <a:spcBef>
                <a:spcPts val="0"/>
              </a:spcBef>
              <a:spcAft>
                <a:spcPts val="0"/>
              </a:spcAft>
              <a:buSzPts val="1800"/>
              <a:buAutoNum type="alphaLcParenBoth"/>
            </a:pPr>
            <a:r>
              <a:rPr lang="es-ES" sz="1800"/>
              <a:t>Proyecto de instalación según el ANEXO 1</a:t>
            </a:r>
            <a:endParaRPr sz="1800"/>
          </a:p>
          <a:p>
            <a:pPr indent="-342900" lvl="0" marL="914400" rtl="0" algn="l">
              <a:lnSpc>
                <a:spcPct val="90000"/>
              </a:lnSpc>
              <a:spcBef>
                <a:spcPts val="0"/>
              </a:spcBef>
              <a:spcAft>
                <a:spcPts val="0"/>
              </a:spcAft>
              <a:buSzPts val="1800"/>
              <a:buAutoNum type="alphaLcParenBoth"/>
            </a:pPr>
            <a:r>
              <a:rPr lang="es-ES" sz="1800"/>
              <a:t>Actualización del reporte de datos según el ANEXO 1</a:t>
            </a:r>
            <a:endParaRPr sz="1800"/>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fd96ee93aa_1_24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II. Asignación de número de registro</a:t>
            </a:r>
            <a:endParaRPr sz="2000"/>
          </a:p>
        </p:txBody>
      </p:sp>
      <p:sp>
        <p:nvSpPr>
          <p:cNvPr id="313" name="Google Shape;313;gfd96ee93aa_1_241"/>
          <p:cNvSpPr txBox="1"/>
          <p:nvPr>
            <p:ph idx="1" type="body"/>
          </p:nvPr>
        </p:nvSpPr>
        <p:spPr>
          <a:xfrm>
            <a:off x="838200" y="1598175"/>
            <a:ext cx="107661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60</a:t>
            </a:r>
            <a:endParaRPr b="1" sz="2200"/>
          </a:p>
          <a:p>
            <a:pPr indent="0" lvl="0" marL="0" rtl="0" algn="l">
              <a:lnSpc>
                <a:spcPct val="90000"/>
              </a:lnSpc>
              <a:spcBef>
                <a:spcPts val="1000"/>
              </a:spcBef>
              <a:spcAft>
                <a:spcPts val="0"/>
              </a:spcAft>
              <a:buNone/>
            </a:pPr>
            <a:r>
              <a:rPr lang="es-ES" sz="2200"/>
              <a:t>Todo generador de vapor deberá disponer de la placa de registro, realizada con materiales duraderos, en la que se indique: </a:t>
            </a:r>
            <a:endParaRPr sz="2200"/>
          </a:p>
          <a:p>
            <a:pPr indent="0" lvl="0" marL="0" rtl="0" algn="l">
              <a:lnSpc>
                <a:spcPct val="90000"/>
              </a:lnSpc>
              <a:spcBef>
                <a:spcPts val="1000"/>
              </a:spcBef>
              <a:spcAft>
                <a:spcPts val="0"/>
              </a:spcAft>
              <a:buNone/>
            </a:pPr>
            <a:r>
              <a:t/>
            </a:r>
            <a:endParaRPr b="1" sz="2200">
              <a:solidFill>
                <a:srgbClr val="D8D8D8"/>
              </a:solidFill>
            </a:endParaRPr>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pic>
        <p:nvPicPr>
          <p:cNvPr id="314" name="Google Shape;314;gfd96ee93aa_1_241"/>
          <p:cNvPicPr preferRelativeResize="0"/>
          <p:nvPr/>
        </p:nvPicPr>
        <p:blipFill>
          <a:blip r:embed="rId3">
            <a:alphaModFix/>
          </a:blip>
          <a:stretch>
            <a:fillRect/>
          </a:stretch>
        </p:blipFill>
        <p:spPr>
          <a:xfrm>
            <a:off x="8054100" y="2891488"/>
            <a:ext cx="3288850" cy="3333075"/>
          </a:xfrm>
          <a:prstGeom prst="rect">
            <a:avLst/>
          </a:prstGeom>
          <a:noFill/>
          <a:ln>
            <a:noFill/>
          </a:ln>
        </p:spPr>
      </p:pic>
      <p:sp>
        <p:nvSpPr>
          <p:cNvPr id="315" name="Google Shape;315;gfd96ee93aa_1_241"/>
          <p:cNvSpPr txBox="1"/>
          <p:nvPr/>
        </p:nvSpPr>
        <p:spPr>
          <a:xfrm>
            <a:off x="838200" y="2891488"/>
            <a:ext cx="7215900" cy="434100"/>
          </a:xfrm>
          <a:prstGeom prst="rect">
            <a:avLst/>
          </a:prstGeom>
          <a:noFill/>
          <a:ln>
            <a:noFill/>
          </a:ln>
        </p:spPr>
        <p:txBody>
          <a:bodyPr anchorCtr="0" anchor="t" bIns="91425" lIns="91425" spcFirstLastPara="1" rIns="91425" wrap="square" tIns="91425">
            <a:spAutoFit/>
          </a:bodyPr>
          <a:lstStyle/>
          <a:p>
            <a:pPr indent="-342900" lvl="0" marL="914400" rtl="0" algn="l">
              <a:lnSpc>
                <a:spcPct val="90000"/>
              </a:lnSpc>
              <a:spcBef>
                <a:spcPts val="1000"/>
              </a:spcBef>
              <a:spcAft>
                <a:spcPts val="0"/>
              </a:spcAft>
              <a:buClr>
                <a:schemeClr val="dk1"/>
              </a:buClr>
              <a:buSzPts val="1800"/>
              <a:buAutoNum type="alphaLcParenBoth"/>
            </a:pPr>
            <a:r>
              <a:rPr lang="es-ES" sz="1800">
                <a:solidFill>
                  <a:schemeClr val="dk1"/>
                </a:solidFill>
                <a:latin typeface="Calibri"/>
                <a:ea typeface="Calibri"/>
                <a:cs typeface="Calibri"/>
                <a:sym typeface="Calibri"/>
              </a:rPr>
              <a:t>Número de registro otorgado por la Ursea</a:t>
            </a:r>
            <a:endParaRPr sz="1000"/>
          </a:p>
        </p:txBody>
      </p:sp>
      <p:sp>
        <p:nvSpPr>
          <p:cNvPr id="316" name="Google Shape;316;gfd96ee93aa_1_241"/>
          <p:cNvSpPr/>
          <p:nvPr/>
        </p:nvSpPr>
        <p:spPr>
          <a:xfrm>
            <a:off x="9284350" y="3572075"/>
            <a:ext cx="881100" cy="434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fd96ee93aa_1_25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II. Asignación de número de registro</a:t>
            </a:r>
            <a:endParaRPr sz="2000"/>
          </a:p>
        </p:txBody>
      </p:sp>
      <p:sp>
        <p:nvSpPr>
          <p:cNvPr id="322" name="Google Shape;322;gfd96ee93aa_1_256"/>
          <p:cNvSpPr txBox="1"/>
          <p:nvPr>
            <p:ph idx="1" type="body"/>
          </p:nvPr>
        </p:nvSpPr>
        <p:spPr>
          <a:xfrm>
            <a:off x="838200" y="1598175"/>
            <a:ext cx="107661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60</a:t>
            </a:r>
            <a:endParaRPr b="1" sz="2200"/>
          </a:p>
          <a:p>
            <a:pPr indent="0" lvl="0" marL="0" rtl="0" algn="l">
              <a:lnSpc>
                <a:spcPct val="90000"/>
              </a:lnSpc>
              <a:spcBef>
                <a:spcPts val="1000"/>
              </a:spcBef>
              <a:spcAft>
                <a:spcPts val="0"/>
              </a:spcAft>
              <a:buNone/>
            </a:pPr>
            <a:r>
              <a:rPr lang="es-ES" sz="2200"/>
              <a:t>Todo generador de vapor deberá disponer de la placa de registro, realizada con materiales duraderos, en la que se indique: </a:t>
            </a:r>
            <a:endParaRPr sz="2200"/>
          </a:p>
          <a:p>
            <a:pPr indent="0" lvl="0" marL="0" rtl="0" algn="l">
              <a:lnSpc>
                <a:spcPct val="90000"/>
              </a:lnSpc>
              <a:spcBef>
                <a:spcPts val="1000"/>
              </a:spcBef>
              <a:spcAft>
                <a:spcPts val="0"/>
              </a:spcAft>
              <a:buNone/>
            </a:pPr>
            <a:r>
              <a:t/>
            </a:r>
            <a:endParaRPr b="1" sz="2200">
              <a:solidFill>
                <a:srgbClr val="D8D8D8"/>
              </a:solidFill>
            </a:endParaRPr>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pic>
        <p:nvPicPr>
          <p:cNvPr id="323" name="Google Shape;323;gfd96ee93aa_1_256"/>
          <p:cNvPicPr preferRelativeResize="0"/>
          <p:nvPr/>
        </p:nvPicPr>
        <p:blipFill>
          <a:blip r:embed="rId3">
            <a:alphaModFix/>
          </a:blip>
          <a:stretch>
            <a:fillRect/>
          </a:stretch>
        </p:blipFill>
        <p:spPr>
          <a:xfrm>
            <a:off x="8054100" y="2891488"/>
            <a:ext cx="3288850" cy="3333075"/>
          </a:xfrm>
          <a:prstGeom prst="rect">
            <a:avLst/>
          </a:prstGeom>
          <a:noFill/>
          <a:ln>
            <a:noFill/>
          </a:ln>
        </p:spPr>
      </p:pic>
      <p:sp>
        <p:nvSpPr>
          <p:cNvPr id="324" name="Google Shape;324;gfd96ee93aa_1_256"/>
          <p:cNvSpPr txBox="1"/>
          <p:nvPr/>
        </p:nvSpPr>
        <p:spPr>
          <a:xfrm>
            <a:off x="838200" y="2891488"/>
            <a:ext cx="7215900" cy="683400"/>
          </a:xfrm>
          <a:prstGeom prst="rect">
            <a:avLst/>
          </a:prstGeom>
          <a:noFill/>
          <a:ln>
            <a:noFill/>
          </a:ln>
        </p:spPr>
        <p:txBody>
          <a:bodyPr anchorCtr="0" anchor="t" bIns="91425" lIns="91425" spcFirstLastPara="1" rIns="91425" wrap="square" tIns="91425">
            <a:spAutoFit/>
          </a:bodyPr>
          <a:lstStyle/>
          <a:p>
            <a:pPr indent="-342900" lvl="0" marL="914400" rtl="0" algn="l">
              <a:lnSpc>
                <a:spcPct val="90000"/>
              </a:lnSpc>
              <a:spcBef>
                <a:spcPts val="100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Número de registro otorgado por la Ursea</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chemeClr val="dk1"/>
              </a:buClr>
              <a:buSzPts val="1800"/>
              <a:buAutoNum type="alphaLcParenBoth"/>
            </a:pPr>
            <a:r>
              <a:rPr lang="es-ES" sz="1800">
                <a:solidFill>
                  <a:schemeClr val="dk1"/>
                </a:solidFill>
                <a:latin typeface="Calibri"/>
                <a:ea typeface="Calibri"/>
                <a:cs typeface="Calibri"/>
                <a:sym typeface="Calibri"/>
              </a:rPr>
              <a:t>PMTA (en bar)</a:t>
            </a:r>
            <a:endParaRPr sz="1000"/>
          </a:p>
        </p:txBody>
      </p:sp>
      <p:sp>
        <p:nvSpPr>
          <p:cNvPr id="325" name="Google Shape;325;gfd96ee93aa_1_256"/>
          <p:cNvSpPr/>
          <p:nvPr/>
        </p:nvSpPr>
        <p:spPr>
          <a:xfrm>
            <a:off x="9886700" y="4334075"/>
            <a:ext cx="559200" cy="264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fd96ee93aa_1_26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II. Asignación de número de registro</a:t>
            </a:r>
            <a:endParaRPr sz="2000"/>
          </a:p>
        </p:txBody>
      </p:sp>
      <p:sp>
        <p:nvSpPr>
          <p:cNvPr id="331" name="Google Shape;331;gfd96ee93aa_1_263"/>
          <p:cNvSpPr txBox="1"/>
          <p:nvPr>
            <p:ph idx="1" type="body"/>
          </p:nvPr>
        </p:nvSpPr>
        <p:spPr>
          <a:xfrm>
            <a:off x="838200" y="1598175"/>
            <a:ext cx="107661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60</a:t>
            </a:r>
            <a:endParaRPr b="1" sz="2200"/>
          </a:p>
          <a:p>
            <a:pPr indent="0" lvl="0" marL="0" rtl="0" algn="l">
              <a:lnSpc>
                <a:spcPct val="90000"/>
              </a:lnSpc>
              <a:spcBef>
                <a:spcPts val="1000"/>
              </a:spcBef>
              <a:spcAft>
                <a:spcPts val="0"/>
              </a:spcAft>
              <a:buNone/>
            </a:pPr>
            <a:r>
              <a:rPr lang="es-ES" sz="2200"/>
              <a:t>Todo generador de vapor deberá disponer de la placa de registro, realizada con materiales duraderos, en la que se indique: </a:t>
            </a:r>
            <a:endParaRPr sz="2200"/>
          </a:p>
          <a:p>
            <a:pPr indent="0" lvl="0" marL="0" rtl="0" algn="l">
              <a:lnSpc>
                <a:spcPct val="90000"/>
              </a:lnSpc>
              <a:spcBef>
                <a:spcPts val="1000"/>
              </a:spcBef>
              <a:spcAft>
                <a:spcPts val="0"/>
              </a:spcAft>
              <a:buNone/>
            </a:pPr>
            <a:r>
              <a:t/>
            </a:r>
            <a:endParaRPr b="1" sz="2200">
              <a:solidFill>
                <a:srgbClr val="D8D8D8"/>
              </a:solidFill>
            </a:endParaRPr>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pic>
        <p:nvPicPr>
          <p:cNvPr id="332" name="Google Shape;332;gfd96ee93aa_1_263"/>
          <p:cNvPicPr preferRelativeResize="0"/>
          <p:nvPr/>
        </p:nvPicPr>
        <p:blipFill>
          <a:blip r:embed="rId3">
            <a:alphaModFix/>
          </a:blip>
          <a:stretch>
            <a:fillRect/>
          </a:stretch>
        </p:blipFill>
        <p:spPr>
          <a:xfrm>
            <a:off x="8054100" y="2891488"/>
            <a:ext cx="3288850" cy="3333075"/>
          </a:xfrm>
          <a:prstGeom prst="rect">
            <a:avLst/>
          </a:prstGeom>
          <a:noFill/>
          <a:ln>
            <a:noFill/>
          </a:ln>
        </p:spPr>
      </p:pic>
      <p:sp>
        <p:nvSpPr>
          <p:cNvPr id="333" name="Google Shape;333;gfd96ee93aa_1_263"/>
          <p:cNvSpPr txBox="1"/>
          <p:nvPr/>
        </p:nvSpPr>
        <p:spPr>
          <a:xfrm>
            <a:off x="838200" y="2891488"/>
            <a:ext cx="7215900" cy="1182000"/>
          </a:xfrm>
          <a:prstGeom prst="rect">
            <a:avLst/>
          </a:prstGeom>
          <a:noFill/>
          <a:ln>
            <a:noFill/>
          </a:ln>
        </p:spPr>
        <p:txBody>
          <a:bodyPr anchorCtr="0" anchor="t" bIns="91425" lIns="91425" spcFirstLastPara="1" rIns="91425" wrap="square" tIns="91425">
            <a:spAutoFit/>
          </a:bodyPr>
          <a:lstStyle/>
          <a:p>
            <a:pPr indent="-342900" lvl="0" marL="914400" rtl="0" algn="l">
              <a:lnSpc>
                <a:spcPct val="90000"/>
              </a:lnSpc>
              <a:spcBef>
                <a:spcPts val="100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Número de registro otorgado por la Ursea</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PMTA (en bar)</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chemeClr val="dk1"/>
              </a:buClr>
              <a:buSzPts val="1800"/>
              <a:buAutoNum type="alphaLcParenBoth"/>
            </a:pPr>
            <a:r>
              <a:rPr lang="es-ES" sz="1800">
                <a:solidFill>
                  <a:schemeClr val="dk1"/>
                </a:solidFill>
                <a:latin typeface="Calibri"/>
                <a:ea typeface="Calibri"/>
                <a:cs typeface="Calibri"/>
                <a:sym typeface="Calibri"/>
              </a:rPr>
              <a:t>Las fechas de realización de las inspecciones (mes/año para Test hidráulico y año para inspección anual)</a:t>
            </a:r>
            <a:endParaRPr sz="1000"/>
          </a:p>
        </p:txBody>
      </p:sp>
      <p:sp>
        <p:nvSpPr>
          <p:cNvPr id="334" name="Google Shape;334;gfd96ee93aa_1_263"/>
          <p:cNvSpPr/>
          <p:nvPr/>
        </p:nvSpPr>
        <p:spPr>
          <a:xfrm>
            <a:off x="8927850" y="4545225"/>
            <a:ext cx="1105500" cy="352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fd96ee93aa_1_263"/>
          <p:cNvSpPr/>
          <p:nvPr/>
        </p:nvSpPr>
        <p:spPr>
          <a:xfrm>
            <a:off x="8274724" y="4073500"/>
            <a:ext cx="396000" cy="579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fd96ee93aa_1_27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III - Registro del generador de vapor</a:t>
            </a:r>
            <a:endParaRPr/>
          </a:p>
          <a:p>
            <a:pPr indent="0" lvl="0" marL="0" rtl="0" algn="l">
              <a:lnSpc>
                <a:spcPct val="90000"/>
              </a:lnSpc>
              <a:spcBef>
                <a:spcPts val="0"/>
              </a:spcBef>
              <a:spcAft>
                <a:spcPts val="0"/>
              </a:spcAft>
              <a:buClr>
                <a:schemeClr val="lt1"/>
              </a:buClr>
              <a:buSzPts val="3600"/>
              <a:buFont typeface="Calibri"/>
              <a:buNone/>
            </a:pPr>
            <a:r>
              <a:rPr lang="es-ES" sz="2000"/>
              <a:t>Título II. Asignación de número de registro</a:t>
            </a:r>
            <a:endParaRPr sz="2000"/>
          </a:p>
        </p:txBody>
      </p:sp>
      <p:sp>
        <p:nvSpPr>
          <p:cNvPr id="341" name="Google Shape;341;gfd96ee93aa_1_270"/>
          <p:cNvSpPr txBox="1"/>
          <p:nvPr>
            <p:ph idx="1" type="body"/>
          </p:nvPr>
        </p:nvSpPr>
        <p:spPr>
          <a:xfrm>
            <a:off x="838200" y="1598175"/>
            <a:ext cx="10766100" cy="49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s-ES" sz="2200"/>
              <a:t>Art. 60</a:t>
            </a:r>
            <a:endParaRPr b="1" sz="2200"/>
          </a:p>
          <a:p>
            <a:pPr indent="0" lvl="0" marL="0" rtl="0" algn="l">
              <a:lnSpc>
                <a:spcPct val="90000"/>
              </a:lnSpc>
              <a:spcBef>
                <a:spcPts val="1000"/>
              </a:spcBef>
              <a:spcAft>
                <a:spcPts val="0"/>
              </a:spcAft>
              <a:buNone/>
            </a:pPr>
            <a:r>
              <a:rPr lang="es-ES" sz="2200"/>
              <a:t>Todo generador de vapor deberá disponer de la placa de registro, realizada con materiales duraderos, en la que se indique: </a:t>
            </a:r>
            <a:endParaRPr sz="2200"/>
          </a:p>
          <a:p>
            <a:pPr indent="0" lvl="0" marL="0" rtl="0" algn="l">
              <a:lnSpc>
                <a:spcPct val="90000"/>
              </a:lnSpc>
              <a:spcBef>
                <a:spcPts val="1000"/>
              </a:spcBef>
              <a:spcAft>
                <a:spcPts val="0"/>
              </a:spcAft>
              <a:buNone/>
            </a:pPr>
            <a:r>
              <a:t/>
            </a:r>
            <a:endParaRPr b="1" sz="2200">
              <a:solidFill>
                <a:srgbClr val="D8D8D8"/>
              </a:solidFill>
            </a:endParaRPr>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t/>
            </a:r>
            <a:endParaRPr sz="2200"/>
          </a:p>
        </p:txBody>
      </p:sp>
      <p:pic>
        <p:nvPicPr>
          <p:cNvPr id="342" name="Google Shape;342;gfd96ee93aa_1_270"/>
          <p:cNvPicPr preferRelativeResize="0"/>
          <p:nvPr/>
        </p:nvPicPr>
        <p:blipFill>
          <a:blip r:embed="rId3">
            <a:alphaModFix/>
          </a:blip>
          <a:stretch>
            <a:fillRect/>
          </a:stretch>
        </p:blipFill>
        <p:spPr>
          <a:xfrm>
            <a:off x="8054100" y="2891488"/>
            <a:ext cx="3288850" cy="3333075"/>
          </a:xfrm>
          <a:prstGeom prst="rect">
            <a:avLst/>
          </a:prstGeom>
          <a:noFill/>
          <a:ln>
            <a:noFill/>
          </a:ln>
        </p:spPr>
      </p:pic>
      <p:sp>
        <p:nvSpPr>
          <p:cNvPr id="343" name="Google Shape;343;gfd96ee93aa_1_270"/>
          <p:cNvSpPr txBox="1"/>
          <p:nvPr/>
        </p:nvSpPr>
        <p:spPr>
          <a:xfrm>
            <a:off x="838200" y="2891488"/>
            <a:ext cx="7215900" cy="1431600"/>
          </a:xfrm>
          <a:prstGeom prst="rect">
            <a:avLst/>
          </a:prstGeom>
          <a:noFill/>
          <a:ln>
            <a:noFill/>
          </a:ln>
        </p:spPr>
        <p:txBody>
          <a:bodyPr anchorCtr="0" anchor="t" bIns="91425" lIns="91425" spcFirstLastPara="1" rIns="91425" wrap="square" tIns="91425">
            <a:spAutoFit/>
          </a:bodyPr>
          <a:lstStyle/>
          <a:p>
            <a:pPr indent="-342900" lvl="0" marL="914400" rtl="0" algn="l">
              <a:lnSpc>
                <a:spcPct val="90000"/>
              </a:lnSpc>
              <a:spcBef>
                <a:spcPts val="100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Número de registro otorgado por la Ursea</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PMTA (en bar)</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rgbClr val="D8D8D8"/>
              </a:buClr>
              <a:buSzPts val="1800"/>
              <a:buAutoNum type="alphaLcParenBoth"/>
            </a:pPr>
            <a:r>
              <a:rPr lang="es-ES" sz="1800">
                <a:solidFill>
                  <a:srgbClr val="D8D8D8"/>
                </a:solidFill>
                <a:latin typeface="Calibri"/>
                <a:ea typeface="Calibri"/>
                <a:cs typeface="Calibri"/>
                <a:sym typeface="Calibri"/>
              </a:rPr>
              <a:t>Las fechas de realización de las inspecciones (mes/año para Test hidráulico y año para inspección anual)</a:t>
            </a:r>
            <a:endParaRPr sz="1800">
              <a:solidFill>
                <a:srgbClr val="D8D8D8"/>
              </a:solidFill>
              <a:latin typeface="Calibri"/>
              <a:ea typeface="Calibri"/>
              <a:cs typeface="Calibri"/>
              <a:sym typeface="Calibri"/>
            </a:endParaRPr>
          </a:p>
          <a:p>
            <a:pPr indent="-342900" lvl="0" marL="914400" rtl="0" algn="l">
              <a:lnSpc>
                <a:spcPct val="90000"/>
              </a:lnSpc>
              <a:spcBef>
                <a:spcPts val="0"/>
              </a:spcBef>
              <a:spcAft>
                <a:spcPts val="0"/>
              </a:spcAft>
              <a:buClr>
                <a:schemeClr val="dk1"/>
              </a:buClr>
              <a:buSzPts val="1800"/>
              <a:buAutoNum type="alphaLcParenBoth"/>
            </a:pPr>
            <a:r>
              <a:rPr lang="es-ES" sz="1800">
                <a:solidFill>
                  <a:schemeClr val="dk1"/>
                </a:solidFill>
                <a:latin typeface="Calibri"/>
                <a:ea typeface="Calibri"/>
                <a:cs typeface="Calibri"/>
                <a:sym typeface="Calibri"/>
              </a:rPr>
              <a:t>Tipo de inspección realizada.</a:t>
            </a:r>
            <a:endParaRPr sz="1000"/>
          </a:p>
        </p:txBody>
      </p:sp>
      <p:sp>
        <p:nvSpPr>
          <p:cNvPr id="344" name="Google Shape;344;gfd96ee93aa_1_270"/>
          <p:cNvSpPr/>
          <p:nvPr/>
        </p:nvSpPr>
        <p:spPr>
          <a:xfrm>
            <a:off x="9004050" y="3909675"/>
            <a:ext cx="1423200" cy="434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fd96ee93aa_1_270"/>
          <p:cNvSpPr/>
          <p:nvPr/>
        </p:nvSpPr>
        <p:spPr>
          <a:xfrm>
            <a:off x="9004050" y="5275275"/>
            <a:ext cx="1423200" cy="434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9"/>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p>
            <a:pPr indent="-457200" lvl="0" marL="635000" rtl="0" algn="l">
              <a:lnSpc>
                <a:spcPct val="150000"/>
              </a:lnSpc>
              <a:spcBef>
                <a:spcPts val="0"/>
              </a:spcBef>
              <a:spcAft>
                <a:spcPts val="0"/>
              </a:spcAft>
              <a:buSzPts val="2800"/>
              <a:buChar char="•"/>
            </a:pPr>
            <a:r>
              <a:rPr lang="es-ES" sz="2000"/>
              <a:t>Reglamento de Generadores de Vapor URSEA, julio 2021</a:t>
            </a:r>
            <a:endParaRPr/>
          </a:p>
          <a:p>
            <a:pPr indent="0" lvl="0" marL="457200" rtl="0" algn="l">
              <a:lnSpc>
                <a:spcPct val="150000"/>
              </a:lnSpc>
              <a:spcBef>
                <a:spcPts val="0"/>
              </a:spcBef>
              <a:spcAft>
                <a:spcPts val="0"/>
              </a:spcAft>
              <a:buNone/>
            </a:pPr>
            <a:r>
              <a:t/>
            </a:r>
            <a:endParaRPr/>
          </a:p>
          <a:p>
            <a:pPr indent="-279400" lvl="0" marL="635000" rtl="0" algn="l">
              <a:lnSpc>
                <a:spcPct val="150000"/>
              </a:lnSpc>
              <a:spcBef>
                <a:spcPts val="0"/>
              </a:spcBef>
              <a:spcAft>
                <a:spcPts val="0"/>
              </a:spcAft>
              <a:buSzPts val="2800"/>
              <a:buNone/>
            </a:pPr>
            <a:r>
              <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f623340ad4_1_1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Contexto</a:t>
            </a:r>
            <a:endParaRPr/>
          </a:p>
        </p:txBody>
      </p:sp>
      <p:sp>
        <p:nvSpPr>
          <p:cNvPr id="70" name="Google Shape;70;gf623340ad4_1_13"/>
          <p:cNvSpPr txBox="1"/>
          <p:nvPr>
            <p:ph idx="1" type="body"/>
          </p:nvPr>
        </p:nvSpPr>
        <p:spPr>
          <a:xfrm>
            <a:off x="258275" y="1725250"/>
            <a:ext cx="8308500" cy="4374300"/>
          </a:xfrm>
          <a:prstGeom prst="rect">
            <a:avLst/>
          </a:prstGeom>
          <a:noFill/>
          <a:ln>
            <a:noFill/>
          </a:ln>
        </p:spPr>
        <p:txBody>
          <a:bodyPr anchorCtr="0" anchor="t" bIns="45700" lIns="91425" spcFirstLastPara="1" rIns="91425" wrap="square" tIns="45700">
            <a:noAutofit/>
          </a:bodyPr>
          <a:lstStyle/>
          <a:p>
            <a:pPr indent="0" lvl="0" marL="177800" rtl="0" algn="l">
              <a:spcBef>
                <a:spcPts val="0"/>
              </a:spcBef>
              <a:spcAft>
                <a:spcPts val="0"/>
              </a:spcAft>
              <a:buSzPts val="2800"/>
              <a:buNone/>
            </a:pPr>
            <a:r>
              <a:rPr lang="es-ES" sz="2400">
                <a:solidFill>
                  <a:srgbClr val="D8D8D8"/>
                </a:solidFill>
              </a:rPr>
              <a:t>2016 – Se aprueba el Reglamento de Generadores de Vapor, el cual establece criterios para el registro, habilitaciones y pruebas periódicas.</a:t>
            </a:r>
            <a:endParaRPr sz="2400">
              <a:solidFill>
                <a:srgbClr val="D8D8D8"/>
              </a:solidFill>
            </a:endParaRPr>
          </a:p>
          <a:p>
            <a:pPr indent="0" lvl="0" marL="177800" rtl="0" algn="l">
              <a:spcBef>
                <a:spcPts val="0"/>
              </a:spcBef>
              <a:spcAft>
                <a:spcPts val="0"/>
              </a:spcAft>
              <a:buSzPts val="2800"/>
              <a:buNone/>
            </a:pPr>
            <a:r>
              <a:t/>
            </a:r>
            <a:endParaRPr sz="2400">
              <a:solidFill>
                <a:srgbClr val="D8D8D8"/>
              </a:solidFill>
            </a:endParaRPr>
          </a:p>
          <a:p>
            <a:pPr indent="0" lvl="0" marL="177800" rtl="0" algn="l">
              <a:spcBef>
                <a:spcPts val="0"/>
              </a:spcBef>
              <a:spcAft>
                <a:spcPts val="0"/>
              </a:spcAft>
              <a:buSzPts val="2800"/>
              <a:buNone/>
            </a:pPr>
            <a:r>
              <a:rPr lang="es-ES" sz="2400">
                <a:solidFill>
                  <a:srgbClr val="D8D8D8"/>
                </a:solidFill>
              </a:rPr>
              <a:t>2020 – Modificaciones en el Reglamento de Generadores de Vapor entra en consulta pública. Obligatoriedad de contar con capacitación específica en Inspección, garantizando una formación suficiente y uniforme para las tareas realizadas por Profesionales Idóneos.</a:t>
            </a:r>
            <a:endParaRPr sz="2400">
              <a:solidFill>
                <a:srgbClr val="D8D8D8"/>
              </a:solidFill>
            </a:endParaRPr>
          </a:p>
          <a:p>
            <a:pPr indent="0" lvl="0" marL="177800" rtl="0" algn="l">
              <a:spcBef>
                <a:spcPts val="0"/>
              </a:spcBef>
              <a:spcAft>
                <a:spcPts val="0"/>
              </a:spcAft>
              <a:buSzPts val="2800"/>
              <a:buNone/>
            </a:pPr>
            <a:r>
              <a:t/>
            </a:r>
            <a:endParaRPr sz="2400"/>
          </a:p>
          <a:p>
            <a:pPr indent="0" lvl="0" marL="177800" rtl="0" algn="l">
              <a:spcBef>
                <a:spcPts val="0"/>
              </a:spcBef>
              <a:spcAft>
                <a:spcPts val="0"/>
              </a:spcAft>
              <a:buSzPts val="2800"/>
              <a:buNone/>
            </a:pPr>
            <a:r>
              <a:rPr lang="es-ES" sz="2400"/>
              <a:t>2021 – Entra en vigencia el Reglamento de Generadores de Vapor con las modificaciones planteadas.</a:t>
            </a:r>
            <a:endParaRPr sz="1700"/>
          </a:p>
          <a:p>
            <a:pPr indent="0" lvl="0" marL="177800" rtl="0" algn="l">
              <a:lnSpc>
                <a:spcPct val="90000"/>
              </a:lnSpc>
              <a:spcBef>
                <a:spcPts val="0"/>
              </a:spcBef>
              <a:spcAft>
                <a:spcPts val="0"/>
              </a:spcAft>
              <a:buSzPts val="2800"/>
              <a:buNone/>
            </a:pPr>
            <a:r>
              <a:t/>
            </a:r>
            <a:endParaRPr sz="1700">
              <a:solidFill>
                <a:schemeClr val="dk1"/>
              </a:solidFill>
            </a:endParaRPr>
          </a:p>
          <a:p>
            <a:pPr indent="0" lvl="0" marL="177800" rtl="0" algn="l">
              <a:lnSpc>
                <a:spcPct val="90000"/>
              </a:lnSpc>
              <a:spcBef>
                <a:spcPts val="0"/>
              </a:spcBef>
              <a:spcAft>
                <a:spcPts val="0"/>
              </a:spcAft>
              <a:buSzPts val="2800"/>
              <a:buNone/>
            </a:pPr>
            <a:r>
              <a:t/>
            </a:r>
            <a:endParaRPr sz="1700">
              <a:solidFill>
                <a:schemeClr val="dk1"/>
              </a:solidFill>
            </a:endParaRPr>
          </a:p>
        </p:txBody>
      </p:sp>
      <p:pic>
        <p:nvPicPr>
          <p:cNvPr id="71" name="Google Shape;71;gf623340ad4_1_13"/>
          <p:cNvPicPr preferRelativeResize="0"/>
          <p:nvPr/>
        </p:nvPicPr>
        <p:blipFill rotWithShape="1">
          <a:blip r:embed="rId3">
            <a:alphaModFix/>
          </a:blip>
          <a:srcRect b="0" l="0" r="0" t="0"/>
          <a:stretch/>
        </p:blipFill>
        <p:spPr>
          <a:xfrm>
            <a:off x="8566663" y="1725242"/>
            <a:ext cx="2880000" cy="4374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4"/>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 Objeto</a:t>
            </a:r>
            <a:endParaRPr sz="2000"/>
          </a:p>
        </p:txBody>
      </p:sp>
      <p:sp>
        <p:nvSpPr>
          <p:cNvPr id="77" name="Google Shape;77;p24"/>
          <p:cNvSpPr txBox="1"/>
          <p:nvPr>
            <p:ph idx="1" type="body"/>
          </p:nvPr>
        </p:nvSpPr>
        <p:spPr>
          <a:xfrm>
            <a:off x="838200" y="1747926"/>
            <a:ext cx="4543500" cy="4064400"/>
          </a:xfrm>
          <a:prstGeom prst="rect">
            <a:avLst/>
          </a:prstGeom>
          <a:noFill/>
          <a:ln>
            <a:noFill/>
          </a:ln>
        </p:spPr>
        <p:txBody>
          <a:bodyPr anchorCtr="0" anchor="t" bIns="45700" lIns="91425" spcFirstLastPara="1" rIns="91425" wrap="square" tIns="45700">
            <a:noAutofit/>
          </a:bodyPr>
          <a:lstStyle/>
          <a:p>
            <a:pPr indent="0" lvl="0" marL="114300" rtl="0" algn="l">
              <a:lnSpc>
                <a:spcPct val="150000"/>
              </a:lnSpc>
              <a:spcBef>
                <a:spcPts val="1000"/>
              </a:spcBef>
              <a:spcAft>
                <a:spcPts val="0"/>
              </a:spcAft>
              <a:buSzPts val="1800"/>
              <a:buNone/>
            </a:pPr>
            <a:r>
              <a:rPr b="1" lang="es-ES" sz="2300"/>
              <a:t>Art. 1</a:t>
            </a:r>
            <a:endParaRPr b="1" sz="2300"/>
          </a:p>
          <a:p>
            <a:pPr indent="0" lvl="0" marL="114300" rtl="0" algn="l">
              <a:lnSpc>
                <a:spcPct val="150000"/>
              </a:lnSpc>
              <a:spcBef>
                <a:spcPts val="1000"/>
              </a:spcBef>
              <a:spcAft>
                <a:spcPts val="0"/>
              </a:spcAft>
              <a:buSzPts val="1800"/>
              <a:buNone/>
            </a:pPr>
            <a:r>
              <a:rPr lang="es-ES" sz="2300"/>
              <a:t>El objeto del presente reglamento es establecer los </a:t>
            </a:r>
            <a:r>
              <a:rPr b="1" lang="es-ES" sz="2300"/>
              <a:t>requisitos y procedimientos para el registro, habilitación, mantenimiento y operación segura</a:t>
            </a:r>
            <a:r>
              <a:rPr lang="es-ES" sz="2300"/>
              <a:t> de todo generador de vapor.</a:t>
            </a:r>
            <a:endParaRPr sz="2300"/>
          </a:p>
          <a:p>
            <a:pPr indent="0" lvl="0" marL="114300" rtl="0" algn="l">
              <a:lnSpc>
                <a:spcPct val="150000"/>
              </a:lnSpc>
              <a:spcBef>
                <a:spcPts val="1000"/>
              </a:spcBef>
              <a:spcAft>
                <a:spcPts val="0"/>
              </a:spcAft>
              <a:buSzPts val="1800"/>
              <a:buNone/>
            </a:pPr>
            <a:r>
              <a:t/>
            </a:r>
            <a:endParaRPr sz="2300"/>
          </a:p>
          <a:p>
            <a:pPr indent="0" lvl="0" marL="114300" rtl="0" algn="l">
              <a:lnSpc>
                <a:spcPct val="150000"/>
              </a:lnSpc>
              <a:spcBef>
                <a:spcPts val="1000"/>
              </a:spcBef>
              <a:spcAft>
                <a:spcPts val="0"/>
              </a:spcAft>
              <a:buSzPts val="1800"/>
              <a:buNone/>
            </a:pPr>
            <a:r>
              <a:t/>
            </a:r>
            <a:endParaRPr sz="2300"/>
          </a:p>
        </p:txBody>
      </p:sp>
      <p:pic>
        <p:nvPicPr>
          <p:cNvPr id="78" name="Google Shape;78;p24"/>
          <p:cNvPicPr preferRelativeResize="0"/>
          <p:nvPr/>
        </p:nvPicPr>
        <p:blipFill rotWithShape="1">
          <a:blip r:embed="rId3">
            <a:alphaModFix/>
          </a:blip>
          <a:srcRect b="18626" l="51977" r="2520" t="0"/>
          <a:stretch/>
        </p:blipFill>
        <p:spPr>
          <a:xfrm>
            <a:off x="6121125" y="1519325"/>
            <a:ext cx="2119674" cy="2026775"/>
          </a:xfrm>
          <a:prstGeom prst="rect">
            <a:avLst/>
          </a:prstGeom>
          <a:noFill/>
          <a:ln>
            <a:noFill/>
          </a:ln>
        </p:spPr>
      </p:pic>
      <p:pic>
        <p:nvPicPr>
          <p:cNvPr id="79" name="Google Shape;79;p24"/>
          <p:cNvPicPr preferRelativeResize="0"/>
          <p:nvPr/>
        </p:nvPicPr>
        <p:blipFill rotWithShape="1">
          <a:blip r:embed="rId4">
            <a:alphaModFix/>
          </a:blip>
          <a:srcRect b="18619" l="35364" r="15956" t="0"/>
          <a:stretch/>
        </p:blipFill>
        <p:spPr>
          <a:xfrm>
            <a:off x="8389050" y="1519325"/>
            <a:ext cx="3084875" cy="2026775"/>
          </a:xfrm>
          <a:prstGeom prst="rect">
            <a:avLst/>
          </a:prstGeom>
          <a:noFill/>
          <a:ln>
            <a:noFill/>
          </a:ln>
        </p:spPr>
      </p:pic>
      <p:pic>
        <p:nvPicPr>
          <p:cNvPr id="80" name="Google Shape;80;p24"/>
          <p:cNvPicPr preferRelativeResize="0"/>
          <p:nvPr/>
        </p:nvPicPr>
        <p:blipFill rotWithShape="1">
          <a:blip r:embed="rId5">
            <a:alphaModFix/>
          </a:blip>
          <a:srcRect b="0" l="0" r="0" t="38721"/>
          <a:stretch/>
        </p:blipFill>
        <p:spPr>
          <a:xfrm>
            <a:off x="6121125" y="3709800"/>
            <a:ext cx="5360150" cy="249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f9fb01e29d_0_4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II. Alcance</a:t>
            </a:r>
            <a:endParaRPr sz="2000"/>
          </a:p>
        </p:txBody>
      </p:sp>
      <p:sp>
        <p:nvSpPr>
          <p:cNvPr id="86" name="Google Shape;86;gf9fb01e29d_0_40"/>
          <p:cNvSpPr txBox="1"/>
          <p:nvPr>
            <p:ph idx="1" type="body"/>
          </p:nvPr>
        </p:nvSpPr>
        <p:spPr>
          <a:xfrm>
            <a:off x="838200" y="175057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2</a:t>
            </a:r>
            <a:endParaRPr b="1" sz="2200"/>
          </a:p>
          <a:p>
            <a:pPr indent="0" lvl="0" marL="0" rtl="0" algn="l">
              <a:lnSpc>
                <a:spcPct val="90000"/>
              </a:lnSpc>
              <a:spcBef>
                <a:spcPts val="1000"/>
              </a:spcBef>
              <a:spcAft>
                <a:spcPts val="0"/>
              </a:spcAft>
              <a:buSzPts val="1800"/>
              <a:buNone/>
            </a:pPr>
            <a:r>
              <a:rPr lang="es-ES" sz="2200"/>
              <a:t>El presente Reglamento se aplica a todo generador de vapor, definiéndose las siguientes categorías:</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
        <p:nvSpPr>
          <p:cNvPr id="87" name="Google Shape;87;gf9fb01e29d_0_40"/>
          <p:cNvSpPr txBox="1"/>
          <p:nvPr>
            <p:ph idx="1" type="body"/>
          </p:nvPr>
        </p:nvSpPr>
        <p:spPr>
          <a:xfrm>
            <a:off x="838200" y="3045975"/>
            <a:ext cx="4076400" cy="283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1800"/>
              <a:t>Pequeño (P): </a:t>
            </a:r>
            <a:r>
              <a:rPr lang="es-ES" sz="1800"/>
              <a:t>Es aquel con PMTA¹ mayor a 1 bar y menor a 7 bar.</a:t>
            </a:r>
            <a:endParaRPr sz="1800"/>
          </a:p>
          <a:p>
            <a:pPr indent="0" lvl="0" marL="0" rtl="0" algn="l">
              <a:lnSpc>
                <a:spcPct val="90000"/>
              </a:lnSpc>
              <a:spcBef>
                <a:spcPts val="1000"/>
              </a:spcBef>
              <a:spcAft>
                <a:spcPts val="0"/>
              </a:spcAft>
              <a:buSzPts val="1800"/>
              <a:buNone/>
            </a:pPr>
            <a:r>
              <a:t/>
            </a:r>
            <a:endParaRPr sz="1800"/>
          </a:p>
          <a:p>
            <a:pPr indent="0" lvl="0" marL="0" rtl="0" algn="l">
              <a:spcBef>
                <a:spcPts val="1000"/>
              </a:spcBef>
              <a:spcAft>
                <a:spcPts val="0"/>
              </a:spcAft>
              <a:buSzPts val="1800"/>
              <a:buNone/>
            </a:pPr>
            <a:r>
              <a:rPr b="1" lang="es-ES" sz="1800"/>
              <a:t>Mediano (M): </a:t>
            </a:r>
            <a:r>
              <a:rPr lang="es-ES" sz="1800"/>
              <a:t>Es aquel con PMTA igual o mayor a 7 bar y menor a 28 bar.</a:t>
            </a:r>
            <a:endParaRPr sz="1800"/>
          </a:p>
          <a:p>
            <a:pPr indent="0" lvl="0" marL="0" rtl="0" algn="l">
              <a:spcBef>
                <a:spcPts val="1000"/>
              </a:spcBef>
              <a:spcAft>
                <a:spcPts val="0"/>
              </a:spcAft>
              <a:buSzPts val="1800"/>
              <a:buNone/>
            </a:pPr>
            <a:r>
              <a:t/>
            </a:r>
            <a:endParaRPr sz="1800"/>
          </a:p>
          <a:p>
            <a:pPr indent="0" lvl="0" marL="0" rtl="0" algn="l">
              <a:spcBef>
                <a:spcPts val="1000"/>
              </a:spcBef>
              <a:spcAft>
                <a:spcPts val="0"/>
              </a:spcAft>
              <a:buSzPts val="1800"/>
              <a:buNone/>
            </a:pPr>
            <a:r>
              <a:rPr b="1" lang="es-ES" sz="1800"/>
              <a:t>Grande(G): </a:t>
            </a:r>
            <a:r>
              <a:rPr lang="es-ES" sz="1800"/>
              <a:t>Es aquel con PMTA mayor a 28 bar.</a:t>
            </a:r>
            <a:endParaRPr sz="1800"/>
          </a:p>
          <a:p>
            <a:pPr indent="0" lvl="0" marL="0" rtl="0" algn="l">
              <a:lnSpc>
                <a:spcPct val="90000"/>
              </a:lnSpc>
              <a:spcBef>
                <a:spcPts val="1000"/>
              </a:spcBef>
              <a:spcAft>
                <a:spcPts val="0"/>
              </a:spcAft>
              <a:buSzPts val="1800"/>
              <a:buNone/>
            </a:pPr>
            <a:r>
              <a:t/>
            </a:r>
            <a:endParaRPr sz="1800"/>
          </a:p>
          <a:p>
            <a:pPr indent="0" lvl="0" marL="0" rtl="0" algn="l">
              <a:lnSpc>
                <a:spcPct val="90000"/>
              </a:lnSpc>
              <a:spcBef>
                <a:spcPts val="1000"/>
              </a:spcBef>
              <a:spcAft>
                <a:spcPts val="0"/>
              </a:spcAft>
              <a:buSzPts val="1800"/>
              <a:buNone/>
            </a:pPr>
            <a:r>
              <a:t/>
            </a:r>
            <a:endParaRPr sz="1800"/>
          </a:p>
          <a:p>
            <a:pPr indent="0" lvl="0" marL="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t/>
            </a:r>
            <a:endParaRPr sz="1800"/>
          </a:p>
        </p:txBody>
      </p:sp>
      <p:cxnSp>
        <p:nvCxnSpPr>
          <p:cNvPr id="88" name="Google Shape;88;gf9fb01e29d_0_40"/>
          <p:cNvCxnSpPr/>
          <p:nvPr/>
        </p:nvCxnSpPr>
        <p:spPr>
          <a:xfrm>
            <a:off x="212270" y="5878051"/>
            <a:ext cx="11745600" cy="0"/>
          </a:xfrm>
          <a:prstGeom prst="straightConnector1">
            <a:avLst/>
          </a:prstGeom>
          <a:noFill/>
          <a:ln cap="flat" cmpd="sng" w="9525">
            <a:solidFill>
              <a:srgbClr val="81A2C7"/>
            </a:solidFill>
            <a:prstDash val="solid"/>
            <a:round/>
            <a:headEnd len="sm" w="sm" type="none"/>
            <a:tailEnd len="sm" w="sm" type="none"/>
          </a:ln>
        </p:spPr>
      </p:cxnSp>
      <p:sp>
        <p:nvSpPr>
          <p:cNvPr id="89" name="Google Shape;89;gf9fb01e29d_0_40"/>
          <p:cNvSpPr txBox="1"/>
          <p:nvPr>
            <p:ph idx="1" type="body"/>
          </p:nvPr>
        </p:nvSpPr>
        <p:spPr>
          <a:xfrm>
            <a:off x="838200" y="6030525"/>
            <a:ext cx="10363200" cy="573900"/>
          </a:xfrm>
          <a:prstGeom prst="rect">
            <a:avLst/>
          </a:prstGeom>
          <a:noFill/>
          <a:ln>
            <a:noFill/>
          </a:ln>
        </p:spPr>
        <p:txBody>
          <a:bodyPr anchorCtr="0" anchor="t" bIns="45700" lIns="91425" spcFirstLastPara="1" rIns="91425" wrap="square" tIns="45700">
            <a:noAutofit/>
          </a:bodyPr>
          <a:lstStyle/>
          <a:p>
            <a:pPr indent="0" lvl="0" marL="0" rtl="0" algn="l">
              <a:lnSpc>
                <a:spcPct val="10000"/>
              </a:lnSpc>
              <a:spcBef>
                <a:spcPts val="1000"/>
              </a:spcBef>
              <a:spcAft>
                <a:spcPts val="0"/>
              </a:spcAft>
              <a:buNone/>
            </a:pPr>
            <a:r>
              <a:rPr lang="es-ES" sz="1200"/>
              <a:t>1. Presión máxima de trabajo admisible.</a:t>
            </a:r>
            <a:endParaRPr sz="1200"/>
          </a:p>
          <a:p>
            <a:pPr indent="0" lvl="0" marL="114300" rtl="0" algn="l">
              <a:lnSpc>
                <a:spcPct val="10000"/>
              </a:lnSpc>
              <a:spcBef>
                <a:spcPts val="1000"/>
              </a:spcBef>
              <a:spcAft>
                <a:spcPts val="0"/>
              </a:spcAft>
              <a:buSzPts val="1800"/>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f9fb01e29d_1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II. Alcance</a:t>
            </a:r>
            <a:endParaRPr sz="2000"/>
          </a:p>
        </p:txBody>
      </p:sp>
      <p:sp>
        <p:nvSpPr>
          <p:cNvPr id="95" name="Google Shape;95;gf9fb01e29d_1_1"/>
          <p:cNvSpPr txBox="1"/>
          <p:nvPr>
            <p:ph idx="1" type="body"/>
          </p:nvPr>
        </p:nvSpPr>
        <p:spPr>
          <a:xfrm>
            <a:off x="838200" y="1750575"/>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2</a:t>
            </a:r>
            <a:endParaRPr b="1" sz="2200"/>
          </a:p>
          <a:p>
            <a:pPr indent="0" lvl="0" marL="0" rtl="0" algn="l">
              <a:lnSpc>
                <a:spcPct val="90000"/>
              </a:lnSpc>
              <a:spcBef>
                <a:spcPts val="1000"/>
              </a:spcBef>
              <a:spcAft>
                <a:spcPts val="0"/>
              </a:spcAft>
              <a:buSzPts val="1800"/>
              <a:buNone/>
            </a:pPr>
            <a:r>
              <a:rPr lang="es-ES" sz="2200"/>
              <a:t>El presente Reglamento se aplica a todo generador de vapor, definiéndose las siguientes categorías:</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
        <p:nvSpPr>
          <p:cNvPr id="96" name="Google Shape;96;gf9fb01e29d_1_1"/>
          <p:cNvSpPr txBox="1"/>
          <p:nvPr>
            <p:ph idx="1" type="body"/>
          </p:nvPr>
        </p:nvSpPr>
        <p:spPr>
          <a:xfrm>
            <a:off x="838200" y="3045975"/>
            <a:ext cx="4076400" cy="283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1800">
                <a:solidFill>
                  <a:srgbClr val="D8D8D8"/>
                </a:solidFill>
              </a:rPr>
              <a:t>Pequeño (P): </a:t>
            </a:r>
            <a:r>
              <a:rPr lang="es-ES" sz="1800">
                <a:solidFill>
                  <a:srgbClr val="D8D8D8"/>
                </a:solidFill>
              </a:rPr>
              <a:t>Es aquel con PMTA¹ mayor a 1 bar y menor a 7 bar.</a:t>
            </a:r>
            <a:endParaRPr sz="1800">
              <a:solidFill>
                <a:srgbClr val="D8D8D8"/>
              </a:solidFill>
            </a:endParaRPr>
          </a:p>
          <a:p>
            <a:pPr indent="0" lvl="0" marL="0" rtl="0" algn="l">
              <a:lnSpc>
                <a:spcPct val="90000"/>
              </a:lnSpc>
              <a:spcBef>
                <a:spcPts val="1000"/>
              </a:spcBef>
              <a:spcAft>
                <a:spcPts val="0"/>
              </a:spcAft>
              <a:buSzPts val="1800"/>
              <a:buNone/>
            </a:pPr>
            <a:r>
              <a:t/>
            </a:r>
            <a:endParaRPr sz="1800">
              <a:solidFill>
                <a:srgbClr val="D8D8D8"/>
              </a:solidFill>
            </a:endParaRPr>
          </a:p>
          <a:p>
            <a:pPr indent="0" lvl="0" marL="0" rtl="0" algn="l">
              <a:spcBef>
                <a:spcPts val="1000"/>
              </a:spcBef>
              <a:spcAft>
                <a:spcPts val="0"/>
              </a:spcAft>
              <a:buSzPts val="1800"/>
              <a:buNone/>
            </a:pPr>
            <a:r>
              <a:rPr b="1" lang="es-ES" sz="1800">
                <a:solidFill>
                  <a:srgbClr val="D8D8D8"/>
                </a:solidFill>
              </a:rPr>
              <a:t>Mediano (M): </a:t>
            </a:r>
            <a:r>
              <a:rPr lang="es-ES" sz="1800">
                <a:solidFill>
                  <a:srgbClr val="D8D8D8"/>
                </a:solidFill>
              </a:rPr>
              <a:t>Es aquel con PMTA igual o mayor a 7 bar y menor a 28 bar.</a:t>
            </a:r>
            <a:endParaRPr sz="1800">
              <a:solidFill>
                <a:srgbClr val="D8D8D8"/>
              </a:solidFill>
            </a:endParaRPr>
          </a:p>
          <a:p>
            <a:pPr indent="0" lvl="0" marL="0" rtl="0" algn="l">
              <a:spcBef>
                <a:spcPts val="1000"/>
              </a:spcBef>
              <a:spcAft>
                <a:spcPts val="0"/>
              </a:spcAft>
              <a:buSzPts val="1800"/>
              <a:buNone/>
            </a:pPr>
            <a:r>
              <a:t/>
            </a:r>
            <a:endParaRPr sz="1800">
              <a:solidFill>
                <a:srgbClr val="D8D8D8"/>
              </a:solidFill>
            </a:endParaRPr>
          </a:p>
          <a:p>
            <a:pPr indent="0" lvl="0" marL="0" rtl="0" algn="l">
              <a:spcBef>
                <a:spcPts val="1000"/>
              </a:spcBef>
              <a:spcAft>
                <a:spcPts val="0"/>
              </a:spcAft>
              <a:buSzPts val="1800"/>
              <a:buNone/>
            </a:pPr>
            <a:r>
              <a:rPr b="1" lang="es-ES" sz="1800">
                <a:solidFill>
                  <a:srgbClr val="D8D8D8"/>
                </a:solidFill>
              </a:rPr>
              <a:t>Grande(G): </a:t>
            </a:r>
            <a:r>
              <a:rPr lang="es-ES" sz="1800">
                <a:solidFill>
                  <a:srgbClr val="D8D8D8"/>
                </a:solidFill>
              </a:rPr>
              <a:t>Es aquel con PMTA mayor a 28 bar.</a:t>
            </a:r>
            <a:endParaRPr sz="1800">
              <a:solidFill>
                <a:srgbClr val="D8D8D8"/>
              </a:solidFill>
            </a:endParaRPr>
          </a:p>
          <a:p>
            <a:pPr indent="0" lvl="0" marL="0" rtl="0" algn="l">
              <a:lnSpc>
                <a:spcPct val="90000"/>
              </a:lnSpc>
              <a:spcBef>
                <a:spcPts val="1000"/>
              </a:spcBef>
              <a:spcAft>
                <a:spcPts val="0"/>
              </a:spcAft>
              <a:buSzPts val="1800"/>
              <a:buNone/>
            </a:pPr>
            <a:r>
              <a:t/>
            </a:r>
            <a:endParaRPr sz="1800">
              <a:solidFill>
                <a:srgbClr val="D8D8D8"/>
              </a:solidFill>
            </a:endParaRPr>
          </a:p>
          <a:p>
            <a:pPr indent="0" lvl="0" marL="0" rtl="0" algn="l">
              <a:lnSpc>
                <a:spcPct val="90000"/>
              </a:lnSpc>
              <a:spcBef>
                <a:spcPts val="1000"/>
              </a:spcBef>
              <a:spcAft>
                <a:spcPts val="0"/>
              </a:spcAft>
              <a:buSzPts val="1800"/>
              <a:buNone/>
            </a:pPr>
            <a:r>
              <a:t/>
            </a:r>
            <a:endParaRPr sz="1800">
              <a:solidFill>
                <a:srgbClr val="D8D8D8"/>
              </a:solidFill>
            </a:endParaRPr>
          </a:p>
          <a:p>
            <a:pPr indent="0" lvl="0" marL="0" rtl="0" algn="l">
              <a:lnSpc>
                <a:spcPct val="90000"/>
              </a:lnSpc>
              <a:spcBef>
                <a:spcPts val="1000"/>
              </a:spcBef>
              <a:spcAft>
                <a:spcPts val="0"/>
              </a:spcAft>
              <a:buSzPts val="1800"/>
              <a:buNone/>
            </a:pPr>
            <a:r>
              <a:t/>
            </a:r>
            <a:endParaRPr sz="1800">
              <a:solidFill>
                <a:srgbClr val="D8D8D8"/>
              </a:solidFill>
            </a:endParaRPr>
          </a:p>
          <a:p>
            <a:pPr indent="0" lvl="0" marL="114300" rtl="0" algn="l">
              <a:lnSpc>
                <a:spcPct val="90000"/>
              </a:lnSpc>
              <a:spcBef>
                <a:spcPts val="1000"/>
              </a:spcBef>
              <a:spcAft>
                <a:spcPts val="0"/>
              </a:spcAft>
              <a:buSzPts val="1800"/>
              <a:buNone/>
            </a:pPr>
            <a:r>
              <a:t/>
            </a:r>
            <a:endParaRPr sz="1800">
              <a:solidFill>
                <a:srgbClr val="D8D8D8"/>
              </a:solidFill>
            </a:endParaRPr>
          </a:p>
          <a:p>
            <a:pPr indent="0" lvl="0" marL="114300" rtl="0" algn="l">
              <a:lnSpc>
                <a:spcPct val="90000"/>
              </a:lnSpc>
              <a:spcBef>
                <a:spcPts val="1000"/>
              </a:spcBef>
              <a:spcAft>
                <a:spcPts val="0"/>
              </a:spcAft>
              <a:buSzPts val="1800"/>
              <a:buNone/>
            </a:pPr>
            <a:r>
              <a:t/>
            </a:r>
            <a:endParaRPr sz="1800">
              <a:solidFill>
                <a:srgbClr val="D8D8D8"/>
              </a:solidFill>
            </a:endParaRPr>
          </a:p>
        </p:txBody>
      </p:sp>
      <p:sp>
        <p:nvSpPr>
          <p:cNvPr id="97" name="Google Shape;97;gf9fb01e29d_1_1"/>
          <p:cNvSpPr txBox="1"/>
          <p:nvPr>
            <p:ph idx="1" type="body"/>
          </p:nvPr>
        </p:nvSpPr>
        <p:spPr>
          <a:xfrm>
            <a:off x="4914600" y="2969775"/>
            <a:ext cx="6353400" cy="283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1800"/>
              <a:t>Tipo 1 (E1): </a:t>
            </a:r>
            <a:r>
              <a:rPr lang="es-ES" sz="1800"/>
              <a:t>Es aquel con PMTA igual o menor a 7 bar, volúmen igual o menor a 140 litros, superficie de calefacción igual o menor a 1,9m2 y diámetro interior igual o menor a 0,4m.</a:t>
            </a:r>
            <a:endParaRPr sz="1800"/>
          </a:p>
          <a:p>
            <a:pPr indent="0" lvl="0" marL="0" rtl="0" algn="l">
              <a:lnSpc>
                <a:spcPct val="90000"/>
              </a:lnSpc>
              <a:spcBef>
                <a:spcPts val="1000"/>
              </a:spcBef>
              <a:spcAft>
                <a:spcPts val="0"/>
              </a:spcAft>
              <a:buSzPts val="1800"/>
              <a:buNone/>
            </a:pPr>
            <a:r>
              <a:t/>
            </a:r>
            <a:endParaRPr sz="1800"/>
          </a:p>
          <a:p>
            <a:pPr indent="0" lvl="0" marL="0" rtl="0" algn="l">
              <a:spcBef>
                <a:spcPts val="1000"/>
              </a:spcBef>
              <a:spcAft>
                <a:spcPts val="0"/>
              </a:spcAft>
              <a:buSzPts val="1800"/>
              <a:buNone/>
            </a:pPr>
            <a:r>
              <a:rPr b="1" lang="es-ES" sz="1800"/>
              <a:t>Tipo 2 (E2): </a:t>
            </a:r>
            <a:r>
              <a:rPr lang="es-ES" sz="1800"/>
              <a:t>Es aquel que utiliza como combustibles licor negro para recuperación de químicos específicos con tratamiento particular o no convencional.</a:t>
            </a:r>
            <a:endParaRPr sz="1800"/>
          </a:p>
          <a:p>
            <a:pPr indent="0" lvl="0" marL="0" rtl="0" algn="l">
              <a:spcBef>
                <a:spcPts val="1000"/>
              </a:spcBef>
              <a:spcAft>
                <a:spcPts val="0"/>
              </a:spcAft>
              <a:buSzPts val="1800"/>
              <a:buNone/>
            </a:pPr>
            <a:r>
              <a:t/>
            </a:r>
            <a:endParaRPr sz="1800"/>
          </a:p>
          <a:p>
            <a:pPr indent="0" lvl="0" marL="0" rtl="0" algn="l">
              <a:spcBef>
                <a:spcPts val="1000"/>
              </a:spcBef>
              <a:spcAft>
                <a:spcPts val="0"/>
              </a:spcAft>
              <a:buSzPts val="1800"/>
              <a:buNone/>
            </a:pPr>
            <a:r>
              <a:rPr b="1" lang="es-ES" sz="1800"/>
              <a:t>Tipo 3 (E3): </a:t>
            </a:r>
            <a:r>
              <a:rPr lang="es-ES" sz="1800"/>
              <a:t>Es un generador de vapor eléctrico.</a:t>
            </a:r>
            <a:endParaRPr sz="1800"/>
          </a:p>
          <a:p>
            <a:pPr indent="0" lvl="0" marL="0" rtl="0" algn="l">
              <a:lnSpc>
                <a:spcPct val="90000"/>
              </a:lnSpc>
              <a:spcBef>
                <a:spcPts val="1000"/>
              </a:spcBef>
              <a:spcAft>
                <a:spcPts val="0"/>
              </a:spcAft>
              <a:buSzPts val="1800"/>
              <a:buNone/>
            </a:pPr>
            <a:r>
              <a:t/>
            </a:r>
            <a:endParaRPr sz="1800"/>
          </a:p>
          <a:p>
            <a:pPr indent="0" lvl="0" marL="0" rtl="0" algn="l">
              <a:lnSpc>
                <a:spcPct val="90000"/>
              </a:lnSpc>
              <a:spcBef>
                <a:spcPts val="1000"/>
              </a:spcBef>
              <a:spcAft>
                <a:spcPts val="0"/>
              </a:spcAft>
              <a:buSzPts val="1800"/>
              <a:buNone/>
            </a:pPr>
            <a:r>
              <a:t/>
            </a:r>
            <a:endParaRPr sz="1800"/>
          </a:p>
          <a:p>
            <a:pPr indent="0" lvl="0" marL="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t/>
            </a:r>
            <a:endParaRPr sz="1800"/>
          </a:p>
        </p:txBody>
      </p:sp>
      <p:cxnSp>
        <p:nvCxnSpPr>
          <p:cNvPr id="98" name="Google Shape;98;gf9fb01e29d_1_1"/>
          <p:cNvCxnSpPr/>
          <p:nvPr/>
        </p:nvCxnSpPr>
        <p:spPr>
          <a:xfrm>
            <a:off x="212270" y="5878051"/>
            <a:ext cx="11745600" cy="0"/>
          </a:xfrm>
          <a:prstGeom prst="straightConnector1">
            <a:avLst/>
          </a:prstGeom>
          <a:noFill/>
          <a:ln cap="flat" cmpd="sng" w="9525">
            <a:solidFill>
              <a:srgbClr val="81A2C7"/>
            </a:solidFill>
            <a:prstDash val="solid"/>
            <a:round/>
            <a:headEnd len="sm" w="sm" type="none"/>
            <a:tailEnd len="sm" w="sm" type="none"/>
          </a:ln>
        </p:spPr>
      </p:cxnSp>
      <p:sp>
        <p:nvSpPr>
          <p:cNvPr id="99" name="Google Shape;99;gf9fb01e29d_1_1"/>
          <p:cNvSpPr txBox="1"/>
          <p:nvPr>
            <p:ph idx="1" type="body"/>
          </p:nvPr>
        </p:nvSpPr>
        <p:spPr>
          <a:xfrm>
            <a:off x="838200" y="6030450"/>
            <a:ext cx="10363200" cy="483300"/>
          </a:xfrm>
          <a:prstGeom prst="rect">
            <a:avLst/>
          </a:prstGeom>
          <a:noFill/>
          <a:ln>
            <a:noFill/>
          </a:ln>
        </p:spPr>
        <p:txBody>
          <a:bodyPr anchorCtr="0" anchor="t" bIns="45700" lIns="91425" spcFirstLastPara="1" rIns="91425" wrap="square" tIns="45700">
            <a:noAutofit/>
          </a:bodyPr>
          <a:lstStyle/>
          <a:p>
            <a:pPr indent="0" lvl="0" marL="0" rtl="0" algn="l">
              <a:lnSpc>
                <a:spcPct val="10000"/>
              </a:lnSpc>
              <a:spcBef>
                <a:spcPts val="1000"/>
              </a:spcBef>
              <a:spcAft>
                <a:spcPts val="0"/>
              </a:spcAft>
              <a:buNone/>
            </a:pPr>
            <a:r>
              <a:rPr lang="es-ES" sz="1200"/>
              <a:t>1. Presión máxima de trabajo admisible.</a:t>
            </a:r>
            <a:endParaRPr sz="1200"/>
          </a:p>
          <a:p>
            <a:pPr indent="0" lvl="0" marL="0" rtl="0" algn="l">
              <a:lnSpc>
                <a:spcPct val="10000"/>
              </a:lnSpc>
              <a:spcBef>
                <a:spcPts val="1000"/>
              </a:spcBef>
              <a:spcAft>
                <a:spcPts val="0"/>
              </a:spcAft>
              <a:buNone/>
            </a:pPr>
            <a:r>
              <a:rPr lang="es-ES" sz="1200"/>
              <a:t>2. E1, E2 y E3 son categorías especiales. La categoría especial prevalece sobre la categoría general.</a:t>
            </a:r>
            <a:endParaRPr sz="1200"/>
          </a:p>
          <a:p>
            <a:pPr indent="0" lvl="0" marL="0" rtl="0" algn="l">
              <a:lnSpc>
                <a:spcPct val="10000"/>
              </a:lnSpc>
              <a:spcBef>
                <a:spcPts val="1000"/>
              </a:spcBef>
              <a:spcAft>
                <a:spcPts val="0"/>
              </a:spcAft>
              <a:buNone/>
            </a:pPr>
            <a:r>
              <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fd96ee93aa_1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 - Disposiciones Generales</a:t>
            </a:r>
            <a:endParaRPr/>
          </a:p>
          <a:p>
            <a:pPr indent="0" lvl="0" marL="0" rtl="0" algn="l">
              <a:lnSpc>
                <a:spcPct val="90000"/>
              </a:lnSpc>
              <a:spcBef>
                <a:spcPts val="0"/>
              </a:spcBef>
              <a:spcAft>
                <a:spcPts val="0"/>
              </a:spcAft>
              <a:buClr>
                <a:schemeClr val="lt1"/>
              </a:buClr>
              <a:buSzPts val="3600"/>
              <a:buFont typeface="Calibri"/>
              <a:buNone/>
            </a:pPr>
            <a:r>
              <a:rPr lang="es-ES" sz="2000"/>
              <a:t>Título II. Alcance</a:t>
            </a:r>
            <a:endParaRPr sz="2000"/>
          </a:p>
        </p:txBody>
      </p:sp>
      <p:sp>
        <p:nvSpPr>
          <p:cNvPr id="105" name="Google Shape;105;gfd96ee93aa_1_0"/>
          <p:cNvSpPr txBox="1"/>
          <p:nvPr>
            <p:ph idx="1" type="body"/>
          </p:nvPr>
        </p:nvSpPr>
        <p:spPr>
          <a:xfrm>
            <a:off x="838200" y="1750575"/>
            <a:ext cx="10515600" cy="467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s-ES" sz="2200"/>
              <a:t>Art. 3</a:t>
            </a:r>
            <a:endParaRPr b="1" sz="2200"/>
          </a:p>
          <a:p>
            <a:pPr indent="0" lvl="0" marL="0" rtl="0" algn="l">
              <a:lnSpc>
                <a:spcPct val="90000"/>
              </a:lnSpc>
              <a:spcBef>
                <a:spcPts val="1000"/>
              </a:spcBef>
              <a:spcAft>
                <a:spcPts val="0"/>
              </a:spcAft>
              <a:buSzPts val="1800"/>
              <a:buNone/>
            </a:pPr>
            <a:r>
              <a:rPr lang="es-ES" sz="2200"/>
              <a:t>Se excluyen del presente reglamento:</a:t>
            </a:r>
            <a:endParaRPr sz="2200"/>
          </a:p>
          <a:p>
            <a:pPr indent="-368300" lvl="0" marL="914400" rtl="0" algn="l">
              <a:lnSpc>
                <a:spcPct val="90000"/>
              </a:lnSpc>
              <a:spcBef>
                <a:spcPts val="1000"/>
              </a:spcBef>
              <a:spcAft>
                <a:spcPts val="0"/>
              </a:spcAft>
              <a:buSzPts val="2200"/>
              <a:buAutoNum type="alphaLcParenBoth"/>
            </a:pPr>
            <a:r>
              <a:rPr lang="es-ES" sz="2200"/>
              <a:t>Los generadores de vapor por PMTA igual o menor a 1 bar</a:t>
            </a:r>
            <a:endParaRPr sz="2200"/>
          </a:p>
          <a:p>
            <a:pPr indent="-368300" lvl="0" marL="914400" rtl="0" algn="l">
              <a:lnSpc>
                <a:spcPct val="90000"/>
              </a:lnSpc>
              <a:spcBef>
                <a:spcPts val="0"/>
              </a:spcBef>
              <a:spcAft>
                <a:spcPts val="0"/>
              </a:spcAft>
              <a:buSzPts val="2200"/>
              <a:buAutoNum type="alphaLcParenBoth"/>
            </a:pPr>
            <a:r>
              <a:rPr lang="es-ES" sz="2200"/>
              <a:t>Los generadores de vapor cuyo volumen sea inferior a 25 litros y su PMTA inferior a 5 bar</a:t>
            </a:r>
            <a:endParaRPr sz="2200"/>
          </a:p>
          <a:p>
            <a:pPr indent="-368300" lvl="0" marL="914400" rtl="0" algn="l">
              <a:lnSpc>
                <a:spcPct val="90000"/>
              </a:lnSpc>
              <a:spcBef>
                <a:spcPts val="0"/>
              </a:spcBef>
              <a:spcAft>
                <a:spcPts val="0"/>
              </a:spcAft>
              <a:buSzPts val="2200"/>
              <a:buAutoNum type="alphaLcParenBoth"/>
            </a:pPr>
            <a:r>
              <a:rPr lang="es-ES" sz="2200"/>
              <a:t>Las calderas de agua caliente que operen inundadas, las calderas de fluido térmico, y aquellos artefactos que usen el servicio de vapor sin que lo generen</a:t>
            </a:r>
            <a:endParaRPr sz="2200"/>
          </a:p>
          <a:p>
            <a:pPr indent="-368300" lvl="0" marL="914400" rtl="0" algn="l">
              <a:lnSpc>
                <a:spcPct val="90000"/>
              </a:lnSpc>
              <a:spcBef>
                <a:spcPts val="0"/>
              </a:spcBef>
              <a:spcAft>
                <a:spcPts val="0"/>
              </a:spcAft>
              <a:buSzPts val="2200"/>
              <a:buAutoNum type="alphaLcParenBoth"/>
            </a:pPr>
            <a:r>
              <a:rPr lang="es-ES" sz="2200"/>
              <a:t>Los generadores de vapor que utilicen como fuente de energía externa vapor saturado</a:t>
            </a:r>
            <a:endParaRPr sz="2200"/>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rPr lang="es-ES" sz="2200"/>
              <a:t>El propietario de aquel generador de vapor que no quede comprendido en el presente reglamento, deberá adoptar las medidas de seguridad adecuadas y oportunas en su instalación, funcionamiento y operación. (Ley 19535, art. 20)</a:t>
            </a:r>
            <a:endParaRPr sz="2200"/>
          </a:p>
          <a:p>
            <a:pPr indent="0" lvl="0" marL="0" rtl="0" algn="l">
              <a:lnSpc>
                <a:spcPct val="90000"/>
              </a:lnSpc>
              <a:spcBef>
                <a:spcPts val="1000"/>
              </a:spcBef>
              <a:spcAft>
                <a:spcPts val="0"/>
              </a:spcAft>
              <a:buSzPts val="1800"/>
              <a:buNone/>
            </a:pPr>
            <a:r>
              <a:t/>
            </a:r>
            <a:endParaRPr sz="2200"/>
          </a:p>
          <a:p>
            <a:pPr indent="0" lvl="0" marL="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2021-08-04T22:27:42Z</dcterms:created>
  <dc:creator>Andres Posada</dc:creator>
</cp:coreProperties>
</file>