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08" r:id="rId4"/>
    <p:sldMasterId id="2147484740" r:id="rId5"/>
    <p:sldMasterId id="2147484752" r:id="rId6"/>
    <p:sldMasterId id="2147484764" r:id="rId7"/>
    <p:sldMasterId id="2147484800" r:id="rId8"/>
  </p:sldMasterIdLst>
  <p:notesMasterIdLst>
    <p:notesMasterId r:id="rId31"/>
  </p:notesMasterIdLst>
  <p:sldIdLst>
    <p:sldId id="258" r:id="rId9"/>
    <p:sldId id="431" r:id="rId10"/>
    <p:sldId id="292" r:id="rId11"/>
    <p:sldId id="319" r:id="rId12"/>
    <p:sldId id="321" r:id="rId13"/>
    <p:sldId id="322" r:id="rId14"/>
    <p:sldId id="434" r:id="rId15"/>
    <p:sldId id="323" r:id="rId16"/>
    <p:sldId id="433" r:id="rId17"/>
    <p:sldId id="416" r:id="rId18"/>
    <p:sldId id="417" r:id="rId19"/>
    <p:sldId id="419" r:id="rId20"/>
    <p:sldId id="420" r:id="rId21"/>
    <p:sldId id="432" r:id="rId22"/>
    <p:sldId id="421" r:id="rId23"/>
    <p:sldId id="422" r:id="rId24"/>
    <p:sldId id="424" r:id="rId25"/>
    <p:sldId id="427" r:id="rId26"/>
    <p:sldId id="429" r:id="rId27"/>
    <p:sldId id="428" r:id="rId28"/>
    <p:sldId id="436" r:id="rId29"/>
    <p:sldId id="430" r:id="rId30"/>
  </p:sldIdLst>
  <p:sldSz cx="9144000" cy="6858000" type="screen4x3"/>
  <p:notesSz cx="6858000" cy="9144000"/>
  <p:defaultTextStyle>
    <a:defPPr>
      <a:defRPr lang="es-UY"/>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3CC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7" autoAdjust="0"/>
    <p:restoredTop sz="91011" autoAdjust="0"/>
  </p:normalViewPr>
  <p:slideViewPr>
    <p:cSldViewPr>
      <p:cViewPr varScale="1">
        <p:scale>
          <a:sx n="75" d="100"/>
          <a:sy n="75" d="100"/>
        </p:scale>
        <p:origin x="922"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U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672DD9F-3C0D-4E96-8CDC-BCCB3C540D7A}" type="datetimeFigureOut">
              <a:rPr lang="es-UY"/>
              <a:pPr>
                <a:defRPr/>
              </a:pPr>
              <a:t>1/10/2021</a:t>
            </a:fld>
            <a:endParaRPr lang="es-U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UY"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UY"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U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B07A3B9-032E-46F4-9BD9-0A4D37C9FDC4}" type="slidenum">
              <a:rPr lang="es-UY"/>
              <a:pPr/>
              <a:t>‹Nº›</a:t>
            </a:fld>
            <a:endParaRPr lang="es-UY"/>
          </a:p>
        </p:txBody>
      </p:sp>
    </p:spTree>
    <p:extLst>
      <p:ext uri="{BB962C8B-B14F-4D97-AF65-F5344CB8AC3E}">
        <p14:creationId xmlns:p14="http://schemas.microsoft.com/office/powerpoint/2010/main" val="10662556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cbi.nlm.nih.gov/books/NBK10039/figure/A1987/?report=objectonly"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sinauer.com/" TargetMode="External"/><Relationship Id="rId4" Type="http://schemas.openxmlformats.org/officeDocument/2006/relationships/hyperlink" Target="http://www.ncbi.nlm.nih.gov/books/NBK1003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cbi.nlm.nih.gov/books/NBK10039/figure/A1981/?report=objectonly"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www.sinauer.com/" TargetMode="External"/><Relationship Id="rId4" Type="http://schemas.openxmlformats.org/officeDocument/2006/relationships/hyperlink" Target="http://www.ncbi.nlm.nih.gov/books/NBK1003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cbi.nlm.nih.gov/bookshelf/br.fcgi?book=dbio&amp;part=A2374#A2436"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www.ncbi.nlm.nih.gov/bookshelf/br.fcgi?book=dbio&amp;part=A2374#A2380" TargetMode="External"/><Relationship Id="rId4" Type="http://schemas.openxmlformats.org/officeDocument/2006/relationships/hyperlink" Target="http://www.ncbi.nlm.nih.gov/bookshelf/br.fcgi?book=dbio&amp;part=A2374#A2554"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ucl.ac.uk/cdb/research/dale/dale_lab"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cbi.nlm.nih.gov/books/bv.fcgi?rid=mcb.figgrp.348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UY" altLang="es-UY"/>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86CF851-4ED3-4FFF-948E-C192AAED1694}" type="slidenum">
              <a:rPr lang="es-UY" altLang="es-UY"/>
              <a:pPr eaLnBrk="1" hangingPunct="1"/>
              <a:t>1</a:t>
            </a:fld>
            <a:endParaRPr lang="es-UY" altLang="es-UY"/>
          </a:p>
        </p:txBody>
      </p:sp>
    </p:spTree>
    <p:extLst>
      <p:ext uri="{BB962C8B-B14F-4D97-AF65-F5344CB8AC3E}">
        <p14:creationId xmlns:p14="http://schemas.microsoft.com/office/powerpoint/2010/main" val="160275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UY" altLang="es-UY"/>
          </a:p>
        </p:txBody>
      </p:sp>
      <p:sp>
        <p:nvSpPr>
          <p:cNvPr id="343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923CFE-3A72-4DB0-8BBB-D727F1A34520}" type="slidenum">
              <a:rPr kumimoji="0" lang="es-UY" altLang="es-UY"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s-UY" altLang="es-UY"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69898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UY" b="1"/>
              <a:t>Figure 9.12</a:t>
            </a:r>
          </a:p>
          <a:p>
            <a:r>
              <a:rPr lang="en-US" altLang="es-UY"/>
              <a:t>Phenotype of a strongly affected embryo from a female deficient in the bicoid gene. (A) Wild-type cuticle pattern. (B) Bicoid mutant. The head and thorax have been replaced by a second set of posterior telson structures. Abbreviations: fk, filzkörper; ap, anal plates (both telson structures); T1-T3, thoracic segments; A1, A8, the two terminal abdominal segments; mh, cs, head structures. (From </a:t>
            </a:r>
            <a:r>
              <a:rPr lang="en-US" altLang="es-UY">
                <a:hlinkClick r:id="rId3"/>
              </a:rPr>
              <a:t>Driever et al. 1990</a:t>
            </a:r>
            <a:r>
              <a:rPr lang="en-US" altLang="es-UY"/>
              <a:t>; photographs courtesy of W. Driever.)</a:t>
            </a:r>
          </a:p>
          <a:p>
            <a:r>
              <a:rPr lang="en-US" altLang="es-UY"/>
              <a:t>From: </a:t>
            </a:r>
            <a:r>
              <a:rPr lang="en-US" altLang="es-UY">
                <a:hlinkClick r:id="rId4"/>
              </a:rPr>
              <a:t>The Origins of Anterior-Posterior Polarity</a:t>
            </a:r>
            <a:endParaRPr lang="en-US" altLang="es-UY"/>
          </a:p>
          <a:p>
            <a:r>
              <a:rPr lang="en-US" altLang="es-UY"/>
              <a:t>Developmental Biology. 6th edition.</a:t>
            </a:r>
          </a:p>
          <a:p>
            <a:r>
              <a:rPr lang="en-US" altLang="es-UY"/>
              <a:t>Gilbert SF.</a:t>
            </a:r>
          </a:p>
          <a:p>
            <a:r>
              <a:rPr lang="en-US" altLang="es-UY"/>
              <a:t>Sunderland (MA): </a:t>
            </a:r>
            <a:r>
              <a:rPr lang="en-US" altLang="es-UY">
                <a:hlinkClick r:id="rId5"/>
              </a:rPr>
              <a:t>Sinauer Associates</a:t>
            </a:r>
            <a:r>
              <a:rPr lang="en-US" altLang="es-UY"/>
              <a:t>; 2000.</a:t>
            </a:r>
          </a:p>
          <a:p>
            <a:pPr eaLnBrk="1" hangingPunct="1">
              <a:spcBef>
                <a:spcPct val="0"/>
              </a:spcBef>
            </a:pPr>
            <a:endParaRPr lang="es-UY" altLang="es-UY" b="1"/>
          </a:p>
        </p:txBody>
      </p:sp>
      <p:sp>
        <p:nvSpPr>
          <p:cNvPr id="3962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01914E-0086-40DD-86F9-997A2E7FD001}" type="slidenum">
              <a:rPr kumimoji="0" lang="es-ES" altLang="es-UY"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s-ES" altLang="es-UY"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63289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UY" b="1"/>
              <a:t>Figure 9.11</a:t>
            </a:r>
          </a:p>
          <a:p>
            <a:r>
              <a:rPr lang="en-US" altLang="es-UY"/>
              <a:t>A model of anterior-posterior pattern generation by the </a:t>
            </a:r>
            <a:r>
              <a:rPr lang="en-US" altLang="es-UY" i="1"/>
              <a:t>Drosophila</a:t>
            </a:r>
            <a:r>
              <a:rPr lang="en-US" altLang="es-UY"/>
              <a:t> maternal effect genes. (A) The </a:t>
            </a:r>
            <a:r>
              <a:rPr lang="en-US" altLang="es-UY" i="1"/>
              <a:t>bicoid, nanos, hunchback,</a:t>
            </a:r>
            <a:r>
              <a:rPr lang="en-US" altLang="es-UY"/>
              <a:t> and </a:t>
            </a:r>
            <a:r>
              <a:rPr lang="en-US" altLang="es-UY" i="1"/>
              <a:t>caudal</a:t>
            </a:r>
            <a:r>
              <a:rPr lang="en-US" altLang="es-UY"/>
              <a:t> messenger RNAs are placed in the oocyte by the ovarian nurse cells. The </a:t>
            </a:r>
            <a:r>
              <a:rPr lang="en-US" altLang="es-UY" i="1"/>
              <a:t>bicoid</a:t>
            </a:r>
            <a:r>
              <a:rPr lang="en-US" altLang="es-UY"/>
              <a:t> message is sequestered anteriorly. The </a:t>
            </a:r>
            <a:r>
              <a:rPr lang="en-US" altLang="es-UY" i="1"/>
              <a:t>nanos</a:t>
            </a:r>
            <a:r>
              <a:rPr lang="en-US" altLang="es-UY"/>
              <a:t> message is sent to the posterior pole. (B) Upon translation, the Bicoid protein gradient extends from anterior to posterior, and the Nanos protein gradient extends from posterior to anterior. Nanos inhibits the translation of the </a:t>
            </a:r>
            <a:r>
              <a:rPr lang="en-US" altLang="es-UY" i="1"/>
              <a:t>hunchback</a:t>
            </a:r>
            <a:r>
              <a:rPr lang="en-US" altLang="es-UY"/>
              <a:t> message (in the posterior), while Bicoid prevents the translation of the </a:t>
            </a:r>
            <a:r>
              <a:rPr lang="en-US" altLang="es-UY" i="1"/>
              <a:t>caudal</a:t>
            </a:r>
            <a:r>
              <a:rPr lang="en-US" altLang="es-UY"/>
              <a:t> message (in the anterior). This inhibition results in opposing Caudal and Hunchback gradients. The Hunchback gradient is secondarily strengthened by the transcription of the </a:t>
            </a:r>
            <a:r>
              <a:rPr lang="en-US" altLang="es-UY" i="1"/>
              <a:t>hunchback</a:t>
            </a:r>
            <a:r>
              <a:rPr lang="en-US" altLang="es-UY"/>
              <a:t> gene in the anterior nuclei (since Bicoid acts as a transcription factor to activate </a:t>
            </a:r>
            <a:r>
              <a:rPr lang="en-US" altLang="es-UY" i="1"/>
              <a:t>hunchback</a:t>
            </a:r>
            <a:r>
              <a:rPr lang="en-US" altLang="es-UY"/>
              <a:t> transcription). (C) Parallel interactions whereby translational gene regulation establishes the anterior-posterior patterning of the </a:t>
            </a:r>
            <a:r>
              <a:rPr lang="en-US" altLang="es-UY" i="1"/>
              <a:t>Drosophila</a:t>
            </a:r>
            <a:r>
              <a:rPr lang="en-US" altLang="es-UY"/>
              <a:t> embryo. (C after </a:t>
            </a:r>
            <a:r>
              <a:rPr lang="en-US" altLang="es-UY">
                <a:hlinkClick r:id="rId3"/>
              </a:rPr>
              <a:t>Macdonald and Smibert 1996</a:t>
            </a:r>
            <a:r>
              <a:rPr lang="en-US" altLang="es-UY"/>
              <a:t>.)</a:t>
            </a:r>
          </a:p>
          <a:p>
            <a:r>
              <a:rPr lang="en-US" altLang="es-UY"/>
              <a:t>From: </a:t>
            </a:r>
            <a:r>
              <a:rPr lang="en-US" altLang="es-UY">
                <a:hlinkClick r:id="rId4"/>
              </a:rPr>
              <a:t>The Origins of Anterior-Posterior Polarity</a:t>
            </a:r>
            <a:endParaRPr lang="en-US" altLang="es-UY"/>
          </a:p>
          <a:p>
            <a:r>
              <a:rPr lang="en-US" altLang="es-UY"/>
              <a:t>Developmental Biology. 6th edition.</a:t>
            </a:r>
          </a:p>
          <a:p>
            <a:r>
              <a:rPr lang="en-US" altLang="es-UY"/>
              <a:t>Gilbert SF.</a:t>
            </a:r>
          </a:p>
          <a:p>
            <a:r>
              <a:rPr lang="en-US" altLang="es-UY"/>
              <a:t>Sunderland (MA): </a:t>
            </a:r>
            <a:r>
              <a:rPr lang="en-US" altLang="es-UY">
                <a:hlinkClick r:id="rId5"/>
              </a:rPr>
              <a:t>Sinauer Associates</a:t>
            </a:r>
            <a:r>
              <a:rPr lang="en-US" altLang="es-UY"/>
              <a:t>; 2000</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7F274E-D58E-45DE-AABE-F8A123C3529D}" type="slidenum">
              <a:rPr kumimoji="0" lang="es-UY"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s-UY"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39652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EB51D-3E3A-4FF1-A69F-7C47FD427A3C}" type="slidenum">
              <a:rPr kumimoji="0" lang="es-ES" altLang="es-UY"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s-ES" altLang="es-UY"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s-ES" altLang="es-UY" sz="1000" b="1"/>
              <a:t>FIGURE 2.5 </a:t>
            </a:r>
            <a:r>
              <a:rPr lang="es-ES" altLang="es-UY" sz="1000" i="1"/>
              <a:t>Hox </a:t>
            </a:r>
            <a:r>
              <a:rPr lang="es-ES" altLang="es-UY" sz="1000"/>
              <a:t>gene clusters in arthropods </a:t>
            </a:r>
            <a:r>
              <a:rPr lang="es-ES" altLang="es-UY" sz="1000" i="1"/>
              <a:t>(Drosophila) </a:t>
            </a:r>
            <a:r>
              <a:rPr lang="es-ES" altLang="es-UY" sz="1000"/>
              <a:t>and vertebrates (mouse embryo) have a similar</a:t>
            </a:r>
          </a:p>
          <a:p>
            <a:pPr eaLnBrk="1" hangingPunct="1">
              <a:lnSpc>
                <a:spcPct val="80000"/>
              </a:lnSpc>
              <a:spcBef>
                <a:spcPct val="0"/>
              </a:spcBef>
            </a:pPr>
            <a:r>
              <a:rPr lang="es-ES" altLang="es-UY" sz="1000"/>
              <a:t>spatial organization and similar order along the chromosomes. In </a:t>
            </a:r>
            <a:r>
              <a:rPr lang="es-ES" altLang="es-UY" sz="1000" i="1"/>
              <a:t>Drosophila</a:t>
            </a:r>
            <a:r>
              <a:rPr lang="es-ES" altLang="es-UY" sz="1000"/>
              <a:t>, the </a:t>
            </a:r>
            <a:r>
              <a:rPr lang="es-ES" altLang="es-UY" sz="1000" i="1"/>
              <a:t>Hox </a:t>
            </a:r>
            <a:r>
              <a:rPr lang="es-ES" altLang="es-UY" sz="1000"/>
              <a:t>gene cluster is aligned</a:t>
            </a:r>
          </a:p>
          <a:p>
            <a:pPr eaLnBrk="1" hangingPunct="1">
              <a:lnSpc>
                <a:spcPct val="80000"/>
              </a:lnSpc>
              <a:spcBef>
                <a:spcPct val="0"/>
              </a:spcBef>
            </a:pPr>
            <a:r>
              <a:rPr lang="es-ES" altLang="es-UY" sz="1000"/>
              <a:t>on the chromosome such that the anterior most expressed gene is 3¢ and the posterior most gene is 5¢. In the</a:t>
            </a:r>
          </a:p>
          <a:p>
            <a:pPr eaLnBrk="1" hangingPunct="1">
              <a:lnSpc>
                <a:spcPct val="80000"/>
              </a:lnSpc>
              <a:spcBef>
                <a:spcPct val="0"/>
              </a:spcBef>
            </a:pPr>
            <a:r>
              <a:rPr lang="es-ES" altLang="es-UY" sz="1000"/>
              <a:t>mouse, there are four separate </a:t>
            </a:r>
            <a:r>
              <a:rPr lang="es-ES" altLang="es-UY" sz="1000" i="1"/>
              <a:t>Hox </a:t>
            </a:r>
            <a:r>
              <a:rPr lang="es-ES" altLang="es-UY" sz="1000"/>
              <a:t>gene clusters on four different chromosomes, but the overall order is</a:t>
            </a:r>
          </a:p>
          <a:p>
            <a:pPr eaLnBrk="1" hangingPunct="1">
              <a:lnSpc>
                <a:spcPct val="80000"/>
              </a:lnSpc>
              <a:spcBef>
                <a:spcPct val="0"/>
              </a:spcBef>
            </a:pPr>
            <a:r>
              <a:rPr lang="es-ES" altLang="es-UY" sz="1000"/>
              <a:t>similar to that in arthropods: the anterior to posterior order of gene expression is ordered in a 3¢ to 5¢ order</a:t>
            </a:r>
          </a:p>
          <a:p>
            <a:pPr eaLnBrk="1" hangingPunct="1">
              <a:lnSpc>
                <a:spcPct val="80000"/>
              </a:lnSpc>
              <a:spcBef>
                <a:spcPct val="0"/>
              </a:spcBef>
            </a:pPr>
            <a:r>
              <a:rPr lang="es-ES" altLang="es-UY" sz="1000"/>
              <a:t>on the chromosomes.</a:t>
            </a:r>
          </a:p>
          <a:p>
            <a:pPr eaLnBrk="1" hangingPunct="1">
              <a:lnSpc>
                <a:spcPct val="80000"/>
              </a:lnSpc>
              <a:spcBef>
                <a:spcPct val="0"/>
              </a:spcBef>
            </a:pPr>
            <a:endParaRPr lang="es-ES" altLang="es-UY" sz="1000" b="1"/>
          </a:p>
          <a:p>
            <a:pPr eaLnBrk="1" hangingPunct="1">
              <a:lnSpc>
                <a:spcPct val="80000"/>
              </a:lnSpc>
              <a:spcBef>
                <a:spcPct val="0"/>
              </a:spcBef>
            </a:pPr>
            <a:r>
              <a:rPr lang="es-ES" altLang="es-UY" sz="1000" b="1"/>
              <a:t>FIGURE 2.7 </a:t>
            </a:r>
            <a:r>
              <a:rPr lang="es-ES" altLang="es-UY" sz="1000"/>
              <a:t>What would the hindbrain look like without </a:t>
            </a:r>
            <a:r>
              <a:rPr lang="es-ES" altLang="es-UY" sz="1000" i="1"/>
              <a:t>Hox </a:t>
            </a:r>
            <a:r>
              <a:rPr lang="es-ES" altLang="es-UY" sz="1000"/>
              <a:t>genes? By eliminating the </a:t>
            </a:r>
            <a:r>
              <a:rPr lang="es-ES" altLang="es-UY" sz="1000" i="1"/>
              <a:t>pbx </a:t>
            </a:r>
            <a:r>
              <a:rPr lang="es-ES" altLang="es-UY" sz="1000"/>
              <a:t>genes from</a:t>
            </a:r>
          </a:p>
          <a:p>
            <a:pPr eaLnBrk="1" hangingPunct="1">
              <a:lnSpc>
                <a:spcPct val="80000"/>
              </a:lnSpc>
              <a:spcBef>
                <a:spcPct val="0"/>
              </a:spcBef>
            </a:pPr>
            <a:r>
              <a:rPr lang="es-ES" altLang="es-UY" sz="1000"/>
              <a:t>the hindbrain of the zebrafish with a combination of genetic mutation and antisense oligonucleotide gene</a:t>
            </a:r>
          </a:p>
          <a:p>
            <a:pPr eaLnBrk="1" hangingPunct="1">
              <a:lnSpc>
                <a:spcPct val="80000"/>
              </a:lnSpc>
              <a:spcBef>
                <a:spcPct val="0"/>
              </a:spcBef>
            </a:pPr>
            <a:r>
              <a:rPr lang="es-ES" altLang="es-UY" sz="1000"/>
              <a:t>inactivation, Moens and colleagues found that the “ground state” or default condition of the hindbrain is</a:t>
            </a:r>
          </a:p>
          <a:p>
            <a:pPr eaLnBrk="1" hangingPunct="1">
              <a:lnSpc>
                <a:spcPct val="80000"/>
              </a:lnSpc>
              <a:spcBef>
                <a:spcPct val="0"/>
              </a:spcBef>
            </a:pPr>
            <a:r>
              <a:rPr lang="es-ES" altLang="es-UY" sz="1000"/>
              <a:t>rhombomere number 1. To the right is a drawing of the fish for orientation, with the hindbrain highlighted</a:t>
            </a:r>
          </a:p>
          <a:p>
            <a:pPr eaLnBrk="1" hangingPunct="1">
              <a:lnSpc>
                <a:spcPct val="80000"/>
              </a:lnSpc>
              <a:spcBef>
                <a:spcPct val="0"/>
              </a:spcBef>
            </a:pPr>
            <a:r>
              <a:rPr lang="es-ES" altLang="es-UY" sz="1000"/>
              <a:t>in red. A, C, and E show the wild-type embryo, and panels B, D, F show the mutant embryo hindbrain. In</a:t>
            </a:r>
          </a:p>
          <a:p>
            <a:pPr eaLnBrk="1" hangingPunct="1">
              <a:lnSpc>
                <a:spcPct val="80000"/>
              </a:lnSpc>
              <a:spcBef>
                <a:spcPct val="0"/>
              </a:spcBef>
            </a:pPr>
            <a:r>
              <a:rPr lang="es-ES" altLang="es-UY" sz="1000"/>
              <a:t>embryos lacking both </a:t>
            </a:r>
            <a:r>
              <a:rPr lang="es-ES" altLang="es-UY" sz="1000" i="1"/>
              <a:t>pbx </a:t>
            </a:r>
            <a:r>
              <a:rPr lang="es-ES" altLang="es-UY" sz="1000"/>
              <a:t>genes all segments are transformed into one long rhombomere 1, and both the specific</a:t>
            </a:r>
          </a:p>
          <a:p>
            <a:pPr eaLnBrk="1" hangingPunct="1">
              <a:lnSpc>
                <a:spcPct val="80000"/>
              </a:lnSpc>
              <a:spcBef>
                <a:spcPct val="0"/>
              </a:spcBef>
            </a:pPr>
            <a:r>
              <a:rPr lang="es-ES" altLang="es-UY" sz="1000"/>
              <a:t>gene expression seen in rhombomeres 3, 4, and 5 (D) and the diversity of neurons that form in the hindbrain</a:t>
            </a:r>
          </a:p>
          <a:p>
            <a:pPr eaLnBrk="1" hangingPunct="1">
              <a:lnSpc>
                <a:spcPct val="80000"/>
              </a:lnSpc>
              <a:spcBef>
                <a:spcPct val="0"/>
              </a:spcBef>
            </a:pPr>
            <a:r>
              <a:rPr lang="es-ES" altLang="es-UY" sz="1000"/>
              <a:t>(E) are lost in the mutant. (Modified from Waskiewicz et al., 2002)</a:t>
            </a:r>
          </a:p>
          <a:p>
            <a:pPr eaLnBrk="1" hangingPunct="1">
              <a:lnSpc>
                <a:spcPct val="80000"/>
              </a:lnSpc>
              <a:spcBef>
                <a:spcPct val="0"/>
              </a:spcBef>
            </a:pPr>
            <a:endParaRPr lang="es-ES" altLang="es-UY" sz="1000"/>
          </a:p>
        </p:txBody>
      </p:sp>
    </p:spTree>
    <p:extLst>
      <p:ext uri="{BB962C8B-B14F-4D97-AF65-F5344CB8AC3E}">
        <p14:creationId xmlns:p14="http://schemas.microsoft.com/office/powerpoint/2010/main" val="272712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UY"/>
              <a:t>Figure 10.20</a:t>
            </a:r>
          </a:p>
          <a:p>
            <a:pPr eaLnBrk="1" hangingPunct="1">
              <a:spcBef>
                <a:spcPct val="0"/>
              </a:spcBef>
            </a:pPr>
            <a:r>
              <a:rPr lang="es-ES" altLang="es-UY"/>
              <a:t>. </a:t>
            </a:r>
          </a:p>
          <a:p>
            <a:pPr eaLnBrk="1" hangingPunct="1">
              <a:spcBef>
                <a:spcPct val="0"/>
              </a:spcBef>
            </a:pPr>
            <a:r>
              <a:rPr lang="es-ES" altLang="es-UY"/>
              <a:t>Organization of a secondary axis by dorsal blastopore lip tissue. (A) Dorsal lip tissue from an early gastrula is transplanted into another early gastrula in the region that normally becomes ventral epidermis. (B) The donor tissue invaginates and forms a second archenteron, and then a second embryonic axis. Both donor and host tissues are seen in the new neural tube, notochord, and somites. (C) Eventually, a second embryo forms that is joined to the host. (D) Structure of the dorsal blastopore lip region in an early </a:t>
            </a:r>
            <a:r>
              <a:rPr lang="es-ES" altLang="es-UY" i="1"/>
              <a:t>Xenopus</a:t>
            </a:r>
            <a:r>
              <a:rPr lang="es-ES" altLang="es-UY"/>
              <a:t> gastrula. (A-C after </a:t>
            </a:r>
            <a:r>
              <a:rPr lang="es-ES" altLang="es-UY">
                <a:hlinkClick r:id="rId3"/>
              </a:rPr>
              <a:t>Hamburger 1988</a:t>
            </a:r>
            <a:r>
              <a:rPr lang="es-ES" altLang="es-UY"/>
              <a:t>; D after </a:t>
            </a:r>
            <a:r>
              <a:rPr lang="es-ES" altLang="es-UY">
                <a:hlinkClick r:id="rId4"/>
              </a:rPr>
              <a:t>Winklbauer and Schürfeld 1999</a:t>
            </a:r>
            <a:r>
              <a:rPr lang="es-ES" altLang="es-UY"/>
              <a:t> and </a:t>
            </a:r>
            <a:r>
              <a:rPr lang="es-ES" altLang="es-UY">
                <a:hlinkClick r:id="rId5"/>
              </a:rPr>
              <a:t>Arendt and Nübler-Jung 1999</a:t>
            </a:r>
            <a:r>
              <a:rPr lang="es-ES" altLang="es-UY"/>
              <a:t>.)</a:t>
            </a:r>
          </a:p>
          <a:p>
            <a:endParaRPr lang="en-US" altLang="es-UY" b="1"/>
          </a:p>
          <a:p>
            <a:endParaRPr lang="en-US" altLang="es-UY" b="1"/>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C9E4C2-AF2D-4F3B-B53C-CF550905024A}" type="slidenum">
              <a:rPr kumimoji="0" lang="es-UY"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s-UY"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90065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C93FC3-8557-4DC5-8310-72C2E26C32BE}" type="slidenum">
              <a:rPr kumimoji="0" lang="es-ES" altLang="es-UY"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s-ES" altLang="es-UY"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s-ES" altLang="es-UY" sz="800" b="1" dirty="0"/>
              <a:t>FIGURE 1.21 </a:t>
            </a:r>
            <a:r>
              <a:rPr lang="es-ES" altLang="es-UY" sz="800" dirty="0" err="1"/>
              <a:t>Dissociation</a:t>
            </a:r>
            <a:r>
              <a:rPr lang="es-ES" altLang="es-UY" sz="800" dirty="0"/>
              <a:t> of animal </a:t>
            </a:r>
            <a:r>
              <a:rPr lang="es-ES" altLang="es-UY" sz="800" dirty="0" err="1"/>
              <a:t>cap</a:t>
            </a:r>
            <a:r>
              <a:rPr lang="es-ES" altLang="es-UY" sz="800" dirty="0"/>
              <a:t> </a:t>
            </a:r>
            <a:r>
              <a:rPr lang="es-ES" altLang="es-UY" sz="800" dirty="0" err="1"/>
              <a:t>cells</a:t>
            </a:r>
            <a:r>
              <a:rPr lang="es-ES" altLang="es-UY" sz="800" dirty="0"/>
              <a:t> prior </a:t>
            </a:r>
            <a:r>
              <a:rPr lang="es-ES" altLang="es-UY" sz="800" dirty="0" err="1"/>
              <a:t>to</a:t>
            </a:r>
            <a:r>
              <a:rPr lang="es-ES" altLang="es-UY" sz="800" dirty="0"/>
              <a:t> </a:t>
            </a:r>
            <a:r>
              <a:rPr lang="es-ES" altLang="es-UY" sz="800" dirty="0" err="1"/>
              <a:t>gastrulation</a:t>
            </a:r>
            <a:endParaRPr lang="es-ES" altLang="es-UY" sz="800" dirty="0"/>
          </a:p>
          <a:p>
            <a:pPr eaLnBrk="1" hangingPunct="1">
              <a:lnSpc>
                <a:spcPct val="80000"/>
              </a:lnSpc>
              <a:spcBef>
                <a:spcPct val="0"/>
              </a:spcBef>
            </a:pPr>
            <a:r>
              <a:rPr lang="es-ES" altLang="es-UY" sz="800" dirty="0"/>
              <a:t>causes </a:t>
            </a:r>
            <a:r>
              <a:rPr lang="es-ES" altLang="es-UY" sz="800" dirty="0" err="1"/>
              <a:t>most</a:t>
            </a:r>
            <a:r>
              <a:rPr lang="es-ES" altLang="es-UY" sz="800" dirty="0"/>
              <a:t> of </a:t>
            </a:r>
            <a:r>
              <a:rPr lang="es-ES" altLang="es-UY" sz="800" dirty="0" err="1"/>
              <a:t>them</a:t>
            </a:r>
            <a:r>
              <a:rPr lang="es-ES" altLang="es-UY" sz="800" dirty="0"/>
              <a:t> </a:t>
            </a:r>
            <a:r>
              <a:rPr lang="es-ES" altLang="es-UY" sz="800" dirty="0" err="1"/>
              <a:t>to</a:t>
            </a:r>
            <a:r>
              <a:rPr lang="es-ES" altLang="es-UY" sz="800" dirty="0"/>
              <a:t> </a:t>
            </a:r>
            <a:r>
              <a:rPr lang="es-ES" altLang="es-UY" sz="800" dirty="0" err="1"/>
              <a:t>differentiate</a:t>
            </a:r>
            <a:r>
              <a:rPr lang="es-ES" altLang="es-UY" sz="800" dirty="0"/>
              <a:t> </a:t>
            </a:r>
            <a:r>
              <a:rPr lang="es-ES" altLang="es-UY" sz="800" dirty="0" err="1"/>
              <a:t>into</a:t>
            </a:r>
            <a:r>
              <a:rPr lang="es-ES" altLang="es-UY" sz="800" dirty="0"/>
              <a:t> </a:t>
            </a:r>
            <a:r>
              <a:rPr lang="es-ES" altLang="es-UY" sz="800" dirty="0" err="1"/>
              <a:t>neurons</a:t>
            </a:r>
            <a:r>
              <a:rPr lang="es-ES" altLang="es-UY" sz="800" dirty="0"/>
              <a:t> in culture.</a:t>
            </a:r>
          </a:p>
          <a:p>
            <a:pPr eaLnBrk="1" hangingPunct="1">
              <a:lnSpc>
                <a:spcPct val="80000"/>
              </a:lnSpc>
              <a:spcBef>
                <a:spcPct val="0"/>
              </a:spcBef>
            </a:pPr>
            <a:r>
              <a:rPr lang="es-ES" altLang="es-UY" sz="800" dirty="0"/>
              <a:t>Animal </a:t>
            </a:r>
            <a:r>
              <a:rPr lang="es-ES" altLang="es-UY" sz="800" dirty="0" err="1"/>
              <a:t>caps</a:t>
            </a:r>
            <a:r>
              <a:rPr lang="es-ES" altLang="es-UY" sz="800" dirty="0"/>
              <a:t> can be </a:t>
            </a:r>
            <a:r>
              <a:rPr lang="es-ES" altLang="es-UY" sz="800" dirty="0" err="1"/>
              <a:t>cultured</a:t>
            </a:r>
            <a:r>
              <a:rPr lang="es-ES" altLang="es-UY" sz="800" dirty="0"/>
              <a:t> </a:t>
            </a:r>
            <a:r>
              <a:rPr lang="es-ES" altLang="es-UY" sz="800" dirty="0" err="1"/>
              <a:t>intact</a:t>
            </a:r>
            <a:r>
              <a:rPr lang="es-ES" altLang="es-UY" sz="800" dirty="0"/>
              <a:t> (</a:t>
            </a:r>
            <a:r>
              <a:rPr lang="es-ES" altLang="es-UY" sz="800" dirty="0" err="1"/>
              <a:t>left</a:t>
            </a:r>
            <a:r>
              <a:rPr lang="es-ES" altLang="es-UY" sz="800" dirty="0"/>
              <a:t>) </a:t>
            </a:r>
            <a:r>
              <a:rPr lang="es-ES" altLang="es-UY" sz="800" dirty="0" err="1"/>
              <a:t>or</a:t>
            </a:r>
            <a:r>
              <a:rPr lang="es-ES" altLang="es-UY" sz="800" dirty="0"/>
              <a:t> </a:t>
            </a:r>
            <a:r>
              <a:rPr lang="es-ES" altLang="es-UY" sz="800" dirty="0" err="1"/>
              <a:t>dissociated</a:t>
            </a:r>
            <a:r>
              <a:rPr lang="es-ES" altLang="es-UY" sz="800" dirty="0"/>
              <a:t> </a:t>
            </a:r>
            <a:r>
              <a:rPr lang="es-ES" altLang="es-UY" sz="800" dirty="0" err="1"/>
              <a:t>into</a:t>
            </a:r>
            <a:r>
              <a:rPr lang="es-ES" altLang="es-UY" sz="800" dirty="0"/>
              <a:t> single</a:t>
            </a:r>
          </a:p>
          <a:p>
            <a:pPr eaLnBrk="1" hangingPunct="1">
              <a:lnSpc>
                <a:spcPct val="80000"/>
              </a:lnSpc>
              <a:spcBef>
                <a:spcPct val="0"/>
              </a:spcBef>
            </a:pPr>
            <a:r>
              <a:rPr lang="es-ES" altLang="es-UY" sz="800" dirty="0" err="1"/>
              <a:t>cells</a:t>
            </a:r>
            <a:r>
              <a:rPr lang="es-ES" altLang="es-UY" sz="800" dirty="0"/>
              <a:t> </a:t>
            </a:r>
            <a:r>
              <a:rPr lang="es-ES" altLang="es-UY" sz="800" dirty="0" err="1"/>
              <a:t>by</a:t>
            </a:r>
            <a:r>
              <a:rPr lang="es-ES" altLang="es-UY" sz="800" dirty="0"/>
              <a:t> </a:t>
            </a:r>
            <a:r>
              <a:rPr lang="es-ES" altLang="es-UY" sz="800" dirty="0" err="1"/>
              <a:t>removing</a:t>
            </a:r>
            <a:r>
              <a:rPr lang="es-ES" altLang="es-UY" sz="800" dirty="0"/>
              <a:t> </a:t>
            </a:r>
            <a:r>
              <a:rPr lang="es-ES" altLang="es-UY" sz="800" dirty="0" err="1"/>
              <a:t>the</a:t>
            </a:r>
            <a:r>
              <a:rPr lang="es-ES" altLang="es-UY" sz="800" dirty="0"/>
              <a:t> Ca+2 </a:t>
            </a:r>
            <a:r>
              <a:rPr lang="es-ES" altLang="es-UY" sz="800" dirty="0" err="1"/>
              <a:t>ions</a:t>
            </a:r>
            <a:r>
              <a:rPr lang="es-ES" altLang="es-UY" sz="800" dirty="0"/>
              <a:t> </a:t>
            </a:r>
            <a:r>
              <a:rPr lang="es-ES" altLang="es-UY" sz="800" dirty="0" err="1"/>
              <a:t>from</a:t>
            </a:r>
            <a:r>
              <a:rPr lang="es-ES" altLang="es-UY" sz="800" dirty="0"/>
              <a:t> </a:t>
            </a:r>
            <a:r>
              <a:rPr lang="es-ES" altLang="es-UY" sz="800" dirty="0" err="1"/>
              <a:t>the</a:t>
            </a:r>
            <a:r>
              <a:rPr lang="es-ES" altLang="es-UY" sz="800" dirty="0"/>
              <a:t> </a:t>
            </a:r>
            <a:r>
              <a:rPr lang="es-ES" altLang="es-UY" sz="800" dirty="0" err="1"/>
              <a:t>medium</a:t>
            </a:r>
            <a:r>
              <a:rPr lang="es-ES" altLang="es-UY" sz="800" dirty="0"/>
              <a:t> (</a:t>
            </a:r>
            <a:r>
              <a:rPr lang="es-ES" altLang="es-UY" sz="800" dirty="0" err="1"/>
              <a:t>middle</a:t>
            </a:r>
            <a:r>
              <a:rPr lang="es-ES" altLang="es-UY" sz="800" dirty="0"/>
              <a:t> and </a:t>
            </a:r>
            <a:r>
              <a:rPr lang="es-ES" altLang="es-UY" sz="800" dirty="0" err="1"/>
              <a:t>right</a:t>
            </a:r>
            <a:r>
              <a:rPr lang="es-ES" altLang="es-UY" sz="800" dirty="0"/>
              <a:t>).</a:t>
            </a:r>
          </a:p>
          <a:p>
            <a:pPr eaLnBrk="1" hangingPunct="1">
              <a:lnSpc>
                <a:spcPct val="80000"/>
              </a:lnSpc>
              <a:spcBef>
                <a:spcPct val="0"/>
              </a:spcBef>
            </a:pPr>
            <a:r>
              <a:rPr lang="es-ES" altLang="es-UY" sz="800" dirty="0" err="1"/>
              <a:t>If</a:t>
            </a:r>
            <a:r>
              <a:rPr lang="es-ES" altLang="es-UY" sz="800" dirty="0"/>
              <a:t> </a:t>
            </a:r>
            <a:r>
              <a:rPr lang="es-ES" altLang="es-UY" sz="800" dirty="0" err="1"/>
              <a:t>the</a:t>
            </a:r>
            <a:r>
              <a:rPr lang="es-ES" altLang="es-UY" sz="800" dirty="0"/>
              <a:t> </a:t>
            </a:r>
            <a:r>
              <a:rPr lang="es-ES" altLang="es-UY" sz="800" dirty="0" err="1"/>
              <a:t>intact</a:t>
            </a:r>
            <a:r>
              <a:rPr lang="es-ES" altLang="es-UY" sz="800" dirty="0"/>
              <a:t> </a:t>
            </a:r>
            <a:r>
              <a:rPr lang="es-ES" altLang="es-UY" sz="800" dirty="0" err="1"/>
              <a:t>caps</a:t>
            </a:r>
            <a:r>
              <a:rPr lang="es-ES" altLang="es-UY" sz="800" dirty="0"/>
              <a:t> are </a:t>
            </a:r>
            <a:r>
              <a:rPr lang="es-ES" altLang="es-UY" sz="800" dirty="0" err="1"/>
              <a:t>put</a:t>
            </a:r>
            <a:r>
              <a:rPr lang="es-ES" altLang="es-UY" sz="800" dirty="0"/>
              <a:t> </a:t>
            </a:r>
            <a:r>
              <a:rPr lang="es-ES" altLang="es-UY" sz="800" dirty="0" err="1"/>
              <a:t>into</a:t>
            </a:r>
            <a:r>
              <a:rPr lang="es-ES" altLang="es-UY" sz="800" dirty="0"/>
              <a:t> culture, </a:t>
            </a:r>
            <a:r>
              <a:rPr lang="es-ES" altLang="es-UY" sz="800" dirty="0" err="1"/>
              <a:t>they</a:t>
            </a:r>
            <a:r>
              <a:rPr lang="es-ES" altLang="es-UY" sz="800" dirty="0"/>
              <a:t> </a:t>
            </a:r>
            <a:r>
              <a:rPr lang="es-ES" altLang="es-UY" sz="800" dirty="0" err="1"/>
              <a:t>develop</a:t>
            </a:r>
            <a:r>
              <a:rPr lang="es-ES" altLang="es-UY" sz="800" dirty="0"/>
              <a:t> as epidermis</a:t>
            </a:r>
          </a:p>
          <a:p>
            <a:pPr eaLnBrk="1" hangingPunct="1">
              <a:lnSpc>
                <a:spcPct val="80000"/>
              </a:lnSpc>
              <a:spcBef>
                <a:spcPct val="0"/>
              </a:spcBef>
            </a:pPr>
            <a:r>
              <a:rPr lang="es-ES" altLang="es-UY" sz="800" dirty="0"/>
              <a:t>(</a:t>
            </a:r>
            <a:r>
              <a:rPr lang="es-ES" altLang="es-UY" sz="800" dirty="0" err="1"/>
              <a:t>left</a:t>
            </a:r>
            <a:r>
              <a:rPr lang="es-ES" altLang="es-UY" sz="800" dirty="0"/>
              <a:t>). </a:t>
            </a:r>
            <a:r>
              <a:rPr lang="es-ES" altLang="es-UY" sz="800" dirty="0" err="1"/>
              <a:t>If</a:t>
            </a:r>
            <a:r>
              <a:rPr lang="es-ES" altLang="es-UY" sz="800" dirty="0"/>
              <a:t> </a:t>
            </a:r>
            <a:r>
              <a:rPr lang="es-ES" altLang="es-UY" sz="800" dirty="0" err="1"/>
              <a:t>the</a:t>
            </a:r>
            <a:r>
              <a:rPr lang="es-ES" altLang="es-UY" sz="800" dirty="0"/>
              <a:t> </a:t>
            </a:r>
            <a:r>
              <a:rPr lang="es-ES" altLang="es-UY" sz="800" dirty="0" err="1"/>
              <a:t>dissociated</a:t>
            </a:r>
            <a:r>
              <a:rPr lang="es-ES" altLang="es-UY" sz="800" dirty="0"/>
              <a:t> animal </a:t>
            </a:r>
            <a:r>
              <a:rPr lang="es-ES" altLang="es-UY" sz="800" dirty="0" err="1"/>
              <a:t>cap</a:t>
            </a:r>
            <a:r>
              <a:rPr lang="es-ES" altLang="es-UY" sz="800" dirty="0"/>
              <a:t> </a:t>
            </a:r>
            <a:r>
              <a:rPr lang="es-ES" altLang="es-UY" sz="800" dirty="0" err="1"/>
              <a:t>cells</a:t>
            </a:r>
            <a:r>
              <a:rPr lang="es-ES" altLang="es-UY" sz="800" dirty="0"/>
              <a:t> are </a:t>
            </a:r>
            <a:r>
              <a:rPr lang="es-ES" altLang="es-UY" sz="800" dirty="0" err="1"/>
              <a:t>cultured</a:t>
            </a:r>
            <a:r>
              <a:rPr lang="es-ES" altLang="es-UY" sz="800" dirty="0"/>
              <a:t>, </a:t>
            </a:r>
            <a:r>
              <a:rPr lang="es-ES" altLang="es-UY" sz="800" dirty="0" err="1"/>
              <a:t>they</a:t>
            </a:r>
            <a:r>
              <a:rPr lang="es-ES" altLang="es-UY" sz="800" dirty="0"/>
              <a:t> </a:t>
            </a:r>
            <a:r>
              <a:rPr lang="es-ES" altLang="es-UY" sz="800" dirty="0" err="1"/>
              <a:t>develop</a:t>
            </a:r>
            <a:endParaRPr lang="es-ES" altLang="es-UY" sz="800" dirty="0"/>
          </a:p>
          <a:p>
            <a:pPr eaLnBrk="1" hangingPunct="1">
              <a:lnSpc>
                <a:spcPct val="80000"/>
              </a:lnSpc>
              <a:spcBef>
                <a:spcPct val="0"/>
              </a:spcBef>
            </a:pPr>
            <a:r>
              <a:rPr lang="es-ES" altLang="es-UY" sz="800" dirty="0" err="1"/>
              <a:t>into</a:t>
            </a:r>
            <a:r>
              <a:rPr lang="es-ES" altLang="es-UY" sz="800" dirty="0"/>
              <a:t> </a:t>
            </a:r>
            <a:r>
              <a:rPr lang="es-ES" altLang="es-UY" sz="800" dirty="0" err="1"/>
              <a:t>neurons</a:t>
            </a:r>
            <a:r>
              <a:rPr lang="es-ES" altLang="es-UY" sz="800" dirty="0"/>
              <a:t> (red; </a:t>
            </a:r>
            <a:r>
              <a:rPr lang="es-ES" altLang="es-UY" sz="800" dirty="0" err="1"/>
              <a:t>middle</a:t>
            </a:r>
            <a:r>
              <a:rPr lang="es-ES" altLang="es-UY" sz="800" dirty="0"/>
              <a:t>). </a:t>
            </a:r>
            <a:r>
              <a:rPr lang="es-ES" altLang="es-UY" sz="800" dirty="0" err="1"/>
              <a:t>This</a:t>
            </a:r>
            <a:r>
              <a:rPr lang="es-ES" altLang="es-UY" sz="800" dirty="0"/>
              <a:t> </a:t>
            </a:r>
            <a:r>
              <a:rPr lang="es-ES" altLang="es-UY" sz="800" dirty="0" err="1"/>
              <a:t>result</a:t>
            </a:r>
            <a:r>
              <a:rPr lang="es-ES" altLang="es-UY" sz="800" dirty="0"/>
              <a:t> </a:t>
            </a:r>
            <a:r>
              <a:rPr lang="es-ES" altLang="es-UY" sz="800" dirty="0" err="1"/>
              <a:t>supports</a:t>
            </a:r>
            <a:r>
              <a:rPr lang="es-ES" altLang="es-UY" sz="800" dirty="0"/>
              <a:t> </a:t>
            </a:r>
            <a:r>
              <a:rPr lang="es-ES" altLang="es-UY" sz="800" dirty="0" err="1"/>
              <a:t>the</a:t>
            </a:r>
            <a:r>
              <a:rPr lang="es-ES" altLang="es-UY" sz="800" dirty="0"/>
              <a:t> </a:t>
            </a:r>
            <a:r>
              <a:rPr lang="es-ES" altLang="es-UY" sz="800" dirty="0" err="1"/>
              <a:t>hypothesis</a:t>
            </a:r>
            <a:r>
              <a:rPr lang="es-ES" altLang="es-UY" sz="800" dirty="0"/>
              <a:t> </a:t>
            </a:r>
            <a:r>
              <a:rPr lang="es-ES" altLang="es-UY" sz="800" dirty="0" err="1"/>
              <a:t>that</a:t>
            </a:r>
            <a:endParaRPr lang="es-ES" altLang="es-UY" sz="800" dirty="0"/>
          </a:p>
          <a:p>
            <a:pPr eaLnBrk="1" hangingPunct="1">
              <a:lnSpc>
                <a:spcPct val="80000"/>
              </a:lnSpc>
              <a:spcBef>
                <a:spcPct val="0"/>
              </a:spcBef>
            </a:pPr>
            <a:r>
              <a:rPr lang="es-ES" altLang="es-UY" sz="800" dirty="0" err="1"/>
              <a:t>the</a:t>
            </a:r>
            <a:r>
              <a:rPr lang="es-ES" altLang="es-UY" sz="800" dirty="0"/>
              <a:t> neural </a:t>
            </a:r>
            <a:r>
              <a:rPr lang="es-ES" altLang="es-UY" sz="800" dirty="0" err="1"/>
              <a:t>fate</a:t>
            </a:r>
            <a:r>
              <a:rPr lang="es-ES" altLang="es-UY" sz="800" dirty="0"/>
              <a:t> </a:t>
            </a:r>
            <a:r>
              <a:rPr lang="es-ES" altLang="es-UY" sz="800" dirty="0" err="1"/>
              <a:t>is</a:t>
            </a:r>
            <a:r>
              <a:rPr lang="es-ES" altLang="es-UY" sz="800" dirty="0"/>
              <a:t> </a:t>
            </a:r>
            <a:r>
              <a:rPr lang="es-ES" altLang="es-UY" sz="800" dirty="0" err="1"/>
              <a:t>actively</a:t>
            </a:r>
            <a:r>
              <a:rPr lang="es-ES" altLang="es-UY" sz="800" dirty="0"/>
              <a:t> </a:t>
            </a:r>
            <a:r>
              <a:rPr lang="es-ES" altLang="es-UY" sz="800" dirty="0" err="1"/>
              <a:t>suppressed</a:t>
            </a:r>
            <a:r>
              <a:rPr lang="es-ES" altLang="es-UY" sz="800" dirty="0"/>
              <a:t> </a:t>
            </a:r>
            <a:r>
              <a:rPr lang="es-ES" altLang="es-UY" sz="800" dirty="0" err="1"/>
              <a:t>by</a:t>
            </a:r>
            <a:r>
              <a:rPr lang="es-ES" altLang="es-UY" sz="800" dirty="0"/>
              <a:t> </a:t>
            </a:r>
            <a:r>
              <a:rPr lang="es-ES" altLang="es-UY" sz="800" dirty="0" err="1"/>
              <a:t>cellular</a:t>
            </a:r>
            <a:r>
              <a:rPr lang="es-ES" altLang="es-UY" sz="800" dirty="0"/>
              <a:t> </a:t>
            </a:r>
            <a:r>
              <a:rPr lang="es-ES" altLang="es-UY" sz="800" dirty="0" err="1"/>
              <a:t>associations</a:t>
            </a:r>
            <a:r>
              <a:rPr lang="es-ES" altLang="es-UY" sz="800" dirty="0"/>
              <a:t> in </a:t>
            </a:r>
            <a:r>
              <a:rPr lang="es-ES" altLang="es-UY" sz="800" dirty="0" err="1"/>
              <a:t>the</a:t>
            </a:r>
            <a:endParaRPr lang="es-ES" altLang="es-UY" sz="800" dirty="0"/>
          </a:p>
          <a:p>
            <a:pPr eaLnBrk="1" hangingPunct="1">
              <a:lnSpc>
                <a:spcPct val="80000"/>
              </a:lnSpc>
              <a:spcBef>
                <a:spcPct val="0"/>
              </a:spcBef>
            </a:pPr>
            <a:r>
              <a:rPr lang="es-ES" altLang="es-UY" sz="800" dirty="0" err="1"/>
              <a:t>ectoderm</a:t>
            </a:r>
            <a:r>
              <a:rPr lang="es-ES" altLang="es-UY" sz="800" dirty="0"/>
              <a:t>. </a:t>
            </a:r>
            <a:r>
              <a:rPr lang="es-ES" altLang="es-UY" sz="800" dirty="0" err="1"/>
              <a:t>If</a:t>
            </a:r>
            <a:r>
              <a:rPr lang="es-ES" altLang="es-UY" sz="800" dirty="0"/>
              <a:t> </a:t>
            </a:r>
            <a:r>
              <a:rPr lang="es-ES" altLang="es-UY" sz="800" dirty="0" err="1"/>
              <a:t>the</a:t>
            </a:r>
            <a:r>
              <a:rPr lang="es-ES" altLang="es-UY" sz="800" dirty="0"/>
              <a:t> </a:t>
            </a:r>
            <a:r>
              <a:rPr lang="es-ES" altLang="es-UY" sz="800" dirty="0" err="1"/>
              <a:t>cells</a:t>
            </a:r>
            <a:r>
              <a:rPr lang="es-ES" altLang="es-UY" sz="800" dirty="0"/>
              <a:t> are </a:t>
            </a:r>
            <a:r>
              <a:rPr lang="es-ES" altLang="es-UY" sz="800" dirty="0" err="1"/>
              <a:t>dissociated</a:t>
            </a:r>
            <a:r>
              <a:rPr lang="es-ES" altLang="es-UY" sz="800" dirty="0"/>
              <a:t> and </a:t>
            </a:r>
            <a:r>
              <a:rPr lang="es-ES" altLang="es-UY" sz="800" dirty="0" err="1"/>
              <a:t>then</a:t>
            </a:r>
            <a:r>
              <a:rPr lang="es-ES" altLang="es-UY" sz="800" dirty="0"/>
              <a:t> BMP </a:t>
            </a:r>
            <a:r>
              <a:rPr lang="es-ES" altLang="es-UY" sz="800" dirty="0" err="1"/>
              <a:t>is</a:t>
            </a:r>
            <a:r>
              <a:rPr lang="es-ES" altLang="es-UY" sz="800" dirty="0"/>
              <a:t> </a:t>
            </a:r>
            <a:r>
              <a:rPr lang="es-ES" altLang="es-UY" sz="800" dirty="0" err="1"/>
              <a:t>added</a:t>
            </a:r>
            <a:r>
              <a:rPr lang="es-ES" altLang="es-UY" sz="800" dirty="0"/>
              <a:t> </a:t>
            </a:r>
            <a:r>
              <a:rPr lang="es-ES" altLang="es-UY" sz="800" dirty="0" err="1"/>
              <a:t>to</a:t>
            </a:r>
            <a:r>
              <a:rPr lang="es-ES" altLang="es-UY" sz="800" dirty="0"/>
              <a:t> </a:t>
            </a:r>
            <a:r>
              <a:rPr lang="es-ES" altLang="es-UY" sz="800" dirty="0" err="1"/>
              <a:t>the</a:t>
            </a:r>
            <a:endParaRPr lang="es-ES" altLang="es-UY" sz="800" dirty="0"/>
          </a:p>
          <a:p>
            <a:pPr eaLnBrk="1" hangingPunct="1">
              <a:lnSpc>
                <a:spcPct val="80000"/>
              </a:lnSpc>
              <a:spcBef>
                <a:spcPct val="0"/>
              </a:spcBef>
            </a:pPr>
            <a:r>
              <a:rPr lang="es-ES" altLang="es-UY" sz="800" dirty="0"/>
              <a:t>culture </a:t>
            </a:r>
            <a:r>
              <a:rPr lang="es-ES" altLang="es-UY" sz="800" dirty="0" err="1"/>
              <a:t>dish</a:t>
            </a:r>
            <a:r>
              <a:rPr lang="es-ES" altLang="es-UY" sz="800" dirty="0"/>
              <a:t>, </a:t>
            </a:r>
            <a:r>
              <a:rPr lang="es-ES" altLang="es-UY" sz="800" dirty="0" err="1"/>
              <a:t>the</a:t>
            </a:r>
            <a:r>
              <a:rPr lang="es-ES" altLang="es-UY" sz="800" dirty="0"/>
              <a:t> </a:t>
            </a:r>
            <a:r>
              <a:rPr lang="es-ES" altLang="es-UY" sz="800" dirty="0" err="1"/>
              <a:t>cells</a:t>
            </a:r>
            <a:r>
              <a:rPr lang="es-ES" altLang="es-UY" sz="800" dirty="0"/>
              <a:t> do </a:t>
            </a:r>
            <a:r>
              <a:rPr lang="es-ES" altLang="es-UY" sz="800" dirty="0" err="1"/>
              <a:t>not</a:t>
            </a:r>
            <a:r>
              <a:rPr lang="es-ES" altLang="es-UY" sz="800" dirty="0"/>
              <a:t> </a:t>
            </a:r>
            <a:r>
              <a:rPr lang="es-ES" altLang="es-UY" sz="800" dirty="0" err="1"/>
              <a:t>become</a:t>
            </a:r>
            <a:r>
              <a:rPr lang="es-ES" altLang="es-UY" sz="800" dirty="0"/>
              <a:t> </a:t>
            </a:r>
            <a:r>
              <a:rPr lang="es-ES" altLang="es-UY" sz="800" dirty="0" err="1"/>
              <a:t>neurons</a:t>
            </a:r>
            <a:r>
              <a:rPr lang="es-ES" altLang="es-UY" sz="800" dirty="0"/>
              <a:t>, </a:t>
            </a:r>
            <a:r>
              <a:rPr lang="es-ES" altLang="es-UY" sz="800" dirty="0" err="1"/>
              <a:t>but</a:t>
            </a:r>
            <a:r>
              <a:rPr lang="es-ES" altLang="es-UY" sz="800" dirty="0"/>
              <a:t> </a:t>
            </a:r>
            <a:r>
              <a:rPr lang="es-ES" altLang="es-UY" sz="800" dirty="0" err="1"/>
              <a:t>instead</a:t>
            </a:r>
            <a:r>
              <a:rPr lang="es-ES" altLang="es-UY" sz="800" dirty="0"/>
              <a:t> </a:t>
            </a:r>
            <a:r>
              <a:rPr lang="es-ES" altLang="es-UY" sz="800" dirty="0" err="1"/>
              <a:t>act</a:t>
            </a:r>
            <a:r>
              <a:rPr lang="es-ES" altLang="es-UY" sz="800" dirty="0"/>
              <a:t> as </a:t>
            </a:r>
            <a:r>
              <a:rPr lang="es-ES" altLang="es-UY" sz="800" dirty="0" err="1"/>
              <a:t>if</a:t>
            </a:r>
            <a:endParaRPr lang="es-ES" altLang="es-UY" sz="800" dirty="0"/>
          </a:p>
          <a:p>
            <a:pPr eaLnBrk="1" hangingPunct="1">
              <a:lnSpc>
                <a:spcPct val="80000"/>
              </a:lnSpc>
              <a:spcBef>
                <a:spcPct val="0"/>
              </a:spcBef>
            </a:pPr>
            <a:r>
              <a:rPr lang="es-ES" altLang="es-UY" sz="800" dirty="0" err="1"/>
              <a:t>they</a:t>
            </a:r>
            <a:r>
              <a:rPr lang="es-ES" altLang="es-UY" sz="800" dirty="0"/>
              <a:t> are </a:t>
            </a:r>
            <a:r>
              <a:rPr lang="es-ES" altLang="es-UY" sz="800" dirty="0" err="1"/>
              <a:t>not</a:t>
            </a:r>
            <a:r>
              <a:rPr lang="es-ES" altLang="es-UY" sz="800" dirty="0"/>
              <a:t> </a:t>
            </a:r>
            <a:r>
              <a:rPr lang="es-ES" altLang="es-UY" sz="800" dirty="0" err="1"/>
              <a:t>dissociated</a:t>
            </a:r>
            <a:r>
              <a:rPr lang="es-ES" altLang="es-UY" sz="800" dirty="0"/>
              <a:t> and </a:t>
            </a:r>
            <a:r>
              <a:rPr lang="es-ES" altLang="es-UY" sz="800" dirty="0" err="1"/>
              <a:t>develop</a:t>
            </a:r>
            <a:r>
              <a:rPr lang="es-ES" altLang="es-UY" sz="800" dirty="0"/>
              <a:t> as epidermis (</a:t>
            </a:r>
            <a:r>
              <a:rPr lang="es-ES" altLang="es-UY" sz="800" dirty="0" err="1"/>
              <a:t>right</a:t>
            </a:r>
            <a:r>
              <a:rPr lang="es-ES" altLang="es-UY" sz="800" dirty="0"/>
              <a:t>).</a:t>
            </a:r>
          </a:p>
          <a:p>
            <a:pPr eaLnBrk="1" hangingPunct="1">
              <a:lnSpc>
                <a:spcPct val="80000"/>
              </a:lnSpc>
              <a:spcBef>
                <a:spcPct val="0"/>
              </a:spcBef>
            </a:pPr>
            <a:endParaRPr lang="es-ES" altLang="es-UY" sz="800" dirty="0"/>
          </a:p>
          <a:p>
            <a:pPr eaLnBrk="1" hangingPunct="1">
              <a:lnSpc>
                <a:spcPct val="80000"/>
              </a:lnSpc>
              <a:spcBef>
                <a:spcPct val="0"/>
              </a:spcBef>
            </a:pPr>
            <a:r>
              <a:rPr lang="es-UY" altLang="es-UY" dirty="0"/>
              <a:t>BMP4 </a:t>
            </a:r>
            <a:r>
              <a:rPr lang="es-UY" altLang="es-UY" dirty="0" err="1"/>
              <a:t>regulates</a:t>
            </a:r>
            <a:r>
              <a:rPr lang="es-UY" altLang="es-UY" dirty="0"/>
              <a:t> dorsal-ventral </a:t>
            </a:r>
            <a:r>
              <a:rPr lang="es-UY" altLang="es-UY" dirty="0" err="1"/>
              <a:t>patterning</a:t>
            </a:r>
            <a:r>
              <a:rPr lang="es-UY" altLang="es-UY" dirty="0"/>
              <a:t> in </a:t>
            </a:r>
            <a:r>
              <a:rPr lang="es-UY" altLang="es-UY" i="1" dirty="0" err="1"/>
              <a:t>Xenopus</a:t>
            </a:r>
            <a:r>
              <a:rPr lang="es-UY" altLang="es-UY" dirty="0" err="1"/>
              <a:t>embryos</a:t>
            </a:r>
            <a:r>
              <a:rPr lang="es-UY" altLang="es-UY" dirty="0"/>
              <a:t>. A) Control </a:t>
            </a:r>
            <a:r>
              <a:rPr lang="es-UY" altLang="es-UY" dirty="0" err="1"/>
              <a:t>tadpole</a:t>
            </a:r>
            <a:r>
              <a:rPr lang="es-UY" altLang="es-UY" dirty="0"/>
              <a:t>. B) </a:t>
            </a:r>
            <a:r>
              <a:rPr lang="es-UY" altLang="es-UY" dirty="0" err="1"/>
              <a:t>Ventralised</a:t>
            </a:r>
            <a:r>
              <a:rPr lang="es-UY" altLang="es-UY" dirty="0"/>
              <a:t> </a:t>
            </a:r>
            <a:r>
              <a:rPr lang="es-UY" altLang="es-UY" dirty="0" err="1"/>
              <a:t>embryo</a:t>
            </a:r>
            <a:r>
              <a:rPr lang="es-UY" altLang="es-UY" dirty="0"/>
              <a:t> </a:t>
            </a:r>
            <a:r>
              <a:rPr lang="es-UY" altLang="es-UY" dirty="0" err="1"/>
              <a:t>injected</a:t>
            </a:r>
            <a:r>
              <a:rPr lang="es-UY" altLang="es-UY" dirty="0"/>
              <a:t> </a:t>
            </a:r>
            <a:r>
              <a:rPr lang="es-UY" altLang="es-UY" dirty="0" err="1"/>
              <a:t>with</a:t>
            </a:r>
            <a:r>
              <a:rPr lang="es-UY" altLang="es-UY" dirty="0"/>
              <a:t> </a:t>
            </a:r>
            <a:r>
              <a:rPr lang="es-UY" altLang="es-UY" dirty="0" err="1"/>
              <a:t>mRNA</a:t>
            </a:r>
            <a:r>
              <a:rPr lang="es-UY" altLang="es-UY" dirty="0"/>
              <a:t> </a:t>
            </a:r>
            <a:r>
              <a:rPr lang="es-UY" altLang="es-UY" dirty="0" err="1"/>
              <a:t>for</a:t>
            </a:r>
            <a:r>
              <a:rPr lang="es-UY" altLang="es-UY" dirty="0"/>
              <a:t> BMP4 . C) </a:t>
            </a:r>
            <a:r>
              <a:rPr lang="es-UY" altLang="es-UY" dirty="0" err="1"/>
              <a:t>Dorsalised</a:t>
            </a:r>
            <a:r>
              <a:rPr lang="es-UY" altLang="es-UY" dirty="0"/>
              <a:t> </a:t>
            </a:r>
            <a:r>
              <a:rPr lang="es-UY" altLang="es-UY" dirty="0" err="1"/>
              <a:t>embryo</a:t>
            </a:r>
            <a:r>
              <a:rPr lang="es-UY" altLang="es-UY" dirty="0"/>
              <a:t> </a:t>
            </a:r>
            <a:r>
              <a:rPr lang="es-UY" altLang="es-UY" dirty="0" err="1"/>
              <a:t>injected</a:t>
            </a:r>
            <a:r>
              <a:rPr lang="es-UY" altLang="es-UY" dirty="0"/>
              <a:t> </a:t>
            </a:r>
            <a:r>
              <a:rPr lang="es-UY" altLang="es-UY" dirty="0" err="1"/>
              <a:t>with</a:t>
            </a:r>
            <a:r>
              <a:rPr lang="es-UY" altLang="es-UY" dirty="0"/>
              <a:t> </a:t>
            </a:r>
            <a:r>
              <a:rPr lang="es-UY" altLang="es-UY" dirty="0" err="1"/>
              <a:t>mRNA</a:t>
            </a:r>
            <a:r>
              <a:rPr lang="es-UY" altLang="es-UY" dirty="0"/>
              <a:t> </a:t>
            </a:r>
            <a:r>
              <a:rPr lang="es-UY" altLang="es-UY" dirty="0" err="1"/>
              <a:t>for</a:t>
            </a:r>
            <a:r>
              <a:rPr lang="es-UY" altLang="es-UY" dirty="0"/>
              <a:t> a </a:t>
            </a:r>
            <a:r>
              <a:rPr lang="es-UY" altLang="es-UY" dirty="0" err="1"/>
              <a:t>dominant-negative</a:t>
            </a:r>
            <a:r>
              <a:rPr lang="es-UY" altLang="es-UY" dirty="0"/>
              <a:t> BMP receptor. D) </a:t>
            </a:r>
            <a:r>
              <a:rPr lang="es-UY" altLang="es-UY" dirty="0" err="1"/>
              <a:t>Partial</a:t>
            </a:r>
            <a:r>
              <a:rPr lang="es-UY" altLang="es-UY" dirty="0"/>
              <a:t> </a:t>
            </a:r>
            <a:r>
              <a:rPr lang="es-UY" altLang="es-UY" dirty="0" err="1"/>
              <a:t>duplicated</a:t>
            </a:r>
            <a:r>
              <a:rPr lang="es-UY" altLang="es-UY" dirty="0"/>
              <a:t> dorsal axis </a:t>
            </a:r>
            <a:r>
              <a:rPr lang="es-UY" altLang="es-UY" dirty="0" err="1"/>
              <a:t>caused</a:t>
            </a:r>
            <a:r>
              <a:rPr lang="es-UY" altLang="es-UY" dirty="0"/>
              <a:t> </a:t>
            </a:r>
            <a:r>
              <a:rPr lang="es-UY" altLang="es-UY" dirty="0" err="1"/>
              <a:t>by</a:t>
            </a:r>
            <a:r>
              <a:rPr lang="es-UY" altLang="es-UY" dirty="0"/>
              <a:t> ventral </a:t>
            </a:r>
            <a:r>
              <a:rPr lang="es-UY" altLang="es-UY" dirty="0" err="1"/>
              <a:t>injection</a:t>
            </a:r>
            <a:r>
              <a:rPr lang="es-UY" altLang="es-UY" dirty="0"/>
              <a:t> of </a:t>
            </a:r>
            <a:r>
              <a:rPr lang="es-UY" altLang="es-UY" dirty="0" err="1"/>
              <a:t>mRNA</a:t>
            </a:r>
            <a:r>
              <a:rPr lang="es-UY" altLang="es-UY" dirty="0"/>
              <a:t> </a:t>
            </a:r>
            <a:r>
              <a:rPr lang="es-UY" altLang="es-UY" dirty="0" err="1"/>
              <a:t>for</a:t>
            </a:r>
            <a:r>
              <a:rPr lang="es-UY" altLang="es-UY" dirty="0"/>
              <a:t> a </a:t>
            </a:r>
            <a:r>
              <a:rPr lang="es-UY" altLang="es-UY" dirty="0" err="1"/>
              <a:t>dominant-negative</a:t>
            </a:r>
            <a:r>
              <a:rPr lang="es-UY" altLang="es-UY" dirty="0"/>
              <a:t> BMP receptor. </a:t>
            </a:r>
            <a:r>
              <a:rPr lang="es-UY" altLang="es-UY" sz="800" dirty="0">
                <a:hlinkClick r:id="rId3"/>
              </a:rPr>
              <a:t>http://www.ucl.ac.uk/cdb/research/dale/dale_lab</a:t>
            </a:r>
            <a:endParaRPr lang="es-ES" altLang="es-UY" sz="800" dirty="0"/>
          </a:p>
          <a:p>
            <a:pPr eaLnBrk="1" hangingPunct="1">
              <a:lnSpc>
                <a:spcPct val="80000"/>
              </a:lnSpc>
              <a:spcBef>
                <a:spcPct val="0"/>
              </a:spcBef>
            </a:pPr>
            <a:endParaRPr lang="es-ES" altLang="es-UY" sz="800" dirty="0"/>
          </a:p>
          <a:p>
            <a:pPr eaLnBrk="1" hangingPunct="1">
              <a:lnSpc>
                <a:spcPct val="80000"/>
              </a:lnSpc>
              <a:spcBef>
                <a:spcPct val="0"/>
              </a:spcBef>
            </a:pPr>
            <a:endParaRPr lang="es-ES_tradnl" altLang="es-UY" sz="800" dirty="0"/>
          </a:p>
        </p:txBody>
      </p:sp>
    </p:spTree>
    <p:extLst>
      <p:ext uri="{BB962C8B-B14F-4D97-AF65-F5344CB8AC3E}">
        <p14:creationId xmlns:p14="http://schemas.microsoft.com/office/powerpoint/2010/main" val="87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7B50D9-9513-40FB-8FD8-39763985C431}" type="slidenum">
              <a:rPr kumimoji="0" lang="es-ES" altLang="es-UY"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s-ES" altLang="es-UY"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1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s-ES" altLang="es-UY" sz="800"/>
              <a:t>Figure 10.29</a:t>
            </a:r>
          </a:p>
          <a:p>
            <a:pPr eaLnBrk="1" hangingPunct="1">
              <a:lnSpc>
                <a:spcPct val="80000"/>
              </a:lnSpc>
              <a:spcBef>
                <a:spcPct val="0"/>
              </a:spcBef>
            </a:pPr>
            <a:r>
              <a:rPr lang="es-ES" altLang="es-UY" sz="800"/>
              <a:t>. </a:t>
            </a:r>
          </a:p>
          <a:p>
            <a:pPr eaLnBrk="1" hangingPunct="1">
              <a:lnSpc>
                <a:spcPct val="80000"/>
              </a:lnSpc>
              <a:spcBef>
                <a:spcPct val="0"/>
              </a:spcBef>
            </a:pPr>
            <a:r>
              <a:rPr lang="es-ES" altLang="es-UY" sz="800"/>
              <a:t>Rescue of dorsal structures by Noggin protein. When </a:t>
            </a:r>
            <a:r>
              <a:rPr lang="es-ES" altLang="es-UY" sz="800" i="1"/>
              <a:t>Xenopus</a:t>
            </a:r>
            <a:r>
              <a:rPr lang="es-ES" altLang="es-UY" sz="800"/>
              <a:t> eggs are exposed to ultraviolet radiation, cortical rotation fails to occur, and the embryos lack dorsal structures (top). If such an embryo is injected with </a:t>
            </a:r>
            <a:r>
              <a:rPr lang="es-ES" altLang="es-UY" sz="800" i="1"/>
              <a:t>noggin</a:t>
            </a:r>
            <a:r>
              <a:rPr lang="es-ES" altLang="es-UY" sz="800"/>
              <a:t> mRNA, it develops dorsal structures in a dosage-related fashion (top to bottom). If too much </a:t>
            </a:r>
            <a:r>
              <a:rPr lang="es-ES" altLang="es-UY" sz="800" i="1"/>
              <a:t>noggin</a:t>
            </a:r>
            <a:r>
              <a:rPr lang="es-ES" altLang="es-UY" sz="800"/>
              <a:t> message is injected, the embryo produces dorsal anterior tissue at the expense of ventral and posterior tissue, becoming little more than a head (bottom). (Photograph courtesy of R. M. Harland.)</a:t>
            </a:r>
          </a:p>
          <a:p>
            <a:pPr eaLnBrk="1" hangingPunct="1">
              <a:lnSpc>
                <a:spcPct val="80000"/>
              </a:lnSpc>
              <a:spcBef>
                <a:spcPct val="0"/>
              </a:spcBef>
            </a:pPr>
            <a:endParaRPr lang="es-ES_tradnl" altLang="es-UY" sz="800"/>
          </a:p>
          <a:p>
            <a:pPr eaLnBrk="1" hangingPunct="1">
              <a:lnSpc>
                <a:spcPct val="80000"/>
              </a:lnSpc>
              <a:spcBef>
                <a:spcPct val="0"/>
              </a:spcBef>
            </a:pPr>
            <a:r>
              <a:rPr lang="es-ES" altLang="es-UY" sz="800" b="1"/>
              <a:t>FIGURE 1.24 </a:t>
            </a:r>
            <a:r>
              <a:rPr lang="es-ES" altLang="es-UY" sz="800"/>
              <a:t>Loss of noggin and chordin in developing mice causes severe defects in head development.</a:t>
            </a:r>
          </a:p>
          <a:p>
            <a:pPr eaLnBrk="1" hangingPunct="1">
              <a:lnSpc>
                <a:spcPct val="80000"/>
              </a:lnSpc>
              <a:spcBef>
                <a:spcPct val="0"/>
              </a:spcBef>
            </a:pPr>
            <a:r>
              <a:rPr lang="es-ES" altLang="es-UY" sz="800"/>
              <a:t>Left, wild-type mouse embryo, middle loss of noggin only. Right, loss of both noggin and chordin. From ref</a:t>
            </a:r>
          </a:p>
          <a:p>
            <a:pPr eaLnBrk="1" hangingPunct="1">
              <a:lnSpc>
                <a:spcPct val="80000"/>
              </a:lnSpc>
              <a:spcBef>
                <a:spcPct val="0"/>
              </a:spcBef>
            </a:pPr>
            <a:r>
              <a:rPr lang="es-ES" altLang="es-UY" sz="800"/>
              <a:t>with permission. Note that only mild defects are present in mice deficient in only noggin, but the head is</a:t>
            </a:r>
          </a:p>
          <a:p>
            <a:pPr eaLnBrk="1" hangingPunct="1">
              <a:lnSpc>
                <a:spcPct val="80000"/>
              </a:lnSpc>
              <a:spcBef>
                <a:spcPct val="0"/>
              </a:spcBef>
            </a:pPr>
            <a:r>
              <a:rPr lang="es-ES" altLang="es-UY" sz="800"/>
              <a:t>nearly absent when both genes are knocked out. (From Bachiller et al., 2000)</a:t>
            </a:r>
          </a:p>
          <a:p>
            <a:pPr eaLnBrk="1" hangingPunct="1">
              <a:lnSpc>
                <a:spcPct val="80000"/>
              </a:lnSpc>
              <a:spcBef>
                <a:spcPct val="0"/>
              </a:spcBef>
            </a:pPr>
            <a:endParaRPr lang="es-ES" altLang="es-UY" sz="800"/>
          </a:p>
          <a:p>
            <a:pPr eaLnBrk="1" hangingPunct="1">
              <a:lnSpc>
                <a:spcPct val="80000"/>
              </a:lnSpc>
              <a:spcBef>
                <a:spcPct val="0"/>
              </a:spcBef>
            </a:pPr>
            <a:r>
              <a:rPr lang="es-ES" altLang="es-UY" sz="800"/>
              <a:t>Figure 10.32</a:t>
            </a:r>
          </a:p>
          <a:p>
            <a:pPr eaLnBrk="1" hangingPunct="1">
              <a:lnSpc>
                <a:spcPct val="80000"/>
              </a:lnSpc>
              <a:spcBef>
                <a:spcPct val="0"/>
              </a:spcBef>
            </a:pPr>
            <a:r>
              <a:rPr lang="es-ES" altLang="es-UY" sz="800"/>
              <a:t>. </a:t>
            </a:r>
          </a:p>
          <a:p>
            <a:pPr eaLnBrk="1" hangingPunct="1">
              <a:lnSpc>
                <a:spcPct val="80000"/>
              </a:lnSpc>
              <a:spcBef>
                <a:spcPct val="0"/>
              </a:spcBef>
            </a:pPr>
            <a:r>
              <a:rPr lang="es-ES" altLang="es-UY" sz="800"/>
              <a:t>Model for the action of the organizer. (A) BMP4 (and certain other molecules) is a powerful ventralizing factor. Organizer proteins such as Chordin, Noggin, and Follistatin block the action of BMP4. The antagonistic effects of these proteins can be seen in all three germ layers. (B) BMP4 may elicit the expression of different genes in a concentration-dependent fashion; in that way, the mesoderm could be patterned. BMP4 is expressed throughout the marginal zone (prospective mesoderm) except in the dorsal domain. Noggin and Chordin are expressed in the dorsal domain. These proteins bind to BMP4 and prevent it from reaching the mesodermal cells. In the regions of noggin and chordin expression, BMP4 is totally prevented from binding, and these tissues become notochord (organizer) tissue. Slightly farther away from the organizer, </a:t>
            </a:r>
            <a:r>
              <a:rPr lang="es-ES" altLang="es-UY" sz="800" i="1"/>
              <a:t>myf5,</a:t>
            </a:r>
            <a:r>
              <a:rPr lang="es-ES" altLang="es-UY" sz="800"/>
              <a:t> a marker for the dorsolateral muscles, is activated. As more and more BMP4 molecules are allowed to bind to the cells, </a:t>
            </a:r>
            <a:r>
              <a:rPr lang="es-ES" altLang="es-UY" sz="800" i="1"/>
              <a:t>Xvent2</a:t>
            </a:r>
            <a:r>
              <a:rPr lang="es-ES" altLang="es-UY" sz="800"/>
              <a:t> (ventrolateral) and </a:t>
            </a:r>
            <a:r>
              <a:rPr lang="es-ES" altLang="es-UY" sz="800" i="1"/>
              <a:t>Xvent1</a:t>
            </a:r>
            <a:r>
              <a:rPr lang="es-ES" altLang="es-UY" sz="800"/>
              <a:t> (ventral) genes become expressed. (After Dosch et al. 1997.)</a:t>
            </a:r>
          </a:p>
          <a:p>
            <a:pPr eaLnBrk="1" hangingPunct="1">
              <a:lnSpc>
                <a:spcPct val="80000"/>
              </a:lnSpc>
              <a:spcBef>
                <a:spcPct val="0"/>
              </a:spcBef>
            </a:pPr>
            <a:endParaRPr lang="es-ES" altLang="es-UY" sz="800"/>
          </a:p>
          <a:p>
            <a:pPr eaLnBrk="1" hangingPunct="1">
              <a:lnSpc>
                <a:spcPct val="80000"/>
              </a:lnSpc>
              <a:spcBef>
                <a:spcPct val="0"/>
              </a:spcBef>
            </a:pPr>
            <a:endParaRPr lang="es-ES" altLang="es-UY" sz="800"/>
          </a:p>
        </p:txBody>
      </p:sp>
    </p:spTree>
    <p:extLst>
      <p:ext uri="{BB962C8B-B14F-4D97-AF65-F5344CB8AC3E}">
        <p14:creationId xmlns:p14="http://schemas.microsoft.com/office/powerpoint/2010/main" val="182078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AC2C88-709D-4323-AC0C-4B26A5A0AE79}" type="slidenum">
              <a:rPr kumimoji="0" lang="es-ES" altLang="es-UY"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s-ES" altLang="es-UY"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es-ES_tradnl" altLang="es-UY" sz="1000"/>
          </a:p>
          <a:p>
            <a:pPr eaLnBrk="1" hangingPunct="1">
              <a:lnSpc>
                <a:spcPct val="80000"/>
              </a:lnSpc>
              <a:spcBef>
                <a:spcPct val="0"/>
              </a:spcBef>
            </a:pPr>
            <a:r>
              <a:rPr lang="es-ES" altLang="es-UY" sz="1000" b="1"/>
              <a:t>FIGURE 1.34 </a:t>
            </a:r>
            <a:r>
              <a:rPr lang="es-ES" altLang="es-UY" sz="1000"/>
              <a:t>The current model of neural induction. The default</a:t>
            </a:r>
          </a:p>
          <a:p>
            <a:pPr eaLnBrk="1" hangingPunct="1">
              <a:lnSpc>
                <a:spcPct val="80000"/>
              </a:lnSpc>
              <a:spcBef>
                <a:spcPct val="0"/>
              </a:spcBef>
            </a:pPr>
            <a:r>
              <a:rPr lang="es-ES" altLang="es-UY" sz="1000"/>
              <a:t>condition of the ectoderm is to make epidermis, through the activation</a:t>
            </a:r>
          </a:p>
          <a:p>
            <a:pPr eaLnBrk="1" hangingPunct="1">
              <a:lnSpc>
                <a:spcPct val="80000"/>
              </a:lnSpc>
              <a:spcBef>
                <a:spcPct val="0"/>
              </a:spcBef>
            </a:pPr>
            <a:r>
              <a:rPr lang="es-ES" altLang="es-UY" sz="1000"/>
              <a:t>of the BMP pathway. BMP in the ectoderm stimulates the receptor</a:t>
            </a:r>
          </a:p>
          <a:p>
            <a:pPr eaLnBrk="1" hangingPunct="1">
              <a:lnSpc>
                <a:spcPct val="80000"/>
              </a:lnSpc>
              <a:spcBef>
                <a:spcPct val="0"/>
              </a:spcBef>
            </a:pPr>
            <a:r>
              <a:rPr lang="es-ES" altLang="es-UY" sz="1000"/>
              <a:t>to activate a set of intracellular proteins (Smad; see Box) that</a:t>
            </a:r>
          </a:p>
          <a:p>
            <a:pPr eaLnBrk="1" hangingPunct="1">
              <a:lnSpc>
                <a:spcPct val="80000"/>
              </a:lnSpc>
              <a:spcBef>
                <a:spcPct val="0"/>
              </a:spcBef>
            </a:pPr>
            <a:r>
              <a:rPr lang="es-ES" altLang="es-UY" sz="1000"/>
              <a:t>regulate transcription of genes such as </a:t>
            </a:r>
            <a:r>
              <a:rPr lang="es-ES" altLang="es-UY" sz="1000" i="1"/>
              <a:t>Gata </a:t>
            </a:r>
            <a:r>
              <a:rPr lang="es-ES" altLang="es-UY" sz="1000"/>
              <a:t>and </a:t>
            </a:r>
            <a:r>
              <a:rPr lang="es-ES" altLang="es-UY" sz="1000" i="1"/>
              <a:t>Msx</a:t>
            </a:r>
            <a:r>
              <a:rPr lang="es-ES" altLang="es-UY" sz="1000"/>
              <a:t>. The resulting</a:t>
            </a:r>
          </a:p>
          <a:p>
            <a:pPr eaLnBrk="1" hangingPunct="1">
              <a:lnSpc>
                <a:spcPct val="80000"/>
              </a:lnSpc>
              <a:spcBef>
                <a:spcPct val="0"/>
              </a:spcBef>
            </a:pPr>
            <a:r>
              <a:rPr lang="es-ES" altLang="es-UY" sz="1000" i="1"/>
              <a:t>Msx </a:t>
            </a:r>
            <a:r>
              <a:rPr lang="es-ES" altLang="es-UY" sz="1000"/>
              <a:t>and </a:t>
            </a:r>
            <a:r>
              <a:rPr lang="es-ES" altLang="es-UY" sz="1000" i="1"/>
              <a:t>Gata </a:t>
            </a:r>
            <a:r>
              <a:rPr lang="es-ES" altLang="es-UY" sz="1000"/>
              <a:t>proteins inhibit </a:t>
            </a:r>
            <a:r>
              <a:rPr lang="es-ES" altLang="es-UY" sz="1000" i="1"/>
              <a:t>Sox </a:t>
            </a:r>
            <a:r>
              <a:rPr lang="es-ES" altLang="es-UY" sz="1000"/>
              <a:t>transcription, and the tissue</a:t>
            </a:r>
          </a:p>
          <a:p>
            <a:pPr eaLnBrk="1" hangingPunct="1">
              <a:lnSpc>
                <a:spcPct val="80000"/>
              </a:lnSpc>
              <a:spcBef>
                <a:spcPct val="0"/>
              </a:spcBef>
            </a:pPr>
            <a:r>
              <a:rPr lang="es-ES" altLang="es-UY" sz="1000"/>
              <a:t>becomes epidermis. If the BMP signal is blocked by one of the many</a:t>
            </a:r>
          </a:p>
          <a:p>
            <a:pPr eaLnBrk="1" hangingPunct="1">
              <a:lnSpc>
                <a:spcPct val="80000"/>
              </a:lnSpc>
              <a:spcBef>
                <a:spcPct val="0"/>
              </a:spcBef>
            </a:pPr>
            <a:r>
              <a:rPr lang="es-ES" altLang="es-UY" sz="1000"/>
              <a:t>inhibitors in the organizer, the Smad pathway is inactivated, and </a:t>
            </a:r>
            <a:r>
              <a:rPr lang="es-ES" altLang="es-UY" sz="1000" i="1"/>
              <a:t>Sox</a:t>
            </a:r>
          </a:p>
          <a:p>
            <a:pPr eaLnBrk="1" hangingPunct="1">
              <a:lnSpc>
                <a:spcPct val="80000"/>
              </a:lnSpc>
              <a:spcBef>
                <a:spcPct val="0"/>
              </a:spcBef>
            </a:pPr>
            <a:r>
              <a:rPr lang="es-ES" altLang="es-UY" sz="1000"/>
              <a:t>are made in the cells. The </a:t>
            </a:r>
            <a:r>
              <a:rPr lang="es-ES" altLang="es-UY" sz="1000" i="1"/>
              <a:t>Sox </a:t>
            </a:r>
            <a:r>
              <a:rPr lang="es-ES" altLang="es-UY" sz="1000"/>
              <a:t>can then directly activate the proneural</a:t>
            </a:r>
          </a:p>
          <a:p>
            <a:pPr eaLnBrk="1" hangingPunct="1">
              <a:lnSpc>
                <a:spcPct val="80000"/>
              </a:lnSpc>
              <a:spcBef>
                <a:spcPct val="0"/>
              </a:spcBef>
            </a:pPr>
            <a:r>
              <a:rPr lang="es-ES" altLang="es-UY" sz="1000"/>
              <a:t>gene transcription to cause the cells to develop as nervous system.</a:t>
            </a:r>
          </a:p>
          <a:p>
            <a:pPr eaLnBrk="1" hangingPunct="1">
              <a:lnSpc>
                <a:spcPct val="80000"/>
              </a:lnSpc>
              <a:spcBef>
                <a:spcPct val="0"/>
              </a:spcBef>
            </a:pPr>
            <a:r>
              <a:rPr lang="es-ES" altLang="es-UY" sz="1000"/>
              <a:t>FGF may provide an alternate pathway that directly activates </a:t>
            </a:r>
            <a:r>
              <a:rPr lang="es-ES" altLang="es-UY" sz="1000" i="1"/>
              <a:t>Sox</a:t>
            </a:r>
          </a:p>
          <a:p>
            <a:pPr eaLnBrk="1" hangingPunct="1">
              <a:lnSpc>
                <a:spcPct val="80000"/>
              </a:lnSpc>
              <a:spcBef>
                <a:spcPct val="0"/>
              </a:spcBef>
            </a:pPr>
            <a:r>
              <a:rPr lang="es-ES" altLang="es-UY" sz="1000"/>
              <a:t>expression, or might also work to inhibit the Smad signal (see Box).</a:t>
            </a:r>
          </a:p>
          <a:p>
            <a:pPr eaLnBrk="1" hangingPunct="1">
              <a:lnSpc>
                <a:spcPct val="80000"/>
              </a:lnSpc>
              <a:spcBef>
                <a:spcPct val="0"/>
              </a:spcBef>
            </a:pPr>
            <a:endParaRPr lang="es-ES" altLang="es-UY" sz="1000"/>
          </a:p>
          <a:p>
            <a:pPr eaLnBrk="1" hangingPunct="1">
              <a:spcBef>
                <a:spcPct val="0"/>
              </a:spcBef>
            </a:pPr>
            <a:r>
              <a:rPr lang="en-GB" altLang="es-UY"/>
              <a:t>Fig. 10 – Chordin (Chd) forms a ternary complex with BMP4</a:t>
            </a:r>
          </a:p>
          <a:p>
            <a:pPr eaLnBrk="1" hangingPunct="1">
              <a:spcBef>
                <a:spcPct val="0"/>
              </a:spcBef>
            </a:pPr>
            <a:r>
              <a:rPr lang="en-GB" altLang="es-UY"/>
              <a:t>and Twisted gastrulation (Tsg), which prevents binding to</a:t>
            </a:r>
          </a:p>
          <a:p>
            <a:pPr eaLnBrk="1" hangingPunct="1">
              <a:spcBef>
                <a:spcPct val="0"/>
              </a:spcBef>
            </a:pPr>
            <a:r>
              <a:rPr lang="en-GB" altLang="es-UY"/>
              <a:t>BMPR and allows the complex to diffuse within the embryo.</a:t>
            </a:r>
          </a:p>
          <a:p>
            <a:pPr eaLnBrk="1" hangingPunct="1">
              <a:spcBef>
                <a:spcPct val="0"/>
              </a:spcBef>
            </a:pPr>
            <a:r>
              <a:rPr lang="en-GB" altLang="es-UY"/>
              <a:t>The inhibition of BMP signaling is reversed by a ventral</a:t>
            </a:r>
          </a:p>
          <a:p>
            <a:pPr eaLnBrk="1" hangingPunct="1">
              <a:spcBef>
                <a:spcPct val="0"/>
              </a:spcBef>
            </a:pPr>
            <a:r>
              <a:rPr lang="en-GB" altLang="es-UY"/>
              <a:t>enzyme called Xolloid-related (Xlr) which is able to cleave</a:t>
            </a:r>
          </a:p>
          <a:p>
            <a:pPr eaLnBrk="1" hangingPunct="1">
              <a:spcBef>
                <a:spcPct val="0"/>
              </a:spcBef>
            </a:pPr>
            <a:r>
              <a:rPr lang="en-GB" altLang="es-UY"/>
              <a:t>Chordin at two specific sites (indicated by scissors),</a:t>
            </a:r>
          </a:p>
          <a:p>
            <a:pPr eaLnBrk="1" hangingPunct="1">
              <a:spcBef>
                <a:spcPct val="0"/>
              </a:spcBef>
            </a:pPr>
            <a:r>
              <a:rPr lang="en-GB" altLang="es-UY"/>
              <a:t>releasing BMPs for signaling through BMPR. Note that</a:t>
            </a:r>
          </a:p>
          <a:p>
            <a:pPr eaLnBrk="1" hangingPunct="1">
              <a:spcBef>
                <a:spcPct val="0"/>
              </a:spcBef>
            </a:pPr>
            <a:r>
              <a:rPr lang="en-GB" altLang="es-UY"/>
              <a:t>Chordin has four BMP-binding Cysteine-rich modules called</a:t>
            </a:r>
          </a:p>
          <a:p>
            <a:pPr eaLnBrk="1" hangingPunct="1">
              <a:spcBef>
                <a:spcPct val="0"/>
              </a:spcBef>
            </a:pPr>
            <a:r>
              <a:rPr lang="en-GB" altLang="es-UY"/>
              <a:t>CRs. CR domains function as regulators of BMP or TGF-b</a:t>
            </a:r>
          </a:p>
          <a:p>
            <a:pPr eaLnBrk="1" hangingPunct="1">
              <a:spcBef>
                <a:spcPct val="0"/>
              </a:spcBef>
            </a:pPr>
            <a:r>
              <a:rPr lang="en-GB" altLang="es-UY"/>
              <a:t>signaling in many extracellular proteins (De Robertis and</a:t>
            </a:r>
          </a:p>
          <a:p>
            <a:pPr eaLnBrk="1" hangingPunct="1">
              <a:spcBef>
                <a:spcPct val="0"/>
              </a:spcBef>
            </a:pPr>
            <a:r>
              <a:rPr lang="en-US" altLang="es-UY"/>
              <a:t>Kuroda, 2004).</a:t>
            </a:r>
          </a:p>
          <a:p>
            <a:pPr eaLnBrk="1" hangingPunct="1">
              <a:spcBef>
                <a:spcPct val="0"/>
              </a:spcBef>
            </a:pPr>
            <a:endParaRPr lang="en-US" altLang="es-UY" sz="1000"/>
          </a:p>
          <a:p>
            <a:pPr eaLnBrk="1" hangingPunct="1">
              <a:lnSpc>
                <a:spcPct val="80000"/>
              </a:lnSpc>
              <a:spcBef>
                <a:spcPct val="0"/>
              </a:spcBef>
            </a:pPr>
            <a:r>
              <a:rPr lang="es-ES" altLang="es-UY" sz="1000"/>
              <a:t>Figure 10.30</a:t>
            </a:r>
          </a:p>
          <a:p>
            <a:pPr eaLnBrk="1" hangingPunct="1">
              <a:lnSpc>
                <a:spcPct val="80000"/>
              </a:lnSpc>
              <a:spcBef>
                <a:spcPct val="0"/>
              </a:spcBef>
            </a:pPr>
            <a:r>
              <a:rPr lang="es-ES" altLang="es-UY" sz="1000"/>
              <a:t>. </a:t>
            </a:r>
          </a:p>
          <a:p>
            <a:pPr eaLnBrk="1" hangingPunct="1">
              <a:lnSpc>
                <a:spcPct val="80000"/>
              </a:lnSpc>
              <a:spcBef>
                <a:spcPct val="0"/>
              </a:spcBef>
            </a:pPr>
            <a:r>
              <a:rPr lang="es-ES" altLang="es-UY" sz="1000"/>
              <a:t>Localization of the </a:t>
            </a:r>
            <a:r>
              <a:rPr lang="es-ES" altLang="es-UY" sz="1000" i="1"/>
              <a:t>noggin</a:t>
            </a:r>
            <a:r>
              <a:rPr lang="es-ES" altLang="es-UY" sz="1000"/>
              <a:t> mRNA in the organizer tissue, shown by in situ hybridization. (A) At gastrulation, </a:t>
            </a:r>
            <a:r>
              <a:rPr lang="es-ES" altLang="es-UY" sz="1000" i="1"/>
              <a:t>noggin</a:t>
            </a:r>
            <a:r>
              <a:rPr lang="es-ES" altLang="es-UY" sz="1000"/>
              <a:t> message (dark areas) accumulates in the dorsal marginal zone. (B) When cells involute, </a:t>
            </a:r>
            <a:r>
              <a:rPr lang="es-ES" altLang="es-UY" sz="1000" i="1"/>
              <a:t>noggin</a:t>
            </a:r>
            <a:r>
              <a:rPr lang="es-ES" altLang="es-UY" sz="1000"/>
              <a:t> mRNA is seen in the dorsal blastopore lip. (C) During convergent extension, </a:t>
            </a:r>
            <a:r>
              <a:rPr lang="es-ES" altLang="es-UY" sz="1000" i="1"/>
              <a:t>noggin</a:t>
            </a:r>
            <a:r>
              <a:rPr lang="es-ES" altLang="es-UY" sz="1000"/>
              <a:t> message is expressed in the precursors of the notochord, prechordal plate, and pharyngeal endoderm, which extend (D) beneath the ectoderm in the center of the embryo. (Photographs courtesy of R. M. Harland.)</a:t>
            </a:r>
          </a:p>
          <a:p>
            <a:pPr eaLnBrk="1" hangingPunct="1">
              <a:lnSpc>
                <a:spcPct val="80000"/>
              </a:lnSpc>
              <a:spcBef>
                <a:spcPct val="0"/>
              </a:spcBef>
            </a:pPr>
            <a:endParaRPr lang="es-ES_tradnl" altLang="es-UY" sz="1000"/>
          </a:p>
          <a:p>
            <a:pPr eaLnBrk="1" hangingPunct="1">
              <a:spcBef>
                <a:spcPct val="0"/>
              </a:spcBef>
            </a:pPr>
            <a:endParaRPr lang="es-ES" altLang="es-UY" sz="1000"/>
          </a:p>
        </p:txBody>
      </p:sp>
    </p:spTree>
    <p:extLst>
      <p:ext uri="{BB962C8B-B14F-4D97-AF65-F5344CB8AC3E}">
        <p14:creationId xmlns:p14="http://schemas.microsoft.com/office/powerpoint/2010/main" val="330984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UY" altLang="es-UY"/>
          </a:p>
        </p:txBody>
      </p:sp>
      <p:sp>
        <p:nvSpPr>
          <p:cNvPr id="343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923CFE-3A72-4DB0-8BBB-D727F1A34520}" type="slidenum">
              <a:rPr kumimoji="0" lang="es-UY" altLang="es-UY"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s-UY" altLang="es-UY"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47364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UY" altLang="es-UY"/>
          </a:p>
        </p:txBody>
      </p:sp>
      <p:sp>
        <p:nvSpPr>
          <p:cNvPr id="46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C0209C1-08C4-4468-B01C-9D206A852820}" type="slidenum">
              <a:rPr lang="es-UY" altLang="es-UY"/>
              <a:pPr eaLnBrk="1" hangingPunct="1"/>
              <a:t>3</a:t>
            </a:fld>
            <a:endParaRPr lang="es-UY" altLang="es-UY"/>
          </a:p>
        </p:txBody>
      </p:sp>
    </p:spTree>
    <p:extLst>
      <p:ext uri="{BB962C8B-B14F-4D97-AF65-F5344CB8AC3E}">
        <p14:creationId xmlns:p14="http://schemas.microsoft.com/office/powerpoint/2010/main" val="1016348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UY" altLang="es-UY"/>
          </a:p>
        </p:txBody>
      </p:sp>
      <p:sp>
        <p:nvSpPr>
          <p:cNvPr id="52228" name="Slide Number Placeholder 3"/>
          <p:cNvSpPr>
            <a:spLocks noGrp="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62959A8-7EBF-4619-833E-0520CB72CCA9}" type="slidenum">
              <a:rPr lang="es-ES" altLang="es-UY">
                <a:solidFill>
                  <a:srgbClr val="000000"/>
                </a:solidFill>
                <a:latin typeface="Times New Roman" panose="02020603050405020304" pitchFamily="18" charset="0"/>
              </a:rPr>
              <a:pPr eaLnBrk="1" hangingPunct="1">
                <a:spcBef>
                  <a:spcPct val="0"/>
                </a:spcBef>
              </a:pPr>
              <a:t>4</a:t>
            </a:fld>
            <a:endParaRPr lang="es-ES" altLang="es-UY">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5857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E9C9BA6-6401-4498-B8FD-6CE8E7E373C9}" type="slidenum">
              <a:rPr lang="es-ES" altLang="es-UY">
                <a:solidFill>
                  <a:srgbClr val="FFFF00"/>
                </a:solidFill>
                <a:latin typeface="Times New Roman" panose="02020603050405020304" pitchFamily="18" charset="0"/>
              </a:rPr>
              <a:pPr eaLnBrk="1" hangingPunct="1">
                <a:spcBef>
                  <a:spcPct val="0"/>
                </a:spcBef>
              </a:pPr>
              <a:t>5</a:t>
            </a:fld>
            <a:endParaRPr lang="es-ES" altLang="es-UY">
              <a:solidFill>
                <a:srgbClr val="FFFF00"/>
              </a:solidFill>
              <a:latin typeface="Times New Roman" panose="02020603050405020304" pitchFamily="18" charset="0"/>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s-UY" sz="1000" b="1"/>
              <a:t>Figure 13-5. In vitro maturation of</a:t>
            </a:r>
            <a:r>
              <a:rPr lang="es-ES" altLang="es-UY" sz="1000" b="1" i="1"/>
              <a:t> Xenopus</a:t>
            </a:r>
            <a:r>
              <a:rPr lang="es-ES" altLang="es-UY" sz="1000" b="1"/>
              <a:t> oocytes and assay of maturation-promoting factor (MPF).</a:t>
            </a:r>
            <a:r>
              <a:rPr lang="es-ES" altLang="es-UY" sz="1000"/>
              <a:t> (a) Treatment of G2-arrested </a:t>
            </a:r>
            <a:r>
              <a:rPr lang="es-ES" altLang="es-UY" sz="1000" i="1"/>
              <a:t>Xenopus</a:t>
            </a:r>
            <a:r>
              <a:rPr lang="es-ES" altLang="es-UY" sz="1000"/>
              <a:t> oocytes with progesterone stimulates them to proceed through meiosis I, interphase, and the first half of meiosis II before arresting in the metaphase of meiosis II. Three pairs of duplicated homologous chromosomes (blue) connected to mitotic spindle microtubules (red) are shown schematically to represent metaphase cells. After addition of sperm and fertilization, fertilized eggs complete meiosis II. The resulting haploid egg nucleus fuses with the haploid sperm nucleus to produce a diploid zygote, which undergoes the first of 12 synchronous early embryonic cleavages. (b) When cytoplasm from unfertilized eggs arrested in metaphase of meiosis II is injected into G2-arrested oocytes, the oocytes mature into eggs in the absence of progesterone. This process can be repeated multiple times without further addition of progesterone. [See Y. Masui and C. L. Markert, 1971, </a:t>
            </a:r>
            <a:r>
              <a:rPr lang="es-ES" altLang="es-UY" sz="1000" i="1"/>
              <a:t>J. Exp. Zool.</a:t>
            </a:r>
            <a:r>
              <a:rPr lang="es-ES" altLang="es-UY" sz="1000"/>
              <a:t> </a:t>
            </a:r>
            <a:r>
              <a:rPr lang="es-ES" altLang="es-UY" sz="1000" b="1"/>
              <a:t>177:</a:t>
            </a:r>
            <a:r>
              <a:rPr lang="es-ES" altLang="es-UY" sz="1000"/>
              <a:t>129.] </a:t>
            </a:r>
          </a:p>
          <a:p>
            <a:pPr eaLnBrk="1" hangingPunct="1"/>
            <a:endParaRPr lang="es-ES" altLang="es-UY" sz="1000" b="1"/>
          </a:p>
          <a:p>
            <a:pPr eaLnBrk="1" hangingPunct="1"/>
            <a:r>
              <a:rPr lang="es-ES" altLang="es-UY" sz="1000" b="1"/>
              <a:t>Figure 17-9. Studying the cell cycle in a cell-free system.</a:t>
            </a:r>
            <a:r>
              <a:rPr lang="es-ES" altLang="es-UY" sz="1000"/>
              <a:t> A large batch of activated frog eggs is broken open by gentle centrifugation, which also separates the cytoplasm from other cell components. The undiluted cytoplasm is collected, and sperm nuclei are added to it, together with ATP. The sperm nuclei decondense and then go through repeated cycles of DNA replication and mitosis, indicating that the cell-cycle control system is operating in this cell-free cytoplasmic extract. </a:t>
            </a:r>
          </a:p>
          <a:p>
            <a:pPr eaLnBrk="1" hangingPunct="1"/>
            <a:r>
              <a:rPr lang="es-ES" altLang="es-UY" sz="1000" b="1"/>
              <a:t>Figure 13-6. Oscillation of MPF activity during meiotic and mitotic cell cycles of</a:t>
            </a:r>
            <a:r>
              <a:rPr lang="es-ES" altLang="es-UY" sz="1000" b="1" i="1"/>
              <a:t> Xenopus</a:t>
            </a:r>
            <a:r>
              <a:rPr lang="es-ES" altLang="es-UY" sz="1000" b="1"/>
              <a:t> oocytes and early frog embryos.</a:t>
            </a:r>
            <a:r>
              <a:rPr lang="es-ES" altLang="es-UY" sz="1000"/>
              <a:t> Diagrams of the cell structures corresponding to each stage are shown in </a:t>
            </a:r>
            <a:r>
              <a:rPr lang="es-ES" altLang="es-UY" sz="1000" u="sng">
                <a:hlinkClick r:id="rId3"/>
              </a:rPr>
              <a:t>Figure 13-5a</a:t>
            </a:r>
            <a:r>
              <a:rPr lang="es-ES" altLang="es-UY" sz="1000"/>
              <a:t>. See text for discussion. [See J. Gerhart et al., 1984, </a:t>
            </a:r>
            <a:r>
              <a:rPr lang="es-ES" altLang="es-UY" sz="1000" i="1"/>
              <a:t>J. Cell Biol.</a:t>
            </a:r>
            <a:r>
              <a:rPr lang="es-ES" altLang="es-UY" sz="1000"/>
              <a:t> </a:t>
            </a:r>
            <a:r>
              <a:rPr lang="es-ES" altLang="es-UY" sz="1000" b="1"/>
              <a:t>98:</a:t>
            </a:r>
            <a:r>
              <a:rPr lang="es-ES" altLang="es-UY" sz="1000"/>
              <a:t>1247; adapted from A. Murray and M. W. Kirschner, 1989,</a:t>
            </a:r>
            <a:r>
              <a:rPr lang="es-ES" altLang="es-UY" sz="1000" i="1"/>
              <a:t>Nature</a:t>
            </a:r>
            <a:r>
              <a:rPr lang="es-ES" altLang="es-UY" sz="1000"/>
              <a:t> </a:t>
            </a:r>
            <a:r>
              <a:rPr lang="es-ES" altLang="es-UY" sz="1000" b="1"/>
              <a:t>339:</a:t>
            </a:r>
            <a:r>
              <a:rPr lang="es-ES" altLang="es-UY" sz="1000"/>
              <a:t>275.] </a:t>
            </a:r>
          </a:p>
        </p:txBody>
      </p:sp>
    </p:spTree>
    <p:extLst>
      <p:ext uri="{BB962C8B-B14F-4D97-AF65-F5344CB8AC3E}">
        <p14:creationId xmlns:p14="http://schemas.microsoft.com/office/powerpoint/2010/main" val="3104032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4861A0F-BFEE-4869-BBD9-02A9F130B2A3}" type="slidenum">
              <a:rPr lang="es-ES" altLang="es-UY">
                <a:solidFill>
                  <a:srgbClr val="FFFF00"/>
                </a:solidFill>
                <a:latin typeface="Times New Roman" panose="02020603050405020304" pitchFamily="18" charset="0"/>
              </a:rPr>
              <a:pPr eaLnBrk="1" hangingPunct="1">
                <a:spcBef>
                  <a:spcPct val="0"/>
                </a:spcBef>
              </a:pPr>
              <a:t>6</a:t>
            </a:fld>
            <a:endParaRPr lang="es-ES" altLang="es-UY">
              <a:solidFill>
                <a:srgbClr val="FFFF00"/>
              </a:solidFill>
              <a:latin typeface="Times New Roman" panose="02020603050405020304" pitchFamily="18"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s-UY"/>
          </a:p>
        </p:txBody>
      </p:sp>
    </p:spTree>
    <p:extLst>
      <p:ext uri="{BB962C8B-B14F-4D97-AF65-F5344CB8AC3E}">
        <p14:creationId xmlns:p14="http://schemas.microsoft.com/office/powerpoint/2010/main" val="36044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76CE093-C022-4EED-B116-CAACA0163EEF}"/>
              </a:ext>
            </a:extLst>
          </p:cNvPr>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anose="02020603050405020304" pitchFamily="18" charset="0"/>
              </a:defRPr>
            </a:lvl1pPr>
            <a:lvl2pPr marL="742950" indent="-285750" algn="l" eaLnBrk="0" hangingPunct="0">
              <a:spcBef>
                <a:spcPct val="30000"/>
              </a:spcBef>
              <a:defRPr sz="1200">
                <a:solidFill>
                  <a:schemeClr val="tx1"/>
                </a:solidFill>
                <a:latin typeface="Times New Roman" panose="02020603050405020304" pitchFamily="18" charset="0"/>
              </a:defRPr>
            </a:lvl2pPr>
            <a:lvl3pPr marL="1143000" indent="-228600" algn="l" eaLnBrk="0" hangingPunct="0">
              <a:spcBef>
                <a:spcPct val="30000"/>
              </a:spcBef>
              <a:defRPr sz="1200">
                <a:solidFill>
                  <a:schemeClr val="tx1"/>
                </a:solidFill>
                <a:latin typeface="Times New Roman" panose="02020603050405020304" pitchFamily="18" charset="0"/>
              </a:defRPr>
            </a:lvl3pPr>
            <a:lvl4pPr marL="1600200" indent="-228600" algn="l" eaLnBrk="0" hangingPunct="0">
              <a:spcBef>
                <a:spcPct val="30000"/>
              </a:spcBef>
              <a:defRPr sz="1200">
                <a:solidFill>
                  <a:schemeClr val="tx1"/>
                </a:solidFill>
                <a:latin typeface="Times New Roman" panose="02020603050405020304" pitchFamily="18" charset="0"/>
              </a:defRPr>
            </a:lvl4pPr>
            <a:lvl5pPr marL="2057400" indent="-228600" algn="l"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33D43-1161-4DAA-B035-D36229FB8E21}" type="slidenum">
              <a:rPr kumimoji="0" lang="es-ES" altLang="es-UY" sz="12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s-ES" altLang="es-UY" sz="12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46083" name="Rectangle 2">
            <a:extLst>
              <a:ext uri="{FF2B5EF4-FFF2-40B4-BE49-F238E27FC236}">
                <a16:creationId xmlns:a16="http://schemas.microsoft.com/office/drawing/2014/main" id="{02A001DF-0ABC-43CF-9C62-83FE82839FD9}"/>
              </a:ext>
            </a:extLst>
          </p:cNvPr>
          <p:cNvSpPr>
            <a:spLocks noChangeArrowheads="1" noTextEdit="1"/>
          </p:cNvSpPr>
          <p:nvPr>
            <p:ph type="sldImg"/>
          </p:nvPr>
        </p:nvSpPr>
        <p:spPr>
          <a:ln/>
        </p:spPr>
      </p:sp>
      <p:sp>
        <p:nvSpPr>
          <p:cNvPr id="46084" name="Rectangle 3">
            <a:extLst>
              <a:ext uri="{FF2B5EF4-FFF2-40B4-BE49-F238E27FC236}">
                <a16:creationId xmlns:a16="http://schemas.microsoft.com/office/drawing/2014/main" id="{B51C04FA-8379-40BE-96C7-58E8F18323B6}"/>
              </a:ext>
            </a:extLst>
          </p:cNvPr>
          <p:cNvSpPr>
            <a:spLocks noGrp="1" noChangeArrowheads="1"/>
          </p:cNvSpPr>
          <p:nvPr>
            <p:ph type="body" idx="1"/>
          </p:nvPr>
        </p:nvSpPr>
        <p:spPr>
          <a:noFill/>
        </p:spPr>
        <p:txBody>
          <a:bodyPr/>
          <a:lstStyle/>
          <a:p>
            <a:pPr eaLnBrk="1" hangingPunct="1"/>
            <a:endParaRPr lang="en-GB" altLang="es-UY"/>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12094F7-2926-470D-B56F-D6A4708319E0}" type="slidenum">
              <a:rPr lang="es-ES" altLang="es-UY">
                <a:solidFill>
                  <a:srgbClr val="FFFF00"/>
                </a:solidFill>
                <a:latin typeface="Times New Roman" panose="02020603050405020304" pitchFamily="18" charset="0"/>
              </a:rPr>
              <a:pPr eaLnBrk="1" hangingPunct="1">
                <a:spcBef>
                  <a:spcPct val="0"/>
                </a:spcBef>
              </a:pPr>
              <a:t>8</a:t>
            </a:fld>
            <a:endParaRPr lang="es-ES" altLang="es-UY">
              <a:solidFill>
                <a:srgbClr val="FFFF00"/>
              </a:solidFill>
              <a:latin typeface="Times New Roman" panose="02020603050405020304" pitchFamily="18" charset="0"/>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s-UY"/>
          </a:p>
        </p:txBody>
      </p:sp>
    </p:spTree>
    <p:extLst>
      <p:ext uri="{BB962C8B-B14F-4D97-AF65-F5344CB8AC3E}">
        <p14:creationId xmlns:p14="http://schemas.microsoft.com/office/powerpoint/2010/main" val="266239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BD710D34-660A-4AAC-8BC1-56DF152786CC}"/>
              </a:ext>
            </a:extLst>
          </p:cNvPr>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anose="02020603050405020304" pitchFamily="18" charset="0"/>
              </a:defRPr>
            </a:lvl1pPr>
            <a:lvl2pPr marL="742950" indent="-285750" algn="l" eaLnBrk="0" hangingPunct="0">
              <a:spcBef>
                <a:spcPct val="30000"/>
              </a:spcBef>
              <a:defRPr sz="1200">
                <a:solidFill>
                  <a:schemeClr val="tx1"/>
                </a:solidFill>
                <a:latin typeface="Times New Roman" panose="02020603050405020304" pitchFamily="18" charset="0"/>
              </a:defRPr>
            </a:lvl2pPr>
            <a:lvl3pPr marL="1143000" indent="-228600" algn="l" eaLnBrk="0" hangingPunct="0">
              <a:spcBef>
                <a:spcPct val="30000"/>
              </a:spcBef>
              <a:defRPr sz="1200">
                <a:solidFill>
                  <a:schemeClr val="tx1"/>
                </a:solidFill>
                <a:latin typeface="Times New Roman" panose="02020603050405020304" pitchFamily="18" charset="0"/>
              </a:defRPr>
            </a:lvl3pPr>
            <a:lvl4pPr marL="1600200" indent="-228600" algn="l" eaLnBrk="0" hangingPunct="0">
              <a:spcBef>
                <a:spcPct val="30000"/>
              </a:spcBef>
              <a:defRPr sz="1200">
                <a:solidFill>
                  <a:schemeClr val="tx1"/>
                </a:solidFill>
                <a:latin typeface="Times New Roman" panose="02020603050405020304" pitchFamily="18" charset="0"/>
              </a:defRPr>
            </a:lvl4pPr>
            <a:lvl5pPr marL="2057400" indent="-228600" algn="l"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F1F7F4-6858-4D16-91CC-DD417DD4FC86}" type="slidenum">
              <a:rPr kumimoji="0" lang="es-ES" altLang="es-UY" sz="12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s-ES" altLang="es-UY" sz="12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4515" name="Rectangle 2">
            <a:extLst>
              <a:ext uri="{FF2B5EF4-FFF2-40B4-BE49-F238E27FC236}">
                <a16:creationId xmlns:a16="http://schemas.microsoft.com/office/drawing/2014/main" id="{0A520370-1D06-4A02-8DB7-F1CDC4628B7E}"/>
              </a:ext>
            </a:extLst>
          </p:cNvPr>
          <p:cNvSpPr>
            <a:spLocks noChangeArrowheads="1" noTextEdit="1"/>
          </p:cNvSpPr>
          <p:nvPr>
            <p:ph type="sldImg"/>
          </p:nvPr>
        </p:nvSpPr>
        <p:spPr>
          <a:ln/>
        </p:spPr>
      </p:sp>
      <p:sp>
        <p:nvSpPr>
          <p:cNvPr id="64516" name="Rectangle 3">
            <a:extLst>
              <a:ext uri="{FF2B5EF4-FFF2-40B4-BE49-F238E27FC236}">
                <a16:creationId xmlns:a16="http://schemas.microsoft.com/office/drawing/2014/main" id="{ABB107DC-B95F-4E94-B406-6F410FCC16A3}"/>
              </a:ext>
            </a:extLst>
          </p:cNvPr>
          <p:cNvSpPr>
            <a:spLocks noGrp="1" noChangeArrowheads="1"/>
          </p:cNvSpPr>
          <p:nvPr>
            <p:ph type="body" idx="1"/>
          </p:nvPr>
        </p:nvSpPr>
        <p:spPr>
          <a:noFill/>
        </p:spPr>
        <p:txBody>
          <a:bodyPr/>
          <a:lstStyle/>
          <a:p>
            <a:pPr eaLnBrk="1" hangingPunct="1"/>
            <a:endParaRPr lang="en-GB" altLang="es-U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a:defRPr/>
            </a:pPr>
            <a:fld id="{89C18FE7-8BE1-4780-AE12-F8E2A3382FC2}" type="datetimeFigureOut">
              <a:rPr lang="es-UY"/>
              <a:pPr>
                <a:defRPr/>
              </a:pPr>
              <a:t>1/10/2021</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fld id="{EF6BABB6-0F6C-4846-8754-C2EFB1817655}" type="slidenum">
              <a:rPr lang="es-UY"/>
              <a:pPr/>
              <a:t>‹Nº›</a:t>
            </a:fld>
            <a:endParaRPr lang="es-UY"/>
          </a:p>
        </p:txBody>
      </p:sp>
    </p:spTree>
    <p:extLst>
      <p:ext uri="{BB962C8B-B14F-4D97-AF65-F5344CB8AC3E}">
        <p14:creationId xmlns:p14="http://schemas.microsoft.com/office/powerpoint/2010/main" val="330319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F4039E78-AA02-4DA4-BFDB-BD51D5EA6292}" type="datetimeFigureOut">
              <a:rPr lang="es-UY"/>
              <a:pPr>
                <a:defRPr/>
              </a:pPr>
              <a:t>1/10/2021</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fld id="{D0E3D905-4FA6-4D04-980C-3D755C5E1F53}" type="slidenum">
              <a:rPr lang="es-UY"/>
              <a:pPr/>
              <a:t>‹Nº›</a:t>
            </a:fld>
            <a:endParaRPr lang="es-UY"/>
          </a:p>
        </p:txBody>
      </p:sp>
    </p:spTree>
    <p:extLst>
      <p:ext uri="{BB962C8B-B14F-4D97-AF65-F5344CB8AC3E}">
        <p14:creationId xmlns:p14="http://schemas.microsoft.com/office/powerpoint/2010/main" val="126515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F763174A-7794-4F67-9D28-1E0FF3EE80CD}" type="datetimeFigureOut">
              <a:rPr lang="es-UY"/>
              <a:pPr>
                <a:defRPr/>
              </a:pPr>
              <a:t>1/10/2021</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fld id="{4D816C0C-30DA-4901-B3CD-4F5B85C04091}" type="slidenum">
              <a:rPr lang="es-UY"/>
              <a:pPr/>
              <a:t>‹Nº›</a:t>
            </a:fld>
            <a:endParaRPr lang="es-UY"/>
          </a:p>
        </p:txBody>
      </p:sp>
    </p:spTree>
    <p:extLst>
      <p:ext uri="{BB962C8B-B14F-4D97-AF65-F5344CB8AC3E}">
        <p14:creationId xmlns:p14="http://schemas.microsoft.com/office/powerpoint/2010/main" val="55281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8F7722C3-860A-413B-B419-F8DE8E4DC5EE}" type="slidenum">
              <a:rPr lang="en-US"/>
              <a:pPr/>
              <a:t>‹Nº›</a:t>
            </a:fld>
            <a:endParaRPr lang="en-US"/>
          </a:p>
        </p:txBody>
      </p:sp>
    </p:spTree>
    <p:extLst>
      <p:ext uri="{BB962C8B-B14F-4D97-AF65-F5344CB8AC3E}">
        <p14:creationId xmlns:p14="http://schemas.microsoft.com/office/powerpoint/2010/main" val="1788764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7D756AFC-1188-4E32-85A8-533285837667}" type="slidenum">
              <a:rPr lang="en-US"/>
              <a:pPr/>
              <a:t>‹Nº›</a:t>
            </a:fld>
            <a:endParaRPr lang="en-US"/>
          </a:p>
        </p:txBody>
      </p:sp>
    </p:spTree>
    <p:extLst>
      <p:ext uri="{BB962C8B-B14F-4D97-AF65-F5344CB8AC3E}">
        <p14:creationId xmlns:p14="http://schemas.microsoft.com/office/powerpoint/2010/main" val="160329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0E97C081-56CC-4BB9-B991-1809097E2CBF}" type="slidenum">
              <a:rPr lang="en-US"/>
              <a:pPr/>
              <a:t>‹Nº›</a:t>
            </a:fld>
            <a:endParaRPr lang="en-US"/>
          </a:p>
        </p:txBody>
      </p:sp>
    </p:spTree>
    <p:extLst>
      <p:ext uri="{BB962C8B-B14F-4D97-AF65-F5344CB8AC3E}">
        <p14:creationId xmlns:p14="http://schemas.microsoft.com/office/powerpoint/2010/main" val="2288758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FA809E29-45BF-4475-83A7-D95B16191ECE}" type="slidenum">
              <a:rPr lang="en-US"/>
              <a:pPr/>
              <a:t>‹Nº›</a:t>
            </a:fld>
            <a:endParaRPr lang="en-US"/>
          </a:p>
        </p:txBody>
      </p:sp>
    </p:spTree>
    <p:extLst>
      <p:ext uri="{BB962C8B-B14F-4D97-AF65-F5344CB8AC3E}">
        <p14:creationId xmlns:p14="http://schemas.microsoft.com/office/powerpoint/2010/main" val="264826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F3C5F73A-A7C7-4CC1-B4DB-9925C02E2E49}" type="slidenum">
              <a:rPr lang="en-US"/>
              <a:pPr/>
              <a:t>‹Nº›</a:t>
            </a:fld>
            <a:endParaRPr lang="en-US"/>
          </a:p>
        </p:txBody>
      </p:sp>
    </p:spTree>
    <p:extLst>
      <p:ext uri="{BB962C8B-B14F-4D97-AF65-F5344CB8AC3E}">
        <p14:creationId xmlns:p14="http://schemas.microsoft.com/office/powerpoint/2010/main" val="671113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4D4C711-829E-49E0-8440-CF8FFE38ECAF}" type="slidenum">
              <a:rPr lang="en-US"/>
              <a:pPr/>
              <a:t>‹Nº›</a:t>
            </a:fld>
            <a:endParaRPr lang="en-US"/>
          </a:p>
        </p:txBody>
      </p:sp>
    </p:spTree>
    <p:extLst>
      <p:ext uri="{BB962C8B-B14F-4D97-AF65-F5344CB8AC3E}">
        <p14:creationId xmlns:p14="http://schemas.microsoft.com/office/powerpoint/2010/main" val="2810000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552611EC-A5E7-4A07-ADBF-0871C338C522}" type="slidenum">
              <a:rPr lang="en-US"/>
              <a:pPr/>
              <a:t>‹Nº›</a:t>
            </a:fld>
            <a:endParaRPr lang="en-US"/>
          </a:p>
        </p:txBody>
      </p:sp>
    </p:spTree>
    <p:extLst>
      <p:ext uri="{BB962C8B-B14F-4D97-AF65-F5344CB8AC3E}">
        <p14:creationId xmlns:p14="http://schemas.microsoft.com/office/powerpoint/2010/main" val="574360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56A81850-0E58-4A3B-A3D7-8AF2DC5627F6}" type="slidenum">
              <a:rPr lang="en-US"/>
              <a:pPr/>
              <a:t>‹Nº›</a:t>
            </a:fld>
            <a:endParaRPr lang="en-US"/>
          </a:p>
        </p:txBody>
      </p:sp>
    </p:spTree>
    <p:extLst>
      <p:ext uri="{BB962C8B-B14F-4D97-AF65-F5344CB8AC3E}">
        <p14:creationId xmlns:p14="http://schemas.microsoft.com/office/powerpoint/2010/main" val="12766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a:defRPr/>
            </a:pPr>
            <a:fld id="{00A37877-B12A-470A-AC10-CD8CA47C4D6B}" type="datetimeFigureOut">
              <a:rPr lang="es-UY"/>
              <a:pPr>
                <a:defRPr/>
              </a:pPr>
              <a:t>1/10/2021</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fld id="{7D5F7119-78B9-4733-BF0E-87D3491D9D50}" type="slidenum">
              <a:rPr lang="es-UY"/>
              <a:pPr/>
              <a:t>‹Nº›</a:t>
            </a:fld>
            <a:endParaRPr lang="es-UY"/>
          </a:p>
        </p:txBody>
      </p:sp>
    </p:spTree>
    <p:extLst>
      <p:ext uri="{BB962C8B-B14F-4D97-AF65-F5344CB8AC3E}">
        <p14:creationId xmlns:p14="http://schemas.microsoft.com/office/powerpoint/2010/main" val="3057904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12C96C08-A80C-40D8-9C8E-B2AB3BB6EDF1}" type="slidenum">
              <a:rPr lang="en-US"/>
              <a:pPr/>
              <a:t>‹Nº›</a:t>
            </a:fld>
            <a:endParaRPr lang="en-US"/>
          </a:p>
        </p:txBody>
      </p:sp>
    </p:spTree>
    <p:extLst>
      <p:ext uri="{BB962C8B-B14F-4D97-AF65-F5344CB8AC3E}">
        <p14:creationId xmlns:p14="http://schemas.microsoft.com/office/powerpoint/2010/main" val="3743488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49FA0756-A315-492D-B367-688E10C03186}" type="slidenum">
              <a:rPr lang="en-US"/>
              <a:pPr/>
              <a:t>‹Nº›</a:t>
            </a:fld>
            <a:endParaRPr lang="en-US"/>
          </a:p>
        </p:txBody>
      </p:sp>
    </p:spTree>
    <p:extLst>
      <p:ext uri="{BB962C8B-B14F-4D97-AF65-F5344CB8AC3E}">
        <p14:creationId xmlns:p14="http://schemas.microsoft.com/office/powerpoint/2010/main" val="267907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3F6AD23B-BD96-4BB9-BCE0-7BEE899E7462}" type="slidenum">
              <a:rPr lang="en-US"/>
              <a:pPr/>
              <a:t>‹Nº›</a:t>
            </a:fld>
            <a:endParaRPr lang="en-US"/>
          </a:p>
        </p:txBody>
      </p:sp>
    </p:spTree>
    <p:extLst>
      <p:ext uri="{BB962C8B-B14F-4D97-AF65-F5344CB8AC3E}">
        <p14:creationId xmlns:p14="http://schemas.microsoft.com/office/powerpoint/2010/main" val="3550214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7CCDA54E-EEEF-4186-A250-7DD160077797}" type="slidenum">
              <a:rPr lang="es-ES"/>
              <a:pPr/>
              <a:t>‹Nº›</a:t>
            </a:fld>
            <a:endParaRPr lang="es-ES"/>
          </a:p>
        </p:txBody>
      </p:sp>
    </p:spTree>
    <p:extLst>
      <p:ext uri="{BB962C8B-B14F-4D97-AF65-F5344CB8AC3E}">
        <p14:creationId xmlns:p14="http://schemas.microsoft.com/office/powerpoint/2010/main" val="173818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89A01FB-1AF3-4708-A15C-4B7CB103B28A}" type="slidenum">
              <a:rPr lang="es-ES"/>
              <a:pPr/>
              <a:t>‹Nº›</a:t>
            </a:fld>
            <a:endParaRPr lang="es-ES"/>
          </a:p>
        </p:txBody>
      </p:sp>
    </p:spTree>
    <p:extLst>
      <p:ext uri="{BB962C8B-B14F-4D97-AF65-F5344CB8AC3E}">
        <p14:creationId xmlns:p14="http://schemas.microsoft.com/office/powerpoint/2010/main" val="1343431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9485C810-74A4-4571-946B-60FBBB5EF128}" type="slidenum">
              <a:rPr lang="es-ES"/>
              <a:pPr/>
              <a:t>‹Nº›</a:t>
            </a:fld>
            <a:endParaRPr lang="es-ES"/>
          </a:p>
        </p:txBody>
      </p:sp>
    </p:spTree>
    <p:extLst>
      <p:ext uri="{BB962C8B-B14F-4D97-AF65-F5344CB8AC3E}">
        <p14:creationId xmlns:p14="http://schemas.microsoft.com/office/powerpoint/2010/main" val="3181602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3D66DA6F-398B-482D-A557-89EED9B8037E}" type="slidenum">
              <a:rPr lang="es-ES"/>
              <a:pPr/>
              <a:t>‹Nº›</a:t>
            </a:fld>
            <a:endParaRPr lang="es-ES"/>
          </a:p>
        </p:txBody>
      </p:sp>
    </p:spTree>
    <p:extLst>
      <p:ext uri="{BB962C8B-B14F-4D97-AF65-F5344CB8AC3E}">
        <p14:creationId xmlns:p14="http://schemas.microsoft.com/office/powerpoint/2010/main" val="3380698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8"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2CCE36E-BE13-4A7B-B6A4-18D5DE4C8AE5}" type="slidenum">
              <a:rPr lang="es-ES"/>
              <a:pPr/>
              <a:t>‹Nº›</a:t>
            </a:fld>
            <a:endParaRPr lang="es-ES"/>
          </a:p>
        </p:txBody>
      </p:sp>
    </p:spTree>
    <p:extLst>
      <p:ext uri="{BB962C8B-B14F-4D97-AF65-F5344CB8AC3E}">
        <p14:creationId xmlns:p14="http://schemas.microsoft.com/office/powerpoint/2010/main" val="1568804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280A74BB-1D63-49CA-AFFE-04F638746EE7}" type="slidenum">
              <a:rPr lang="es-ES"/>
              <a:pPr/>
              <a:t>‹Nº›</a:t>
            </a:fld>
            <a:endParaRPr lang="es-ES"/>
          </a:p>
        </p:txBody>
      </p:sp>
    </p:spTree>
    <p:extLst>
      <p:ext uri="{BB962C8B-B14F-4D97-AF65-F5344CB8AC3E}">
        <p14:creationId xmlns:p14="http://schemas.microsoft.com/office/powerpoint/2010/main" val="1820219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3"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16DE8BCA-3F7B-4EDD-BA76-C257A8CCAA66}" type="slidenum">
              <a:rPr lang="es-ES"/>
              <a:pPr/>
              <a:t>‹Nº›</a:t>
            </a:fld>
            <a:endParaRPr lang="es-ES"/>
          </a:p>
        </p:txBody>
      </p:sp>
    </p:spTree>
    <p:extLst>
      <p:ext uri="{BB962C8B-B14F-4D97-AF65-F5344CB8AC3E}">
        <p14:creationId xmlns:p14="http://schemas.microsoft.com/office/powerpoint/2010/main" val="3966909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6C8027A-4D81-43F2-B4E9-AA4A47E7094D}" type="datetimeFigureOut">
              <a:rPr lang="es-UY"/>
              <a:pPr>
                <a:defRPr/>
              </a:pPr>
              <a:t>1/10/2021</a:t>
            </a:fld>
            <a:endParaRPr lang="es-UY"/>
          </a:p>
        </p:txBody>
      </p:sp>
      <p:sp>
        <p:nvSpPr>
          <p:cNvPr id="5" name="Footer Placeholder 4"/>
          <p:cNvSpPr>
            <a:spLocks noGrp="1"/>
          </p:cNvSpPr>
          <p:nvPr>
            <p:ph type="ftr" sz="quarter" idx="11"/>
          </p:nvPr>
        </p:nvSpPr>
        <p:spPr/>
        <p:txBody>
          <a:bodyPr/>
          <a:lstStyle>
            <a:lvl1pPr>
              <a:defRPr/>
            </a:lvl1pPr>
          </a:lstStyle>
          <a:p>
            <a:pPr>
              <a:defRPr/>
            </a:pPr>
            <a:endParaRPr lang="es-UY"/>
          </a:p>
        </p:txBody>
      </p:sp>
      <p:sp>
        <p:nvSpPr>
          <p:cNvPr id="6" name="Slide Number Placeholder 5"/>
          <p:cNvSpPr>
            <a:spLocks noGrp="1"/>
          </p:cNvSpPr>
          <p:nvPr>
            <p:ph type="sldNum" sz="quarter" idx="12"/>
          </p:nvPr>
        </p:nvSpPr>
        <p:spPr/>
        <p:txBody>
          <a:bodyPr/>
          <a:lstStyle>
            <a:lvl1pPr>
              <a:defRPr/>
            </a:lvl1pPr>
          </a:lstStyle>
          <a:p>
            <a:fld id="{03F7E64E-EBD7-4401-804A-F4F4611ACC1E}" type="slidenum">
              <a:rPr lang="es-UY"/>
              <a:pPr/>
              <a:t>‹Nº›</a:t>
            </a:fld>
            <a:endParaRPr lang="es-UY"/>
          </a:p>
        </p:txBody>
      </p:sp>
    </p:spTree>
    <p:extLst>
      <p:ext uri="{BB962C8B-B14F-4D97-AF65-F5344CB8AC3E}">
        <p14:creationId xmlns:p14="http://schemas.microsoft.com/office/powerpoint/2010/main" val="2632451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0974074-1A9A-4E37-98D4-60E32B9A1D1A}" type="slidenum">
              <a:rPr lang="es-ES"/>
              <a:pPr/>
              <a:t>‹Nº›</a:t>
            </a:fld>
            <a:endParaRPr lang="es-ES"/>
          </a:p>
        </p:txBody>
      </p:sp>
    </p:spTree>
    <p:extLst>
      <p:ext uri="{BB962C8B-B14F-4D97-AF65-F5344CB8AC3E}">
        <p14:creationId xmlns:p14="http://schemas.microsoft.com/office/powerpoint/2010/main" val="1257822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B4574F73-CE24-494E-81B7-5115F971E8D9}" type="slidenum">
              <a:rPr lang="es-ES"/>
              <a:pPr/>
              <a:t>‹Nº›</a:t>
            </a:fld>
            <a:endParaRPr lang="es-ES"/>
          </a:p>
        </p:txBody>
      </p:sp>
    </p:spTree>
    <p:extLst>
      <p:ext uri="{BB962C8B-B14F-4D97-AF65-F5344CB8AC3E}">
        <p14:creationId xmlns:p14="http://schemas.microsoft.com/office/powerpoint/2010/main" val="751078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3BCB80F9-8D24-4BAD-9D42-CA5E3D1767F2}" type="slidenum">
              <a:rPr lang="es-ES"/>
              <a:pPr/>
              <a:t>‹Nº›</a:t>
            </a:fld>
            <a:endParaRPr lang="es-ES"/>
          </a:p>
        </p:txBody>
      </p:sp>
    </p:spTree>
    <p:extLst>
      <p:ext uri="{BB962C8B-B14F-4D97-AF65-F5344CB8AC3E}">
        <p14:creationId xmlns:p14="http://schemas.microsoft.com/office/powerpoint/2010/main" val="2696138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1BBE45E-0121-4A54-857B-6254EF03971D}" type="slidenum">
              <a:rPr lang="es-ES"/>
              <a:pPr/>
              <a:t>‹Nº›</a:t>
            </a:fld>
            <a:endParaRPr lang="es-ES"/>
          </a:p>
        </p:txBody>
      </p:sp>
    </p:spTree>
    <p:extLst>
      <p:ext uri="{BB962C8B-B14F-4D97-AF65-F5344CB8AC3E}">
        <p14:creationId xmlns:p14="http://schemas.microsoft.com/office/powerpoint/2010/main" val="1986671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E50E49D-9305-41B2-9B98-F5F71749009A}" type="slidenum">
              <a:rPr lang="es-ES"/>
              <a:pPr/>
              <a:t>‹Nº›</a:t>
            </a:fld>
            <a:endParaRPr lang="es-ES"/>
          </a:p>
        </p:txBody>
      </p:sp>
    </p:spTree>
    <p:extLst>
      <p:ext uri="{BB962C8B-B14F-4D97-AF65-F5344CB8AC3E}">
        <p14:creationId xmlns:p14="http://schemas.microsoft.com/office/powerpoint/2010/main" val="224565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3E2724B6-0260-4679-A6BC-404C704EEA46}" type="slidenum">
              <a:rPr lang="es-ES"/>
              <a:pPr/>
              <a:t>‹Nº›</a:t>
            </a:fld>
            <a:endParaRPr lang="es-ES"/>
          </a:p>
        </p:txBody>
      </p:sp>
    </p:spTree>
    <p:extLst>
      <p:ext uri="{BB962C8B-B14F-4D97-AF65-F5344CB8AC3E}">
        <p14:creationId xmlns:p14="http://schemas.microsoft.com/office/powerpoint/2010/main" val="1821790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B1CA94CD-CC02-4E78-B4FE-67C51203384C}" type="slidenum">
              <a:rPr lang="es-ES"/>
              <a:pPr/>
              <a:t>‹Nº›</a:t>
            </a:fld>
            <a:endParaRPr lang="es-ES"/>
          </a:p>
        </p:txBody>
      </p:sp>
    </p:spTree>
    <p:extLst>
      <p:ext uri="{BB962C8B-B14F-4D97-AF65-F5344CB8AC3E}">
        <p14:creationId xmlns:p14="http://schemas.microsoft.com/office/powerpoint/2010/main" val="1553177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3034171C-4E7D-48E7-A5B9-CC25A6FDC5D9}" type="slidenum">
              <a:rPr lang="es-ES"/>
              <a:pPr/>
              <a:t>‹Nº›</a:t>
            </a:fld>
            <a:endParaRPr lang="es-ES"/>
          </a:p>
        </p:txBody>
      </p:sp>
    </p:spTree>
    <p:extLst>
      <p:ext uri="{BB962C8B-B14F-4D97-AF65-F5344CB8AC3E}">
        <p14:creationId xmlns:p14="http://schemas.microsoft.com/office/powerpoint/2010/main" val="2408542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8"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1E61C85E-E9AB-4A85-981C-BB6ACB9E70D0}" type="slidenum">
              <a:rPr lang="es-ES"/>
              <a:pPr/>
              <a:t>‹Nº›</a:t>
            </a:fld>
            <a:endParaRPr lang="es-ES"/>
          </a:p>
        </p:txBody>
      </p:sp>
    </p:spTree>
    <p:extLst>
      <p:ext uri="{BB962C8B-B14F-4D97-AF65-F5344CB8AC3E}">
        <p14:creationId xmlns:p14="http://schemas.microsoft.com/office/powerpoint/2010/main" val="2984783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884B07DA-3847-41C6-94A4-AB50C5296EB9}" type="slidenum">
              <a:rPr lang="es-ES"/>
              <a:pPr/>
              <a:t>‹Nº›</a:t>
            </a:fld>
            <a:endParaRPr lang="es-ES"/>
          </a:p>
        </p:txBody>
      </p:sp>
    </p:spTree>
    <p:extLst>
      <p:ext uri="{BB962C8B-B14F-4D97-AF65-F5344CB8AC3E}">
        <p14:creationId xmlns:p14="http://schemas.microsoft.com/office/powerpoint/2010/main" val="378595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a:defRPr/>
            </a:pPr>
            <a:fld id="{6E085C35-6A62-407A-9827-386BFE6E9998}" type="datetimeFigureOut">
              <a:rPr lang="es-UY"/>
              <a:pPr>
                <a:defRPr/>
              </a:pPr>
              <a:t>1/10/2021</a:t>
            </a:fld>
            <a:endParaRPr lang="es-UY"/>
          </a:p>
        </p:txBody>
      </p:sp>
      <p:sp>
        <p:nvSpPr>
          <p:cNvPr id="6" name="Footer Placeholder 4"/>
          <p:cNvSpPr>
            <a:spLocks noGrp="1"/>
          </p:cNvSpPr>
          <p:nvPr>
            <p:ph type="ftr" sz="quarter" idx="11"/>
          </p:nvPr>
        </p:nvSpPr>
        <p:spPr/>
        <p:txBody>
          <a:bodyPr/>
          <a:lstStyle>
            <a:lvl1pPr>
              <a:defRPr/>
            </a:lvl1pPr>
          </a:lstStyle>
          <a:p>
            <a:pPr>
              <a:defRPr/>
            </a:pPr>
            <a:endParaRPr lang="es-UY"/>
          </a:p>
        </p:txBody>
      </p:sp>
      <p:sp>
        <p:nvSpPr>
          <p:cNvPr id="7" name="Slide Number Placeholder 5"/>
          <p:cNvSpPr>
            <a:spLocks noGrp="1"/>
          </p:cNvSpPr>
          <p:nvPr>
            <p:ph type="sldNum" sz="quarter" idx="12"/>
          </p:nvPr>
        </p:nvSpPr>
        <p:spPr/>
        <p:txBody>
          <a:bodyPr/>
          <a:lstStyle>
            <a:lvl1pPr>
              <a:defRPr/>
            </a:lvl1pPr>
          </a:lstStyle>
          <a:p>
            <a:fld id="{B471EAF8-E334-40B6-B5FC-39424C273F2D}" type="slidenum">
              <a:rPr lang="es-UY"/>
              <a:pPr/>
              <a:t>‹Nº›</a:t>
            </a:fld>
            <a:endParaRPr lang="es-UY"/>
          </a:p>
        </p:txBody>
      </p:sp>
    </p:spTree>
    <p:extLst>
      <p:ext uri="{BB962C8B-B14F-4D97-AF65-F5344CB8AC3E}">
        <p14:creationId xmlns:p14="http://schemas.microsoft.com/office/powerpoint/2010/main" val="1753387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3"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993A66CE-4FCD-4B99-8B8D-C25D2915E848}" type="slidenum">
              <a:rPr lang="es-ES"/>
              <a:pPr/>
              <a:t>‹Nº›</a:t>
            </a:fld>
            <a:endParaRPr lang="es-ES"/>
          </a:p>
        </p:txBody>
      </p:sp>
    </p:spTree>
    <p:extLst>
      <p:ext uri="{BB962C8B-B14F-4D97-AF65-F5344CB8AC3E}">
        <p14:creationId xmlns:p14="http://schemas.microsoft.com/office/powerpoint/2010/main" val="182295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B5EE84FA-B5A6-4DB1-89F5-A3AA33B0753D}" type="slidenum">
              <a:rPr lang="es-ES"/>
              <a:pPr/>
              <a:t>‹Nº›</a:t>
            </a:fld>
            <a:endParaRPr lang="es-ES"/>
          </a:p>
        </p:txBody>
      </p:sp>
    </p:spTree>
    <p:extLst>
      <p:ext uri="{BB962C8B-B14F-4D97-AF65-F5344CB8AC3E}">
        <p14:creationId xmlns:p14="http://schemas.microsoft.com/office/powerpoint/2010/main" val="2791662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4E972CB-9DEE-47C9-9245-968DCF9283AB}" type="slidenum">
              <a:rPr lang="es-ES"/>
              <a:pPr/>
              <a:t>‹Nº›</a:t>
            </a:fld>
            <a:endParaRPr lang="es-ES"/>
          </a:p>
        </p:txBody>
      </p:sp>
    </p:spTree>
    <p:extLst>
      <p:ext uri="{BB962C8B-B14F-4D97-AF65-F5344CB8AC3E}">
        <p14:creationId xmlns:p14="http://schemas.microsoft.com/office/powerpoint/2010/main" val="7019133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3D972DC8-71E9-4128-9D40-AAEA28F200B0}" type="slidenum">
              <a:rPr lang="es-ES"/>
              <a:pPr/>
              <a:t>‹Nº›</a:t>
            </a:fld>
            <a:endParaRPr lang="es-ES"/>
          </a:p>
        </p:txBody>
      </p:sp>
    </p:spTree>
    <p:extLst>
      <p:ext uri="{BB962C8B-B14F-4D97-AF65-F5344CB8AC3E}">
        <p14:creationId xmlns:p14="http://schemas.microsoft.com/office/powerpoint/2010/main" val="2025335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lgn="l">
              <a:defRPr>
                <a:latin typeface="Calibri" pitchFamily="34"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F1F9948-7640-4D3A-81D0-718BD9D211AE}" type="slidenum">
              <a:rPr lang="es-ES"/>
              <a:pPr/>
              <a:t>‹Nº›</a:t>
            </a:fld>
            <a:endParaRPr lang="es-ES"/>
          </a:p>
        </p:txBody>
      </p:sp>
    </p:spTree>
    <p:extLst>
      <p:ext uri="{BB962C8B-B14F-4D97-AF65-F5344CB8AC3E}">
        <p14:creationId xmlns:p14="http://schemas.microsoft.com/office/powerpoint/2010/main" val="3557320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U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UY"/>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14081B-2302-47ED-9536-A5944FE0DB1B}"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4D9E329-3B0D-42DD-BAF8-73BA7C61826C}"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4120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000D84-FF86-4EA5-A8C9-EC130DC7A074}"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CA5E99-B007-4C03-A5BA-0D80032D9DB8}"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90223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U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C2C502-BE80-451C-A959-FA7D34F054B5}"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5749DB-0F0F-4F96-881B-13701F1F9269}"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2272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0AFCAC4-E02B-4CFF-AC78-64BA20B81F22}"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59B0E-A2F2-4BC5-9407-83057B34A548}"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38442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CA49F-518C-46FD-B504-0E0984F22B9D}"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D7101A-61B1-4AFB-A4FA-2240EB5D4C53}"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80176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U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7" name="Date Placeholder 3"/>
          <p:cNvSpPr>
            <a:spLocks noGrp="1"/>
          </p:cNvSpPr>
          <p:nvPr>
            <p:ph type="dt" sz="half" idx="10"/>
          </p:nvPr>
        </p:nvSpPr>
        <p:spPr/>
        <p:txBody>
          <a:bodyPr/>
          <a:lstStyle>
            <a:lvl1pPr>
              <a:defRPr/>
            </a:lvl1pPr>
          </a:lstStyle>
          <a:p>
            <a:pPr>
              <a:defRPr/>
            </a:pPr>
            <a:fld id="{BDE36A89-5770-4CAB-B226-099A1E751B6C}" type="datetimeFigureOut">
              <a:rPr lang="es-UY"/>
              <a:pPr>
                <a:defRPr/>
              </a:pPr>
              <a:t>1/10/2021</a:t>
            </a:fld>
            <a:endParaRPr lang="es-UY"/>
          </a:p>
        </p:txBody>
      </p:sp>
      <p:sp>
        <p:nvSpPr>
          <p:cNvPr id="8" name="Footer Placeholder 4"/>
          <p:cNvSpPr>
            <a:spLocks noGrp="1"/>
          </p:cNvSpPr>
          <p:nvPr>
            <p:ph type="ftr" sz="quarter" idx="11"/>
          </p:nvPr>
        </p:nvSpPr>
        <p:spPr/>
        <p:txBody>
          <a:bodyPr/>
          <a:lstStyle>
            <a:lvl1pPr>
              <a:defRPr/>
            </a:lvl1pPr>
          </a:lstStyle>
          <a:p>
            <a:pPr>
              <a:defRPr/>
            </a:pPr>
            <a:endParaRPr lang="es-UY"/>
          </a:p>
        </p:txBody>
      </p:sp>
      <p:sp>
        <p:nvSpPr>
          <p:cNvPr id="9" name="Slide Number Placeholder 5"/>
          <p:cNvSpPr>
            <a:spLocks noGrp="1"/>
          </p:cNvSpPr>
          <p:nvPr>
            <p:ph type="sldNum" sz="quarter" idx="12"/>
          </p:nvPr>
        </p:nvSpPr>
        <p:spPr/>
        <p:txBody>
          <a:bodyPr/>
          <a:lstStyle>
            <a:lvl1pPr>
              <a:defRPr/>
            </a:lvl1pPr>
          </a:lstStyle>
          <a:p>
            <a:fld id="{CA66AF2A-7FE3-4379-8B59-6DBF172A4283}" type="slidenum">
              <a:rPr lang="es-UY"/>
              <a:pPr/>
              <a:t>‹Nº›</a:t>
            </a:fld>
            <a:endParaRPr lang="es-UY"/>
          </a:p>
        </p:txBody>
      </p:sp>
    </p:spTree>
    <p:extLst>
      <p:ext uri="{BB962C8B-B14F-4D97-AF65-F5344CB8AC3E}">
        <p14:creationId xmlns:p14="http://schemas.microsoft.com/office/powerpoint/2010/main" val="3278268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75522F-EDC6-4887-9F52-E71332E2AD57}"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01F58B-B4A5-4BD6-BB55-165ABB82AB1E}"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89775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46E375-1FA8-4E22-86BF-756B597208C3}"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911648-A160-49F0-842E-D7C581C624E0}"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50383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E299DE-072C-4438-AE86-B17C99E1EE9E}"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4D1D19-3475-4ADF-A12B-7418B94EB0D1}"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229782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86BDE7-50ED-4933-A3D3-688A94FB0C9A}"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227066-8EF8-40BF-B40B-827B43690816}"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48838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79A015-DC62-4316-8845-08E10BD26807}"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D7C5C1-AE71-42BB-B31D-4BF604AAFE30}"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555276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U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160E00-241A-478E-9330-8FF50B8DE55A}"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1667AE-7C5E-43E4-A764-AEC627A74877}"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627463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UY"/>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UY"/>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5AA6D54-9B77-4852-84F2-BD4F169CE86C}"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02049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5304BC-BAF8-4DF0-9B40-B3A4068E2B16}"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63026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UY"/>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AB35B2A-931F-4801-8226-1A6892526738}"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620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8168AE-29DC-463F-99F1-C539A0329643}"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3651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UY"/>
          </a:p>
        </p:txBody>
      </p:sp>
      <p:sp>
        <p:nvSpPr>
          <p:cNvPr id="3" name="Date Placeholder 3"/>
          <p:cNvSpPr>
            <a:spLocks noGrp="1"/>
          </p:cNvSpPr>
          <p:nvPr>
            <p:ph type="dt" sz="half" idx="10"/>
          </p:nvPr>
        </p:nvSpPr>
        <p:spPr/>
        <p:txBody>
          <a:bodyPr/>
          <a:lstStyle>
            <a:lvl1pPr>
              <a:defRPr/>
            </a:lvl1pPr>
          </a:lstStyle>
          <a:p>
            <a:pPr>
              <a:defRPr/>
            </a:pPr>
            <a:fld id="{4BD1DD65-C222-4365-A841-1FA392575732}" type="datetimeFigureOut">
              <a:rPr lang="es-UY"/>
              <a:pPr>
                <a:defRPr/>
              </a:pPr>
              <a:t>1/10/2021</a:t>
            </a:fld>
            <a:endParaRPr lang="es-UY"/>
          </a:p>
        </p:txBody>
      </p:sp>
      <p:sp>
        <p:nvSpPr>
          <p:cNvPr id="4" name="Footer Placeholder 4"/>
          <p:cNvSpPr>
            <a:spLocks noGrp="1"/>
          </p:cNvSpPr>
          <p:nvPr>
            <p:ph type="ftr" sz="quarter" idx="11"/>
          </p:nvPr>
        </p:nvSpPr>
        <p:spPr/>
        <p:txBody>
          <a:bodyPr/>
          <a:lstStyle>
            <a:lvl1pPr>
              <a:defRPr/>
            </a:lvl1pPr>
          </a:lstStyle>
          <a:p>
            <a:pPr>
              <a:defRPr/>
            </a:pPr>
            <a:endParaRPr lang="es-UY"/>
          </a:p>
        </p:txBody>
      </p:sp>
      <p:sp>
        <p:nvSpPr>
          <p:cNvPr id="5" name="Slide Number Placeholder 5"/>
          <p:cNvSpPr>
            <a:spLocks noGrp="1"/>
          </p:cNvSpPr>
          <p:nvPr>
            <p:ph type="sldNum" sz="quarter" idx="12"/>
          </p:nvPr>
        </p:nvSpPr>
        <p:spPr/>
        <p:txBody>
          <a:bodyPr/>
          <a:lstStyle>
            <a:lvl1pPr>
              <a:defRPr/>
            </a:lvl1pPr>
          </a:lstStyle>
          <a:p>
            <a:fld id="{22D8B76F-2357-47F4-8359-998CAB3EE405}" type="slidenum">
              <a:rPr lang="es-UY"/>
              <a:pPr/>
              <a:t>‹Nº›</a:t>
            </a:fld>
            <a:endParaRPr lang="es-UY"/>
          </a:p>
        </p:txBody>
      </p:sp>
    </p:spTree>
    <p:extLst>
      <p:ext uri="{BB962C8B-B14F-4D97-AF65-F5344CB8AC3E}">
        <p14:creationId xmlns:p14="http://schemas.microsoft.com/office/powerpoint/2010/main" val="3930125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UY"/>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37E28D-7367-4EC0-90D7-316F8DE3DAFF}"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08215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94238E-5A88-4E26-9345-C2FAA4F6CC04}"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2513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A1AED83-6F9E-4314-ABF0-3202337C32C9}"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784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UY"/>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DB6E6A-70EB-4376-A40E-43266A352514}"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9250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UY"/>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5E0680-B14D-4555-8007-0123BCE48506}"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9064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F4B116-D0DB-410E-AEF5-0C738F0A6B7E}"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037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UY"/>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41E0210-3A2A-4B7A-98C4-0F9D769EBEF5}"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29028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4ECFE3-B469-492C-BC73-596D4A95AE94}"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24728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CE91C0-DA0D-4B64-ABD1-2049EDB60DC5}"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0088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31F51C-E9FE-4893-BEBC-FE242900AE9E}"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3716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096D6F-271E-4E32-8CFC-834ABFA1A0BD}" type="datetimeFigureOut">
              <a:rPr lang="es-UY"/>
              <a:pPr>
                <a:defRPr/>
              </a:pPr>
              <a:t>1/10/2021</a:t>
            </a:fld>
            <a:endParaRPr lang="es-UY"/>
          </a:p>
        </p:txBody>
      </p:sp>
      <p:sp>
        <p:nvSpPr>
          <p:cNvPr id="3" name="Footer Placeholder 4"/>
          <p:cNvSpPr>
            <a:spLocks noGrp="1"/>
          </p:cNvSpPr>
          <p:nvPr>
            <p:ph type="ftr" sz="quarter" idx="11"/>
          </p:nvPr>
        </p:nvSpPr>
        <p:spPr/>
        <p:txBody>
          <a:bodyPr/>
          <a:lstStyle>
            <a:lvl1pPr>
              <a:defRPr/>
            </a:lvl1pPr>
          </a:lstStyle>
          <a:p>
            <a:pPr>
              <a:defRPr/>
            </a:pPr>
            <a:endParaRPr lang="es-UY"/>
          </a:p>
        </p:txBody>
      </p:sp>
      <p:sp>
        <p:nvSpPr>
          <p:cNvPr id="4" name="Slide Number Placeholder 5"/>
          <p:cNvSpPr>
            <a:spLocks noGrp="1"/>
          </p:cNvSpPr>
          <p:nvPr>
            <p:ph type="sldNum" sz="quarter" idx="12"/>
          </p:nvPr>
        </p:nvSpPr>
        <p:spPr/>
        <p:txBody>
          <a:bodyPr/>
          <a:lstStyle>
            <a:lvl1pPr>
              <a:defRPr/>
            </a:lvl1pPr>
          </a:lstStyle>
          <a:p>
            <a:fld id="{56DABAC0-8EB6-471B-8D08-369EB20C8491}" type="slidenum">
              <a:rPr lang="es-UY"/>
              <a:pPr/>
              <a:t>‹Nº›</a:t>
            </a:fld>
            <a:endParaRPr lang="es-UY"/>
          </a:p>
        </p:txBody>
      </p:sp>
    </p:spTree>
    <p:extLst>
      <p:ext uri="{BB962C8B-B14F-4D97-AF65-F5344CB8AC3E}">
        <p14:creationId xmlns:p14="http://schemas.microsoft.com/office/powerpoint/2010/main" val="28095384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EC583-8F51-4E34-A1D6-20829B7557C6}"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6462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E5DFE5-D496-4F2D-8002-07B8C8AB56A0}"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2138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A1DACE-435A-4C76-B569-F16A427B9BCE}"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8647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7EE625-1F28-4832-9637-A4DCF0DBF9D2}"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9574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95D187-439D-435E-B6C1-C41792C8A5B4}"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992520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19A1B3-EF82-4844-ABFC-2AF233BC08F1}"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2828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86377B-78FA-462E-9AB8-4AFB0179E5BB}"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89291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5525E25-A654-45A2-897E-08989AB58249}"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2947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F8A2E6-62D9-4B50-AB86-A0F556664423}"/>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28258C57-4192-42F2-BB6A-F4BC6FC2A22D}"/>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E1415F28-1287-4B58-AC6A-658C9E1D887F}"/>
              </a:ext>
            </a:extLst>
          </p:cNvPr>
          <p:cNvSpPr>
            <a:spLocks noGrp="1" noChangeArrowheads="1"/>
          </p:cNvSpPr>
          <p:nvPr>
            <p:ph type="sldNum" sz="quarter" idx="12"/>
          </p:nvPr>
        </p:nvSpPr>
        <p:spPr>
          <a:ln/>
        </p:spPr>
        <p:txBody>
          <a:bodyPr/>
          <a:lstStyle>
            <a:lvl1pPr>
              <a:defRPr/>
            </a:lvl1pPr>
          </a:lstStyle>
          <a:p>
            <a:fld id="{36B163BF-2DCE-424A-A289-91BD9CC11BFD}" type="slidenum">
              <a:rPr lang="es-ES" altLang="es-UY"/>
              <a:pPr/>
              <a:t>‹Nº›</a:t>
            </a:fld>
            <a:endParaRPr lang="es-ES" altLang="es-UY"/>
          </a:p>
        </p:txBody>
      </p:sp>
    </p:spTree>
    <p:extLst>
      <p:ext uri="{BB962C8B-B14F-4D97-AF65-F5344CB8AC3E}">
        <p14:creationId xmlns:p14="http://schemas.microsoft.com/office/powerpoint/2010/main" val="18443083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C7026C-5A86-4776-9CE2-89B96A099608}"/>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68D5F054-90FB-4B32-B4EC-ABF7B3BD1054}"/>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71276B4F-3C5B-466D-B8EA-357E1148B1A1}"/>
              </a:ext>
            </a:extLst>
          </p:cNvPr>
          <p:cNvSpPr>
            <a:spLocks noGrp="1" noChangeArrowheads="1"/>
          </p:cNvSpPr>
          <p:nvPr>
            <p:ph type="sldNum" sz="quarter" idx="12"/>
          </p:nvPr>
        </p:nvSpPr>
        <p:spPr>
          <a:ln/>
        </p:spPr>
        <p:txBody>
          <a:bodyPr/>
          <a:lstStyle>
            <a:lvl1pPr>
              <a:defRPr/>
            </a:lvl1pPr>
          </a:lstStyle>
          <a:p>
            <a:fld id="{81E827EE-BBCF-4D83-861C-38236233F35C}" type="slidenum">
              <a:rPr lang="es-ES" altLang="es-UY"/>
              <a:pPr/>
              <a:t>‹Nº›</a:t>
            </a:fld>
            <a:endParaRPr lang="es-ES" altLang="es-UY"/>
          </a:p>
        </p:txBody>
      </p:sp>
    </p:spTree>
    <p:extLst>
      <p:ext uri="{BB962C8B-B14F-4D97-AF65-F5344CB8AC3E}">
        <p14:creationId xmlns:p14="http://schemas.microsoft.com/office/powerpoint/2010/main" val="415609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U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7CA0DA-EDB2-4951-AC25-8B84756187C7}" type="datetimeFigureOut">
              <a:rPr lang="es-UY"/>
              <a:pPr>
                <a:defRPr/>
              </a:pPr>
              <a:t>1/10/2021</a:t>
            </a:fld>
            <a:endParaRPr lang="es-UY"/>
          </a:p>
        </p:txBody>
      </p:sp>
      <p:sp>
        <p:nvSpPr>
          <p:cNvPr id="6" name="Footer Placeholder 4"/>
          <p:cNvSpPr>
            <a:spLocks noGrp="1"/>
          </p:cNvSpPr>
          <p:nvPr>
            <p:ph type="ftr" sz="quarter" idx="11"/>
          </p:nvPr>
        </p:nvSpPr>
        <p:spPr/>
        <p:txBody>
          <a:bodyPr/>
          <a:lstStyle>
            <a:lvl1pPr>
              <a:defRPr/>
            </a:lvl1pPr>
          </a:lstStyle>
          <a:p>
            <a:pPr>
              <a:defRPr/>
            </a:pPr>
            <a:endParaRPr lang="es-UY"/>
          </a:p>
        </p:txBody>
      </p:sp>
      <p:sp>
        <p:nvSpPr>
          <p:cNvPr id="7" name="Slide Number Placeholder 5"/>
          <p:cNvSpPr>
            <a:spLocks noGrp="1"/>
          </p:cNvSpPr>
          <p:nvPr>
            <p:ph type="sldNum" sz="quarter" idx="12"/>
          </p:nvPr>
        </p:nvSpPr>
        <p:spPr/>
        <p:txBody>
          <a:bodyPr/>
          <a:lstStyle>
            <a:lvl1pPr>
              <a:defRPr/>
            </a:lvl1pPr>
          </a:lstStyle>
          <a:p>
            <a:fld id="{D3243297-A98A-4C02-AAD0-CFE758284965}" type="slidenum">
              <a:rPr lang="es-UY"/>
              <a:pPr/>
              <a:t>‹Nº›</a:t>
            </a:fld>
            <a:endParaRPr lang="es-UY"/>
          </a:p>
        </p:txBody>
      </p:sp>
    </p:spTree>
    <p:extLst>
      <p:ext uri="{BB962C8B-B14F-4D97-AF65-F5344CB8AC3E}">
        <p14:creationId xmlns:p14="http://schemas.microsoft.com/office/powerpoint/2010/main" val="17064823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BA71312-2126-4479-94A1-6308E5DCD71E}"/>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C9A8B5BD-5C7F-416E-B6BD-21775442C27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AC4D349C-3597-4336-9A21-A2B0DE7EDFFE}"/>
              </a:ext>
            </a:extLst>
          </p:cNvPr>
          <p:cNvSpPr>
            <a:spLocks noGrp="1" noChangeArrowheads="1"/>
          </p:cNvSpPr>
          <p:nvPr>
            <p:ph type="sldNum" sz="quarter" idx="12"/>
          </p:nvPr>
        </p:nvSpPr>
        <p:spPr>
          <a:ln/>
        </p:spPr>
        <p:txBody>
          <a:bodyPr/>
          <a:lstStyle>
            <a:lvl1pPr>
              <a:defRPr/>
            </a:lvl1pPr>
          </a:lstStyle>
          <a:p>
            <a:fld id="{797FD703-F4AA-4E1B-B7FB-8DE7B7454EF1}" type="slidenum">
              <a:rPr lang="es-ES" altLang="es-UY"/>
              <a:pPr/>
              <a:t>‹Nº›</a:t>
            </a:fld>
            <a:endParaRPr lang="es-ES" altLang="es-UY"/>
          </a:p>
        </p:txBody>
      </p:sp>
    </p:spTree>
    <p:extLst>
      <p:ext uri="{BB962C8B-B14F-4D97-AF65-F5344CB8AC3E}">
        <p14:creationId xmlns:p14="http://schemas.microsoft.com/office/powerpoint/2010/main" val="827512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8103A0-E914-4F79-B83F-D66A847CF484}"/>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90E01B9A-FA8C-4609-BC55-DE3E426FDFBA}"/>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74687DB8-A5C1-466B-9224-E8B448595068}"/>
              </a:ext>
            </a:extLst>
          </p:cNvPr>
          <p:cNvSpPr>
            <a:spLocks noGrp="1" noChangeArrowheads="1"/>
          </p:cNvSpPr>
          <p:nvPr>
            <p:ph type="sldNum" sz="quarter" idx="12"/>
          </p:nvPr>
        </p:nvSpPr>
        <p:spPr>
          <a:ln/>
        </p:spPr>
        <p:txBody>
          <a:bodyPr/>
          <a:lstStyle>
            <a:lvl1pPr>
              <a:defRPr/>
            </a:lvl1pPr>
          </a:lstStyle>
          <a:p>
            <a:fld id="{ED243EF0-C3D0-4D49-8923-002008016A37}" type="slidenum">
              <a:rPr lang="es-ES" altLang="es-UY"/>
              <a:pPr/>
              <a:t>‹Nº›</a:t>
            </a:fld>
            <a:endParaRPr lang="es-ES" altLang="es-UY"/>
          </a:p>
        </p:txBody>
      </p:sp>
    </p:spTree>
    <p:extLst>
      <p:ext uri="{BB962C8B-B14F-4D97-AF65-F5344CB8AC3E}">
        <p14:creationId xmlns:p14="http://schemas.microsoft.com/office/powerpoint/2010/main" val="14884035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2390A5-24B7-4D32-9487-B346E7167BC0}"/>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7FA4B8D1-64ED-4E7A-B8B4-51DA8C05E366}"/>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6D14E5C9-04DE-4108-B6F0-7C064FB17992}"/>
              </a:ext>
            </a:extLst>
          </p:cNvPr>
          <p:cNvSpPr>
            <a:spLocks noGrp="1" noChangeArrowheads="1"/>
          </p:cNvSpPr>
          <p:nvPr>
            <p:ph type="sldNum" sz="quarter" idx="12"/>
          </p:nvPr>
        </p:nvSpPr>
        <p:spPr>
          <a:ln/>
        </p:spPr>
        <p:txBody>
          <a:bodyPr/>
          <a:lstStyle>
            <a:lvl1pPr>
              <a:defRPr/>
            </a:lvl1pPr>
          </a:lstStyle>
          <a:p>
            <a:fld id="{28F71575-EF08-445E-88B1-1175158E8DD3}" type="slidenum">
              <a:rPr lang="es-ES" altLang="es-UY"/>
              <a:pPr/>
              <a:t>‹Nº›</a:t>
            </a:fld>
            <a:endParaRPr lang="es-ES" altLang="es-UY"/>
          </a:p>
        </p:txBody>
      </p:sp>
    </p:spTree>
    <p:extLst>
      <p:ext uri="{BB962C8B-B14F-4D97-AF65-F5344CB8AC3E}">
        <p14:creationId xmlns:p14="http://schemas.microsoft.com/office/powerpoint/2010/main" val="29233696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2AEB67-3C94-44F5-982B-943487B7328C}"/>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637EDC4E-65F3-429C-B96B-0F0277BC02E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2960E05B-FF65-4805-9EC0-EDA8100E042C}"/>
              </a:ext>
            </a:extLst>
          </p:cNvPr>
          <p:cNvSpPr>
            <a:spLocks noGrp="1" noChangeArrowheads="1"/>
          </p:cNvSpPr>
          <p:nvPr>
            <p:ph type="sldNum" sz="quarter" idx="12"/>
          </p:nvPr>
        </p:nvSpPr>
        <p:spPr>
          <a:ln/>
        </p:spPr>
        <p:txBody>
          <a:bodyPr/>
          <a:lstStyle>
            <a:lvl1pPr>
              <a:defRPr/>
            </a:lvl1pPr>
          </a:lstStyle>
          <a:p>
            <a:fld id="{6FB3CC49-448E-47CB-994F-FF9E137B0F4B}" type="slidenum">
              <a:rPr lang="es-ES" altLang="es-UY"/>
              <a:pPr/>
              <a:t>‹Nº›</a:t>
            </a:fld>
            <a:endParaRPr lang="es-ES" altLang="es-UY"/>
          </a:p>
        </p:txBody>
      </p:sp>
    </p:spTree>
    <p:extLst>
      <p:ext uri="{BB962C8B-B14F-4D97-AF65-F5344CB8AC3E}">
        <p14:creationId xmlns:p14="http://schemas.microsoft.com/office/powerpoint/2010/main" val="35483432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57B53F-1437-4776-B5AA-51FE62FF3EDD}"/>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B8E067B1-28C2-436A-80F5-A96E855A3A2A}"/>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3BA03038-81A4-48CE-8AFB-1C68A7B9D83C}"/>
              </a:ext>
            </a:extLst>
          </p:cNvPr>
          <p:cNvSpPr>
            <a:spLocks noGrp="1" noChangeArrowheads="1"/>
          </p:cNvSpPr>
          <p:nvPr>
            <p:ph type="sldNum" sz="quarter" idx="12"/>
          </p:nvPr>
        </p:nvSpPr>
        <p:spPr>
          <a:ln/>
        </p:spPr>
        <p:txBody>
          <a:bodyPr/>
          <a:lstStyle>
            <a:lvl1pPr>
              <a:defRPr/>
            </a:lvl1pPr>
          </a:lstStyle>
          <a:p>
            <a:fld id="{1C57A1EA-C57A-41B3-ACFB-28FB12493D3E}" type="slidenum">
              <a:rPr lang="es-ES" altLang="es-UY"/>
              <a:pPr/>
              <a:t>‹Nº›</a:t>
            </a:fld>
            <a:endParaRPr lang="es-ES" altLang="es-UY"/>
          </a:p>
        </p:txBody>
      </p:sp>
    </p:spTree>
    <p:extLst>
      <p:ext uri="{BB962C8B-B14F-4D97-AF65-F5344CB8AC3E}">
        <p14:creationId xmlns:p14="http://schemas.microsoft.com/office/powerpoint/2010/main" val="42231143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F0D7E2-13AC-4570-827B-D52E117225DA}"/>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1D1BFB17-4C1C-4DAC-B11D-F4A70D7288ED}"/>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D38D0D72-C116-4F7E-8324-500C88743D72}"/>
              </a:ext>
            </a:extLst>
          </p:cNvPr>
          <p:cNvSpPr>
            <a:spLocks noGrp="1" noChangeArrowheads="1"/>
          </p:cNvSpPr>
          <p:nvPr>
            <p:ph type="sldNum" sz="quarter" idx="12"/>
          </p:nvPr>
        </p:nvSpPr>
        <p:spPr>
          <a:ln/>
        </p:spPr>
        <p:txBody>
          <a:bodyPr/>
          <a:lstStyle>
            <a:lvl1pPr>
              <a:defRPr/>
            </a:lvl1pPr>
          </a:lstStyle>
          <a:p>
            <a:fld id="{D53F40E8-08A5-4948-820B-9507151BF36A}" type="slidenum">
              <a:rPr lang="es-ES" altLang="es-UY"/>
              <a:pPr/>
              <a:t>‹Nº›</a:t>
            </a:fld>
            <a:endParaRPr lang="es-ES" altLang="es-UY"/>
          </a:p>
        </p:txBody>
      </p:sp>
    </p:spTree>
    <p:extLst>
      <p:ext uri="{BB962C8B-B14F-4D97-AF65-F5344CB8AC3E}">
        <p14:creationId xmlns:p14="http://schemas.microsoft.com/office/powerpoint/2010/main" val="34832444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F23FF58-59AF-45FD-A801-3C4E25AD4E78}"/>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488E3D3B-F71E-4086-8AC1-C4E5C2ADBA4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1F15ECEC-A1C7-48B3-93D1-65D27BF876B4}"/>
              </a:ext>
            </a:extLst>
          </p:cNvPr>
          <p:cNvSpPr>
            <a:spLocks noGrp="1" noChangeArrowheads="1"/>
          </p:cNvSpPr>
          <p:nvPr>
            <p:ph type="sldNum" sz="quarter" idx="12"/>
          </p:nvPr>
        </p:nvSpPr>
        <p:spPr>
          <a:ln/>
        </p:spPr>
        <p:txBody>
          <a:bodyPr/>
          <a:lstStyle>
            <a:lvl1pPr>
              <a:defRPr/>
            </a:lvl1pPr>
          </a:lstStyle>
          <a:p>
            <a:fld id="{AFCE4262-9D59-4209-995B-1162CCF88738}" type="slidenum">
              <a:rPr lang="es-ES" altLang="es-UY"/>
              <a:pPr/>
              <a:t>‹Nº›</a:t>
            </a:fld>
            <a:endParaRPr lang="es-ES" altLang="es-UY"/>
          </a:p>
        </p:txBody>
      </p:sp>
    </p:spTree>
    <p:extLst>
      <p:ext uri="{BB962C8B-B14F-4D97-AF65-F5344CB8AC3E}">
        <p14:creationId xmlns:p14="http://schemas.microsoft.com/office/powerpoint/2010/main" val="28808361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582BF8-E4CA-4783-AC83-BC25E27F7DC9}"/>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94965B96-7206-4362-BB78-02182C50D04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20663FE5-321D-46CF-BB05-02A39134D53C}"/>
              </a:ext>
            </a:extLst>
          </p:cNvPr>
          <p:cNvSpPr>
            <a:spLocks noGrp="1" noChangeArrowheads="1"/>
          </p:cNvSpPr>
          <p:nvPr>
            <p:ph type="sldNum" sz="quarter" idx="12"/>
          </p:nvPr>
        </p:nvSpPr>
        <p:spPr>
          <a:ln/>
        </p:spPr>
        <p:txBody>
          <a:bodyPr/>
          <a:lstStyle>
            <a:lvl1pPr>
              <a:defRPr/>
            </a:lvl1pPr>
          </a:lstStyle>
          <a:p>
            <a:fld id="{EC4BBF48-5827-4E58-851A-3050191AF7B9}" type="slidenum">
              <a:rPr lang="es-ES" altLang="es-UY"/>
              <a:pPr/>
              <a:t>‹Nº›</a:t>
            </a:fld>
            <a:endParaRPr lang="es-ES" altLang="es-UY"/>
          </a:p>
        </p:txBody>
      </p:sp>
    </p:spTree>
    <p:extLst>
      <p:ext uri="{BB962C8B-B14F-4D97-AF65-F5344CB8AC3E}">
        <p14:creationId xmlns:p14="http://schemas.microsoft.com/office/powerpoint/2010/main" val="3245861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B6108F-A382-45B5-B3B0-D00DC59F817B}"/>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680081A5-D630-454D-8F07-02C2A8254BE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5F40341A-15C6-47EC-B00A-BBC38038D676}"/>
              </a:ext>
            </a:extLst>
          </p:cNvPr>
          <p:cNvSpPr>
            <a:spLocks noGrp="1" noChangeArrowheads="1"/>
          </p:cNvSpPr>
          <p:nvPr>
            <p:ph type="sldNum" sz="quarter" idx="12"/>
          </p:nvPr>
        </p:nvSpPr>
        <p:spPr>
          <a:ln/>
        </p:spPr>
        <p:txBody>
          <a:bodyPr/>
          <a:lstStyle>
            <a:lvl1pPr>
              <a:defRPr/>
            </a:lvl1pPr>
          </a:lstStyle>
          <a:p>
            <a:fld id="{902F7FBF-EDE8-43E7-B2A8-D9A9F177482C}" type="slidenum">
              <a:rPr lang="es-ES" altLang="es-UY"/>
              <a:pPr/>
              <a:t>‹Nº›</a:t>
            </a:fld>
            <a:endParaRPr lang="es-ES" altLang="es-UY"/>
          </a:p>
        </p:txBody>
      </p:sp>
    </p:spTree>
    <p:extLst>
      <p:ext uri="{BB962C8B-B14F-4D97-AF65-F5344CB8AC3E}">
        <p14:creationId xmlns:p14="http://schemas.microsoft.com/office/powerpoint/2010/main" val="1151418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U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6EE402F-ABAC-4FE2-AFE7-96BF2D31AE30}" type="datetimeFigureOut">
              <a:rPr lang="es-UY"/>
              <a:pPr>
                <a:defRPr/>
              </a:pPr>
              <a:t>1/10/2021</a:t>
            </a:fld>
            <a:endParaRPr lang="es-UY"/>
          </a:p>
        </p:txBody>
      </p:sp>
      <p:sp>
        <p:nvSpPr>
          <p:cNvPr id="6" name="Footer Placeholder 4"/>
          <p:cNvSpPr>
            <a:spLocks noGrp="1"/>
          </p:cNvSpPr>
          <p:nvPr>
            <p:ph type="ftr" sz="quarter" idx="11"/>
          </p:nvPr>
        </p:nvSpPr>
        <p:spPr/>
        <p:txBody>
          <a:bodyPr/>
          <a:lstStyle>
            <a:lvl1pPr>
              <a:defRPr/>
            </a:lvl1pPr>
          </a:lstStyle>
          <a:p>
            <a:pPr>
              <a:defRPr/>
            </a:pPr>
            <a:endParaRPr lang="es-UY"/>
          </a:p>
        </p:txBody>
      </p:sp>
      <p:sp>
        <p:nvSpPr>
          <p:cNvPr id="7" name="Slide Number Placeholder 5"/>
          <p:cNvSpPr>
            <a:spLocks noGrp="1"/>
          </p:cNvSpPr>
          <p:nvPr>
            <p:ph type="sldNum" sz="quarter" idx="12"/>
          </p:nvPr>
        </p:nvSpPr>
        <p:spPr/>
        <p:txBody>
          <a:bodyPr/>
          <a:lstStyle>
            <a:lvl1pPr>
              <a:defRPr/>
            </a:lvl1pPr>
          </a:lstStyle>
          <a:p>
            <a:fld id="{6B64B7C1-0CAE-4841-87E9-9E81B8A5A023}" type="slidenum">
              <a:rPr lang="es-UY"/>
              <a:pPr/>
              <a:t>‹Nº›</a:t>
            </a:fld>
            <a:endParaRPr lang="es-UY"/>
          </a:p>
        </p:txBody>
      </p:sp>
    </p:spTree>
    <p:extLst>
      <p:ext uri="{BB962C8B-B14F-4D97-AF65-F5344CB8AC3E}">
        <p14:creationId xmlns:p14="http://schemas.microsoft.com/office/powerpoint/2010/main" val="247443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UY"/>
              <a:t>Click to edit Master title style</a:t>
            </a:r>
            <a:endParaRPr lang="es-UY" altLang="es-UY"/>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UY"/>
              <a:t>Click to edit Master text styles</a:t>
            </a:r>
          </a:p>
          <a:p>
            <a:pPr lvl="1"/>
            <a:r>
              <a:rPr lang="en-US" altLang="es-UY"/>
              <a:t>Second level</a:t>
            </a:r>
          </a:p>
          <a:p>
            <a:pPr lvl="2"/>
            <a:r>
              <a:rPr lang="en-US" altLang="es-UY"/>
              <a:t>Third level</a:t>
            </a:r>
          </a:p>
          <a:p>
            <a:pPr lvl="3"/>
            <a:r>
              <a:rPr lang="en-US" altLang="es-UY"/>
              <a:t>Fourth level</a:t>
            </a:r>
          </a:p>
          <a:p>
            <a:pPr lvl="4"/>
            <a:r>
              <a:rPr lang="en-US" altLang="es-UY"/>
              <a:t>Fifth level</a:t>
            </a:r>
            <a:endParaRPr lang="es-UY" alt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86610FF-4BFC-4B49-8E4F-E33A713C7EF2}" type="datetimeFigureOut">
              <a:rPr lang="es-UY"/>
              <a:pPr>
                <a:defRPr/>
              </a:pPr>
              <a:t>1/10/2021</a:t>
            </a:fld>
            <a:endParaRPr lang="es-U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U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7C264C8-A27B-474B-B225-70E8187720A1}" type="slidenum">
              <a:rPr lang="es-UY"/>
              <a:pPr/>
              <a:t>‹Nº›</a:t>
            </a:fld>
            <a:endParaRPr lang="es-UY"/>
          </a:p>
        </p:txBody>
      </p:sp>
    </p:spTree>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s-UY"/>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s-UY"/>
              <a:t>Click to edit Master text styles</a:t>
            </a:r>
          </a:p>
          <a:p>
            <a:pPr lvl="1"/>
            <a:r>
              <a:rPr lang="en-US" altLang="es-UY"/>
              <a:t>Second level</a:t>
            </a:r>
          </a:p>
          <a:p>
            <a:pPr lvl="2"/>
            <a:r>
              <a:rPr lang="en-US" altLang="es-UY"/>
              <a:t>Third level</a:t>
            </a:r>
          </a:p>
          <a:p>
            <a:pPr lvl="3"/>
            <a:r>
              <a:rPr lang="en-US" altLang="es-UY"/>
              <a:t>Fourth level</a:t>
            </a:r>
          </a:p>
          <a:p>
            <a:pPr lvl="4"/>
            <a:r>
              <a:rPr lang="en-US" altLang="es-UY"/>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28C04B46-50E4-4697-BB81-93BD450C1CE9}" type="slidenum">
              <a:rPr lang="en-US"/>
              <a:pPr/>
              <a:t>‹Nº›</a:t>
            </a:fld>
            <a:endParaRPr lang="en-US"/>
          </a:p>
        </p:txBody>
      </p:sp>
    </p:spTree>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UY"/>
              <a:t>Haga clic para modificar el estilo de título del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UY"/>
              <a:t>Haga clic para modificar el estilo de texto del patrón</a:t>
            </a:r>
          </a:p>
          <a:p>
            <a:pPr lvl="1"/>
            <a:r>
              <a:rPr lang="es-ES" altLang="es-UY"/>
              <a:t>Segundo nivel</a:t>
            </a:r>
          </a:p>
          <a:p>
            <a:pPr lvl="2"/>
            <a:r>
              <a:rPr lang="es-ES" altLang="es-UY"/>
              <a:t>Tercer nivel</a:t>
            </a:r>
          </a:p>
          <a:p>
            <a:pPr lvl="3"/>
            <a:r>
              <a:rPr lang="es-ES" altLang="es-UY"/>
              <a:t>Cuarto nivel</a:t>
            </a:r>
          </a:p>
          <a:p>
            <a:pPr lvl="4"/>
            <a:r>
              <a:rPr lang="es-ES" altLang="es-UY"/>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71321752-9864-4F4F-AF8B-9BB9B1DEBD5A}"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UY"/>
              <a:t>Haga clic para modificar el estilo de título del patrón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UY"/>
              <a:t>Haga clic para modificar el estilo de texto del patrón</a:t>
            </a:r>
          </a:p>
          <a:p>
            <a:pPr lvl="1"/>
            <a:r>
              <a:rPr lang="es-ES" altLang="es-UY"/>
              <a:t>Segundo nivel</a:t>
            </a:r>
          </a:p>
          <a:p>
            <a:pPr lvl="2"/>
            <a:r>
              <a:rPr lang="es-ES" altLang="es-UY"/>
              <a:t>Tercer nivel</a:t>
            </a:r>
          </a:p>
          <a:p>
            <a:pPr lvl="3"/>
            <a:r>
              <a:rPr lang="es-ES" altLang="es-UY"/>
              <a:t>Cuarto nivel</a:t>
            </a:r>
          </a:p>
          <a:p>
            <a:pPr lvl="4"/>
            <a:r>
              <a:rPr lang="es-ES" altLang="es-UY"/>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E7E9D611-0114-4B27-9B2A-8C3015CCCE21}"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UY"/>
              <a:t>Click to edit Master title style</a:t>
            </a:r>
            <a:endParaRPr lang="es-UY" altLang="es-UY"/>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UY"/>
              <a:t>Click to edit Master text styles</a:t>
            </a:r>
          </a:p>
          <a:p>
            <a:pPr lvl="1"/>
            <a:r>
              <a:rPr lang="en-US" altLang="es-UY"/>
              <a:t>Second level</a:t>
            </a:r>
          </a:p>
          <a:p>
            <a:pPr lvl="2"/>
            <a:r>
              <a:rPr lang="en-US" altLang="es-UY"/>
              <a:t>Third level</a:t>
            </a:r>
          </a:p>
          <a:p>
            <a:pPr lvl="3"/>
            <a:r>
              <a:rPr lang="en-US" altLang="es-UY"/>
              <a:t>Fourth level</a:t>
            </a:r>
          </a:p>
          <a:p>
            <a:pPr lvl="4"/>
            <a:r>
              <a:rPr lang="en-US" altLang="es-UY"/>
              <a:t>Fifth level</a:t>
            </a:r>
            <a:endParaRPr lang="es-UY" altLang="es-U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CAD8B5-3576-48AA-A20F-1DE7EFBFBAB1}" type="datetimeFigureOut">
              <a:rPr kumimoji="0" lang="es-UY"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1/10/2021</a:t>
            </a:fld>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27A25C-4863-4A92-AC2D-79F10DFFAEFB}" type="slidenum">
              <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UY"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51487722"/>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UY"/>
              <a:t>Haga clic para cambiar el estilo de título	</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UY"/>
              <a:t>Haga clic para modificar el estilo de texto del patrón</a:t>
            </a:r>
          </a:p>
          <a:p>
            <a:pPr lvl="1"/>
            <a:r>
              <a:rPr lang="es-ES" altLang="es-UY"/>
              <a:t>Segundo nivel</a:t>
            </a:r>
          </a:p>
          <a:p>
            <a:pPr lvl="2"/>
            <a:r>
              <a:rPr lang="es-ES" altLang="es-UY"/>
              <a:t>Tercer nivel</a:t>
            </a:r>
          </a:p>
          <a:p>
            <a:pPr lvl="3"/>
            <a:r>
              <a:rPr lang="es-ES" altLang="es-UY"/>
              <a:t>Cuarto nivel</a:t>
            </a:r>
          </a:p>
          <a:p>
            <a:pPr lvl="4"/>
            <a:r>
              <a:rPr lang="es-ES" altLang="es-UY"/>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es-UY"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A1AE1E-6E57-4B27-8152-4DA27B2096F5}" type="slidenum">
              <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s-UY"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0622843"/>
      </p:ext>
    </p:extLst>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UY"/>
              <a:t>Haga clic para cambiar el estilo de título	</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UY"/>
              <a:t>Haga clic para modificar el estilo de texto del patrón</a:t>
            </a:r>
          </a:p>
          <a:p>
            <a:pPr lvl="1"/>
            <a:r>
              <a:rPr lang="es-ES" altLang="es-UY"/>
              <a:t>Segundo nivel</a:t>
            </a:r>
          </a:p>
          <a:p>
            <a:pPr lvl="2"/>
            <a:r>
              <a:rPr lang="es-ES" altLang="es-UY"/>
              <a:t>Tercer nivel</a:t>
            </a:r>
          </a:p>
          <a:p>
            <a:pPr lvl="3"/>
            <a:r>
              <a:rPr lang="es-ES" altLang="es-UY"/>
              <a:t>Cuarto nivel</a:t>
            </a:r>
          </a:p>
          <a:p>
            <a:pPr lvl="4"/>
            <a:r>
              <a:rPr lang="es-ES" altLang="es-UY"/>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C42F80-AB64-4BBD-A0D2-B05B73CE4D94}" type="slidenum">
              <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2251872"/>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1C8996-6A85-4E94-A317-718EE39795D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UY"/>
              <a:t>Haga clic para modificar el estilo de título del patrón</a:t>
            </a:r>
          </a:p>
        </p:txBody>
      </p:sp>
      <p:sp>
        <p:nvSpPr>
          <p:cNvPr id="1027" name="Rectangle 3">
            <a:extLst>
              <a:ext uri="{FF2B5EF4-FFF2-40B4-BE49-F238E27FC236}">
                <a16:creationId xmlns:a16="http://schemas.microsoft.com/office/drawing/2014/main" id="{3FD9898A-972E-4554-A133-FBAD97031456}"/>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UY"/>
              <a:t>Haga clic para modificar el estilo de texto del patrón</a:t>
            </a:r>
          </a:p>
          <a:p>
            <a:pPr lvl="1"/>
            <a:r>
              <a:rPr lang="es-ES" altLang="es-UY"/>
              <a:t>Segundo nivel</a:t>
            </a:r>
          </a:p>
          <a:p>
            <a:pPr lvl="2"/>
            <a:r>
              <a:rPr lang="es-ES" altLang="es-UY"/>
              <a:t>Tercer nivel</a:t>
            </a:r>
          </a:p>
          <a:p>
            <a:pPr lvl="3"/>
            <a:r>
              <a:rPr lang="es-ES" altLang="es-UY"/>
              <a:t>Cuarto nivel</a:t>
            </a:r>
          </a:p>
          <a:p>
            <a:pPr lvl="4"/>
            <a:r>
              <a:rPr lang="es-ES" altLang="es-UY"/>
              <a:t>Quinto nivel</a:t>
            </a:r>
          </a:p>
        </p:txBody>
      </p:sp>
      <p:sp>
        <p:nvSpPr>
          <p:cNvPr id="1028" name="Rectangle 4">
            <a:extLst>
              <a:ext uri="{FF2B5EF4-FFF2-40B4-BE49-F238E27FC236}">
                <a16:creationId xmlns:a16="http://schemas.microsoft.com/office/drawing/2014/main" id="{C7F75903-8C24-4C3A-893D-1616AEA26184}"/>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a:defRPr/>
            </a:pPr>
            <a:endParaRPr lang="es-ES"/>
          </a:p>
        </p:txBody>
      </p:sp>
      <p:sp>
        <p:nvSpPr>
          <p:cNvPr id="1029" name="Rectangle 5">
            <a:extLst>
              <a:ext uri="{FF2B5EF4-FFF2-40B4-BE49-F238E27FC236}">
                <a16:creationId xmlns:a16="http://schemas.microsoft.com/office/drawing/2014/main" id="{CEDD9452-055E-4B41-BBB6-32695FD307B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s-ES"/>
          </a:p>
        </p:txBody>
      </p:sp>
      <p:sp>
        <p:nvSpPr>
          <p:cNvPr id="1030" name="Rectangle 6">
            <a:extLst>
              <a:ext uri="{FF2B5EF4-FFF2-40B4-BE49-F238E27FC236}">
                <a16:creationId xmlns:a16="http://schemas.microsoft.com/office/drawing/2014/main" id="{81ED901A-1165-4DC6-ABDB-8937AA055C54}"/>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21F8D5A7-685C-4FAD-B926-B66853EB3BDC}" type="slidenum">
              <a:rPr lang="es-ES" altLang="es-UY"/>
              <a:pPr/>
              <a:t>‹Nº›</a:t>
            </a:fld>
            <a:endParaRPr lang="es-ES" altLang="es-UY"/>
          </a:p>
        </p:txBody>
      </p:sp>
    </p:spTree>
    <p:extLst>
      <p:ext uri="{BB962C8B-B14F-4D97-AF65-F5344CB8AC3E}">
        <p14:creationId xmlns:p14="http://schemas.microsoft.com/office/powerpoint/2010/main" val="4006627727"/>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file:///G:\Mi%20unidad\Presentaciones\videos\4Dsemanacyt\Zebrafish.avi" TargetMode="External"/><Relationship Id="rId7"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notesSlide" Target="../notesSlides/notesSlide1.xml"/><Relationship Id="rId11" Type="http://schemas.openxmlformats.org/officeDocument/2006/relationships/hyperlink" Target="https://youtu.be/PGxkBluFiyA" TargetMode="External"/><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video" Target="file:///G:\Mi%20unidad\Presentaciones\videos\4Dsemanacyt\Zebrafish.avi" TargetMode="Externa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hyperlink" Target="https://youtu.be/h9RfeU5u85k"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2.xml"/><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3.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3.xml"/><Relationship Id="rId4" Type="http://schemas.openxmlformats.org/officeDocument/2006/relationships/image" Target="../media/image30.w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3.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21.jpeg"/><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NULL" TargetMode="Externa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microsoft.com/office/2007/relationships/media" Target="../media/media3.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hyperlink" Target="https://youtu.be/ERnzwtj4YPs" TargetMode="Externa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9.xml"/><Relationship Id="rId7" Type="http://schemas.openxmlformats.org/officeDocument/2006/relationships/oleObject" Target="../embeddings/oleObject1.bin"/><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hyperlink" Target="https://youtu.be/UPJJwVNzaH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8" name="TextBox 7"/>
          <p:cNvSpPr txBox="1">
            <a:spLocks noChangeArrowheads="1"/>
          </p:cNvSpPr>
          <p:nvPr/>
        </p:nvSpPr>
        <p:spPr bwMode="auto">
          <a:xfrm>
            <a:off x="1045297" y="473765"/>
            <a:ext cx="7053406"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UY" altLang="es-UY" sz="4400" dirty="0">
                <a:solidFill>
                  <a:srgbClr val="FFC000"/>
                </a:solidFill>
              </a:rPr>
              <a:t>Etapas iniciales del desarrollo </a:t>
            </a:r>
          </a:p>
          <a:p>
            <a:pPr algn="ctr" eaLnBrk="1" hangingPunct="1">
              <a:spcBef>
                <a:spcPct val="0"/>
              </a:spcBef>
              <a:buFontTx/>
              <a:buNone/>
            </a:pPr>
            <a:r>
              <a:rPr lang="es-UY" altLang="es-UY" sz="4400" dirty="0">
                <a:solidFill>
                  <a:srgbClr val="FFC000"/>
                </a:solidFill>
              </a:rPr>
              <a:t>en animales</a:t>
            </a:r>
          </a:p>
          <a:p>
            <a:pPr algn="ctr" eaLnBrk="1" hangingPunct="1">
              <a:spcBef>
                <a:spcPct val="0"/>
              </a:spcBef>
              <a:buFontTx/>
              <a:buNone/>
            </a:pPr>
            <a:endParaRPr lang="es-UY" altLang="es-UY" sz="2800" dirty="0">
              <a:solidFill>
                <a:srgbClr val="FFC000"/>
              </a:solidFill>
            </a:endParaRPr>
          </a:p>
          <a:p>
            <a:pPr algn="ctr" eaLnBrk="1" hangingPunct="1">
              <a:spcBef>
                <a:spcPct val="0"/>
              </a:spcBef>
              <a:buFontTx/>
              <a:buNone/>
            </a:pPr>
            <a:endParaRPr lang="es-UY" altLang="es-UY" sz="2800" dirty="0">
              <a:solidFill>
                <a:srgbClr val="FFC000"/>
              </a:solidFill>
            </a:endParaRPr>
          </a:p>
          <a:p>
            <a:pPr algn="ctr" eaLnBrk="1" hangingPunct="1">
              <a:spcBef>
                <a:spcPct val="0"/>
              </a:spcBef>
              <a:buFontTx/>
              <a:buNone/>
            </a:pPr>
            <a:endParaRPr lang="es-UY" altLang="es-UY" sz="2800" dirty="0">
              <a:solidFill>
                <a:srgbClr val="FFC000"/>
              </a:solidFill>
            </a:endParaRPr>
          </a:p>
          <a:p>
            <a:pPr algn="ctr" eaLnBrk="1" hangingPunct="1">
              <a:spcBef>
                <a:spcPct val="0"/>
              </a:spcBef>
              <a:buFontTx/>
              <a:buNone/>
            </a:pPr>
            <a:endParaRPr lang="es-UY" altLang="es-UY" sz="2800" dirty="0">
              <a:solidFill>
                <a:srgbClr val="FFC000"/>
              </a:solidFill>
            </a:endParaRPr>
          </a:p>
          <a:p>
            <a:pPr algn="ctr" eaLnBrk="1" hangingPunct="1">
              <a:spcBef>
                <a:spcPct val="0"/>
              </a:spcBef>
              <a:buFontTx/>
              <a:buNone/>
            </a:pPr>
            <a:endParaRPr lang="es-UY" altLang="es-UY" sz="2800" dirty="0">
              <a:solidFill>
                <a:srgbClr val="FFC000"/>
              </a:solidFill>
            </a:endParaRPr>
          </a:p>
          <a:p>
            <a:pPr algn="ctr" eaLnBrk="1" hangingPunct="1">
              <a:spcBef>
                <a:spcPct val="0"/>
              </a:spcBef>
              <a:buFontTx/>
              <a:buNone/>
            </a:pPr>
            <a:endParaRPr lang="es-UY" altLang="es-UY" sz="2800" dirty="0">
              <a:solidFill>
                <a:srgbClr val="FFC000"/>
              </a:solidFill>
            </a:endParaRPr>
          </a:p>
          <a:p>
            <a:pPr algn="ctr" eaLnBrk="1" hangingPunct="1">
              <a:spcBef>
                <a:spcPct val="0"/>
              </a:spcBef>
              <a:buFontTx/>
              <a:buNone/>
            </a:pPr>
            <a:endParaRPr lang="es-UY" altLang="es-UY" sz="2800" dirty="0">
              <a:solidFill>
                <a:srgbClr val="FFC000"/>
              </a:solidFill>
            </a:endParaRPr>
          </a:p>
          <a:p>
            <a:pPr algn="ctr" eaLnBrk="1" hangingPunct="1">
              <a:spcBef>
                <a:spcPct val="0"/>
              </a:spcBef>
              <a:buFontTx/>
              <a:buNone/>
            </a:pPr>
            <a:endParaRPr lang="es-UY" altLang="es-UY" sz="2800" dirty="0">
              <a:solidFill>
                <a:srgbClr val="FFC000"/>
              </a:solidFill>
            </a:endParaRPr>
          </a:p>
          <a:p>
            <a:pPr algn="ctr" eaLnBrk="1" hangingPunct="1">
              <a:spcBef>
                <a:spcPct val="0"/>
              </a:spcBef>
              <a:buFontTx/>
              <a:buNone/>
            </a:pPr>
            <a:endParaRPr lang="es-UY" altLang="es-UY" sz="2800" dirty="0">
              <a:solidFill>
                <a:srgbClr val="FFC000"/>
              </a:solidFill>
            </a:endParaRPr>
          </a:p>
          <a:p>
            <a:pPr algn="ctr" eaLnBrk="1" hangingPunct="1">
              <a:spcBef>
                <a:spcPct val="0"/>
              </a:spcBef>
              <a:buFontTx/>
              <a:buNone/>
            </a:pPr>
            <a:r>
              <a:rPr lang="es-UY" altLang="es-UY" sz="2800" dirty="0">
                <a:solidFill>
                  <a:srgbClr val="92D050"/>
                </a:solidFill>
              </a:rPr>
              <a:t>Flavio Zolessi</a:t>
            </a:r>
          </a:p>
          <a:p>
            <a:pPr algn="ctr" eaLnBrk="1" hangingPunct="1">
              <a:spcBef>
                <a:spcPct val="0"/>
              </a:spcBef>
              <a:buFontTx/>
              <a:buNone/>
            </a:pPr>
            <a:r>
              <a:rPr lang="es-UY" altLang="es-UY" sz="2800" dirty="0">
                <a:solidFill>
                  <a:schemeClr val="bg1">
                    <a:lumMod val="75000"/>
                  </a:schemeClr>
                </a:solidFill>
              </a:rPr>
              <a:t>fzolessi@fcien.edu.uy</a:t>
            </a:r>
          </a:p>
        </p:txBody>
      </p:sp>
      <p:grpSp>
        <p:nvGrpSpPr>
          <p:cNvPr id="14" name="Group 6">
            <a:extLst>
              <a:ext uri="{FF2B5EF4-FFF2-40B4-BE49-F238E27FC236}">
                <a16:creationId xmlns:a16="http://schemas.microsoft.com/office/drawing/2014/main" id="{68A09531-61AF-423E-A4A3-CDC08D023425}"/>
              </a:ext>
            </a:extLst>
          </p:cNvPr>
          <p:cNvGrpSpPr/>
          <p:nvPr/>
        </p:nvGrpSpPr>
        <p:grpSpPr>
          <a:xfrm>
            <a:off x="247597" y="5511915"/>
            <a:ext cx="8540669" cy="1152473"/>
            <a:chOff x="-3504588" y="-386028"/>
            <a:chExt cx="8540917" cy="1152473"/>
          </a:xfrm>
        </p:grpSpPr>
        <p:pic>
          <p:nvPicPr>
            <p:cNvPr id="15" name="Picture 2">
              <a:extLst>
                <a:ext uri="{FF2B5EF4-FFF2-40B4-BE49-F238E27FC236}">
                  <a16:creationId xmlns:a16="http://schemas.microsoft.com/office/drawing/2014/main" id="{11E4D582-8C3A-4FA6-8550-85FAD55C89F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4588" y="-282147"/>
              <a:ext cx="2331681" cy="1022617"/>
            </a:xfrm>
            <a:prstGeom prst="rect">
              <a:avLst/>
            </a:prstGeom>
            <a:noFill/>
            <a:ln w="57150">
              <a:solidFill>
                <a:schemeClr val="bg1"/>
              </a:solidFill>
            </a:ln>
          </p:spPr>
        </p:pic>
        <p:pic>
          <p:nvPicPr>
            <p:cNvPr id="16" name="Picture 5">
              <a:extLst>
                <a:ext uri="{FF2B5EF4-FFF2-40B4-BE49-F238E27FC236}">
                  <a16:creationId xmlns:a16="http://schemas.microsoft.com/office/drawing/2014/main" id="{91D30713-A16A-4C72-B167-B9CB0920A292}"/>
                </a:ext>
              </a:extLst>
            </p:cNvPr>
            <p:cNvPicPr>
              <a:picLocks noChangeAspect="1"/>
            </p:cNvPicPr>
            <p:nvPr/>
          </p:nvPicPr>
          <p:blipFill>
            <a:blip r:embed="rId8">
              <a:extLst>
                <a:ext uri="{28A0092B-C50C-407E-A947-70E740481C1C}">
                  <a14:useLocalDpi xmlns:a14="http://schemas.microsoft.com/office/drawing/2010/main" val="0"/>
                </a:ext>
              </a:extLst>
            </a:blip>
            <a:srcRect l="59099"/>
            <a:stretch>
              <a:fillRect/>
            </a:stretch>
          </p:blipFill>
          <p:spPr bwMode="auto">
            <a:xfrm>
              <a:off x="2768622" y="-386028"/>
              <a:ext cx="2267707" cy="1152473"/>
            </a:xfrm>
            <a:prstGeom prst="rect">
              <a:avLst/>
            </a:prstGeom>
            <a:noFill/>
            <a:ln w="57150">
              <a:solidFill>
                <a:schemeClr val="bg1"/>
              </a:solidFill>
            </a:ln>
          </p:spPr>
        </p:pic>
      </p:grpSp>
      <p:pic>
        <p:nvPicPr>
          <p:cNvPr id="17" name="Fruitfly Drosophila complete embryonic development at high r.mp4">
            <a:hlinkClick r:id="" action="ppaction://media"/>
            <a:extLst>
              <a:ext uri="{FF2B5EF4-FFF2-40B4-BE49-F238E27FC236}">
                <a16:creationId xmlns:a16="http://schemas.microsoft.com/office/drawing/2014/main" id="{9BAACC9D-7B47-4225-BC55-319D6E8F574C}"/>
              </a:ext>
            </a:extLst>
          </p:cNvPr>
          <p:cNvPicPr>
            <a:picLocks noChangeAspect="1"/>
          </p:cNvPicPr>
          <p:nvPr>
            <a:videoFile r:link="rId1"/>
            <p:extLst>
              <p:ext uri="{DAA4B4D4-6D71-4841-9C94-3DE7FCFB9230}">
                <p14:media xmlns:p14="http://schemas.microsoft.com/office/powerpoint/2010/main" r:embed="rId2">
                  <p14:trim end="40679.3333"/>
                </p14:media>
              </p:ext>
            </p:extLst>
          </p:nvPr>
        </p:nvPicPr>
        <p:blipFill rotWithShape="1">
          <a:blip r:embed="rId9"/>
          <a:srcRect l="1773" t="2698" r="-1" b="51455"/>
          <a:stretch/>
        </p:blipFill>
        <p:spPr bwMode="auto">
          <a:xfrm>
            <a:off x="107505" y="2611860"/>
            <a:ext cx="5112568" cy="178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Zebrafish.avi">
            <a:hlinkClick r:id="" action="ppaction://media"/>
            <a:extLst>
              <a:ext uri="{FF2B5EF4-FFF2-40B4-BE49-F238E27FC236}">
                <a16:creationId xmlns:a16="http://schemas.microsoft.com/office/drawing/2014/main" id="{55EFCD35-78CF-4B56-83D5-A3061822C6F5}"/>
              </a:ext>
            </a:extLst>
          </p:cNvPr>
          <p:cNvPicPr>
            <a:picLocks noChangeAspect="1" noChangeArrowheads="1"/>
          </p:cNvPicPr>
          <p:nvPr>
            <a:videoFile r:link="rId4"/>
            <p:extLst>
              <p:ext uri="{DAA4B4D4-6D71-4841-9C94-3DE7FCFB9230}">
                <p14:media xmlns:p14="http://schemas.microsoft.com/office/powerpoint/2010/main" r:link="rId3"/>
              </p:ext>
            </p:extLst>
          </p:nvPr>
        </p:nvPicPr>
        <p:blipFill>
          <a:blip r:embed="rId10">
            <a:lum contrast="20000"/>
          </a:blip>
          <a:srcRect/>
          <a:stretch>
            <a:fillRect/>
          </a:stretch>
        </p:blipFill>
        <p:spPr bwMode="auto">
          <a:xfrm>
            <a:off x="5550519" y="1861238"/>
            <a:ext cx="3483024" cy="3135523"/>
          </a:xfrm>
          <a:prstGeom prst="rect">
            <a:avLst/>
          </a:prstGeom>
          <a:noFill/>
        </p:spPr>
      </p:pic>
      <p:sp>
        <p:nvSpPr>
          <p:cNvPr id="20" name="CuadroTexto 19">
            <a:extLst>
              <a:ext uri="{FF2B5EF4-FFF2-40B4-BE49-F238E27FC236}">
                <a16:creationId xmlns:a16="http://schemas.microsoft.com/office/drawing/2014/main" id="{F7F643AE-BCDF-4899-AFAA-24B792695522}"/>
              </a:ext>
            </a:extLst>
          </p:cNvPr>
          <p:cNvSpPr txBox="1"/>
          <p:nvPr/>
        </p:nvSpPr>
        <p:spPr>
          <a:xfrm>
            <a:off x="5889908" y="5085061"/>
            <a:ext cx="2804245" cy="338554"/>
          </a:xfrm>
          <a:prstGeom prst="rect">
            <a:avLst/>
          </a:prstGeom>
          <a:noFill/>
        </p:spPr>
        <p:txBody>
          <a:bodyPr wrap="square">
            <a:spAutoFit/>
          </a:bodyPr>
          <a:lstStyle/>
          <a:p>
            <a:r>
              <a:rPr lang="es-UY" sz="1600" dirty="0">
                <a:solidFill>
                  <a:schemeClr val="bg1">
                    <a:lumMod val="75000"/>
                  </a:schemeClr>
                </a:solidFill>
                <a:hlinkClick r:id="rId11"/>
              </a:rPr>
              <a:t>https://youtu.be/PGxkBluFiyA</a:t>
            </a:r>
            <a:endParaRPr lang="es-UY" sz="16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454" fill="hold"/>
                                        <p:tgtEl>
                                          <p:spTgt spid="17"/>
                                        </p:tgtEl>
                                      </p:cBhvr>
                                    </p:cmd>
                                  </p:childTnLst>
                                </p:cTn>
                              </p:par>
                              <p:par>
                                <p:cTn id="7" presetID="1" presetClass="mediacall" presetSubtype="0" fill="hold" nodeType="withEffect">
                                  <p:stCondLst>
                                    <p:cond delay="0"/>
                                  </p:stCondLst>
                                  <p:childTnLst>
                                    <p:cmd type="call" cmd="playFrom(0.0)">
                                      <p:cBhvr>
                                        <p:cTn id="8" dur="258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7"/>
                </p:tgtEl>
              </p:cMediaNode>
            </p:video>
            <p:video>
              <p:cMediaNode>
                <p:cTn id="10" repeatCount="indefinite" fill="hold" display="0">
                  <p:stCondLst>
                    <p:cond delay="indefinite"/>
                  </p:stCondLst>
                </p:cTn>
                <p:tgtEl>
                  <p:spTgt spid="1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TextBox 1"/>
          <p:cNvSpPr txBox="1">
            <a:spLocks noChangeArrowheads="1"/>
          </p:cNvSpPr>
          <p:nvPr/>
        </p:nvSpPr>
        <p:spPr bwMode="auto">
          <a:xfrm>
            <a:off x="180382" y="3044825"/>
            <a:ext cx="87832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altLang="es-UY" sz="4400" b="0" i="0" u="none" strike="noStrike" kern="1200" cap="none" spc="0" normalizeH="0" baseline="0" noProof="0" dirty="0">
                <a:ln>
                  <a:noFill/>
                </a:ln>
                <a:solidFill>
                  <a:srgbClr val="FFC000"/>
                </a:solidFill>
                <a:effectLst/>
                <a:uLnTx/>
                <a:uFillTx/>
                <a:latin typeface="Calibri" panose="020F0502020204030204" pitchFamily="34" charset="0"/>
                <a:ea typeface="+mn-ea"/>
                <a:cs typeface="Arial" panose="020B0604020202020204" pitchFamily="34" charset="0"/>
              </a:rPr>
              <a:t>Establecimiento de ejes embrionarios</a:t>
            </a:r>
          </a:p>
        </p:txBody>
      </p:sp>
    </p:spTree>
    <p:extLst>
      <p:ext uri="{BB962C8B-B14F-4D97-AF65-F5344CB8AC3E}">
        <p14:creationId xmlns:p14="http://schemas.microsoft.com/office/powerpoint/2010/main" val="3585818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Fruitfly Drosophila complete embryonic development at high r.mp4">
            <a:hlinkClick r:id="" action="ppaction://media"/>
          </p:cNvPr>
          <p:cNvPicPr>
            <a:picLocks noChangeAspect="1"/>
          </p:cNvPicPr>
          <p:nvPr>
            <a:videoFile r:link="rId1"/>
            <p:extLst>
              <p:ext uri="{DAA4B4D4-6D71-4841-9C94-3DE7FCFB9230}">
                <p14:media xmlns:p14="http://schemas.microsoft.com/office/powerpoint/2010/main" r:embed="rId2">
                  <p14:trim end="40679.3333"/>
                </p14:media>
              </p:ext>
            </p:extLst>
          </p:nvPr>
        </p:nvPicPr>
        <p:blipFill>
          <a:blip r:embed="rId4"/>
          <a:srcRect/>
          <a:stretch>
            <a:fillRect/>
          </a:stretch>
        </p:blipFill>
        <p:spPr bwMode="auto">
          <a:xfrm>
            <a:off x="0" y="0"/>
            <a:ext cx="91462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600251A6-7FA2-47DD-9E37-B87A96E4C448}"/>
              </a:ext>
            </a:extLst>
          </p:cNvPr>
          <p:cNvSpPr txBox="1"/>
          <p:nvPr/>
        </p:nvSpPr>
        <p:spPr>
          <a:xfrm>
            <a:off x="5949196" y="3244334"/>
            <a:ext cx="3229724" cy="369332"/>
          </a:xfrm>
          <a:prstGeom prst="rect">
            <a:avLst/>
          </a:prstGeom>
          <a:noFill/>
        </p:spPr>
        <p:txBody>
          <a:bodyPr wrap="square">
            <a:spAutoFit/>
          </a:bodyPr>
          <a:lstStyle/>
          <a:p>
            <a:r>
              <a:rPr lang="es-UY" dirty="0">
                <a:solidFill>
                  <a:schemeClr val="bg1">
                    <a:lumMod val="75000"/>
                  </a:schemeClr>
                </a:solidFill>
                <a:hlinkClick r:id="rId5"/>
              </a:rPr>
              <a:t>https://youtu.be/h9RfeU5u85k</a:t>
            </a:r>
            <a:endParaRPr lang="es-UY" dirty="0">
              <a:solidFill>
                <a:schemeClr val="bg1">
                  <a:lumMod val="75000"/>
                </a:schemeClr>
              </a:solidFill>
            </a:endParaRPr>
          </a:p>
        </p:txBody>
      </p:sp>
    </p:spTree>
    <p:extLst>
      <p:ext uri="{BB962C8B-B14F-4D97-AF65-F5344CB8AC3E}">
        <p14:creationId xmlns:p14="http://schemas.microsoft.com/office/powerpoint/2010/main" val="318566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42690" name="Picture 2" descr="http://4.bp.blogspot.com/-e42P4LXjfLg/ULtku6zvxBI/AAAAAAAABpw/lXStJ7MP42E/s1600/DROSO_ciclo+de+vida.bmp"/>
          <p:cNvPicPr>
            <a:picLocks noChangeAspect="1" noChangeArrowheads="1"/>
          </p:cNvPicPr>
          <p:nvPr/>
        </p:nvPicPr>
        <p:blipFill rotWithShape="1">
          <a:blip r:embed="rId2">
            <a:extLst>
              <a:ext uri="{28A0092B-C50C-407E-A947-70E740481C1C}">
                <a14:useLocalDpi xmlns:a14="http://schemas.microsoft.com/office/drawing/2010/main" val="0"/>
              </a:ext>
            </a:extLst>
          </a:blip>
          <a:srcRect b="3225"/>
          <a:stretch/>
        </p:blipFill>
        <p:spPr bwMode="auto">
          <a:xfrm>
            <a:off x="1331640" y="332656"/>
            <a:ext cx="6734175"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080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figure 22-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0" y="404664"/>
            <a:ext cx="5899242" cy="621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6" descr="Figure 9.12. Phenotype of a strongly affected embryo from a female deficient in the bicoid g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764704"/>
            <a:ext cx="37338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Box 1"/>
          <p:cNvSpPr txBox="1">
            <a:spLocks noChangeArrowheads="1"/>
          </p:cNvSpPr>
          <p:nvPr/>
        </p:nvSpPr>
        <p:spPr bwMode="auto">
          <a:xfrm>
            <a:off x="5652120" y="3573016"/>
            <a:ext cx="1320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UY" altLang="es-UY" sz="24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Arial" panose="020B0604020202020204" pitchFamily="34" charset="0"/>
              </a:rPr>
              <a:t>Bicoid</a:t>
            </a:r>
            <a:r>
              <a:rPr kumimoji="0" lang="es-UY" altLang="es-UY"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 -/-</a:t>
            </a:r>
          </a:p>
        </p:txBody>
      </p:sp>
      <p:sp>
        <p:nvSpPr>
          <p:cNvPr id="136197" name="Text Box 8"/>
          <p:cNvSpPr txBox="1">
            <a:spLocks noChangeArrowheads="1"/>
          </p:cNvSpPr>
          <p:nvPr/>
        </p:nvSpPr>
        <p:spPr bwMode="auto">
          <a:xfrm>
            <a:off x="3065247" y="195263"/>
            <a:ext cx="58992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Definición</a:t>
            </a:r>
            <a:r>
              <a:rPr kumimoji="0" lang="en-GB" altLang="es-UY"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de </a:t>
            </a:r>
            <a:r>
              <a:rPr kumimoji="0" lang="en-GB" altLang="es-UY" sz="2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eje</a:t>
            </a:r>
            <a:r>
              <a:rPr kumimoji="0" lang="en-GB" altLang="es-UY"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a:t>
            </a:r>
            <a:r>
              <a:rPr kumimoji="0" lang="en-GB" altLang="es-UY" sz="2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céfalo</a:t>
            </a:r>
            <a:r>
              <a:rPr kumimoji="0" lang="en-GB" altLang="es-UY"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-caudal en </a:t>
            </a:r>
            <a:r>
              <a:rPr kumimoji="0" lang="en-GB" altLang="es-UY" sz="20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Drosophila</a:t>
            </a:r>
            <a:endParaRPr kumimoji="0" lang="es-ES" altLang="es-UY" sz="20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pic>
        <p:nvPicPr>
          <p:cNvPr id="6" name="Picture 4">
            <a:extLst>
              <a:ext uri="{FF2B5EF4-FFF2-40B4-BE49-F238E27FC236}">
                <a16:creationId xmlns:a16="http://schemas.microsoft.com/office/drawing/2014/main" id="{D346FE51-0D2D-4D77-B109-9534C67422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94" t="20047" r="32506" b="29803"/>
          <a:stretch/>
        </p:blipFill>
        <p:spPr bwMode="auto">
          <a:xfrm>
            <a:off x="6100942" y="4365104"/>
            <a:ext cx="2996946" cy="23341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1">
            <a:extLst>
              <a:ext uri="{FF2B5EF4-FFF2-40B4-BE49-F238E27FC236}">
                <a16:creationId xmlns:a16="http://schemas.microsoft.com/office/drawing/2014/main" id="{1BC3C138-3FB0-40A4-9FE9-BAA727AF5752}"/>
              </a:ext>
            </a:extLst>
          </p:cNvPr>
          <p:cNvSpPr txBox="1">
            <a:spLocks noChangeArrowheads="1"/>
          </p:cNvSpPr>
          <p:nvPr/>
        </p:nvSpPr>
        <p:spPr bwMode="auto">
          <a:xfrm>
            <a:off x="5652120" y="806803"/>
            <a:ext cx="11065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UY" altLang="es-UY"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Control</a:t>
            </a:r>
          </a:p>
        </p:txBody>
      </p:sp>
    </p:spTree>
    <p:extLst>
      <p:ext uri="{BB962C8B-B14F-4D97-AF65-F5344CB8AC3E}">
        <p14:creationId xmlns:p14="http://schemas.microsoft.com/office/powerpoint/2010/main" val="2496910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598DFF1F-1B7F-4E90-889E-8D8EE66D378C}"/>
              </a:ext>
            </a:extLst>
          </p:cNvPr>
          <p:cNvSpPr txBox="1">
            <a:spLocks noChangeArrowheads="1"/>
          </p:cNvSpPr>
          <p:nvPr/>
        </p:nvSpPr>
        <p:spPr bwMode="auto">
          <a:xfrm>
            <a:off x="2154319" y="195263"/>
            <a:ext cx="48766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es-UY" sz="2000" dirty="0">
                <a:solidFill>
                  <a:srgbClr val="000000"/>
                </a:solidFill>
                <a:latin typeface="Century Gothic" panose="020B0502020202020204" pitchFamily="34" charset="0"/>
              </a:rPr>
              <a:t>¿</a:t>
            </a:r>
            <a:r>
              <a:rPr lang="en-GB" altLang="es-UY" sz="2000" dirty="0" err="1">
                <a:solidFill>
                  <a:srgbClr val="000000"/>
                </a:solidFill>
                <a:latin typeface="Century Gothic" panose="020B0502020202020204" pitchFamily="34" charset="0"/>
              </a:rPr>
              <a:t>Qué</a:t>
            </a:r>
            <a:r>
              <a:rPr lang="en-GB" altLang="es-UY" sz="2000" dirty="0">
                <a:solidFill>
                  <a:srgbClr val="000000"/>
                </a:solidFill>
                <a:latin typeface="Century Gothic" panose="020B0502020202020204" pitchFamily="34" charset="0"/>
              </a:rPr>
              <a:t> es un “factor de </a:t>
            </a:r>
            <a:r>
              <a:rPr lang="en-GB" altLang="es-UY" sz="2000" dirty="0" err="1">
                <a:solidFill>
                  <a:srgbClr val="000000"/>
                </a:solidFill>
                <a:latin typeface="Century Gothic" panose="020B0502020202020204" pitchFamily="34" charset="0"/>
              </a:rPr>
              <a:t>transcripción</a:t>
            </a:r>
            <a:r>
              <a:rPr lang="en-GB" altLang="es-UY" sz="2000" dirty="0">
                <a:solidFill>
                  <a:srgbClr val="000000"/>
                </a:solidFill>
                <a:latin typeface="Century Gothic" panose="020B0502020202020204" pitchFamily="34" charset="0"/>
              </a:rPr>
              <a:t>”?</a:t>
            </a:r>
            <a:endParaRPr kumimoji="0" lang="es-ES" altLang="es-UY" sz="20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pic>
        <p:nvPicPr>
          <p:cNvPr id="1026" name="Picture 2" descr="Advanced Transcription Regulation: Common Mechanism">
            <a:extLst>
              <a:ext uri="{FF2B5EF4-FFF2-40B4-BE49-F238E27FC236}">
                <a16:creationId xmlns:a16="http://schemas.microsoft.com/office/drawing/2014/main" id="{584A7904-5F9D-4B7E-A028-3CE5C0201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723" y="764930"/>
            <a:ext cx="7315406" cy="424824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Bicoid (gene) - Wikipedia">
            <a:extLst>
              <a:ext uri="{FF2B5EF4-FFF2-40B4-BE49-F238E27FC236}">
                <a16:creationId xmlns:a16="http://schemas.microsoft.com/office/drawing/2014/main" id="{E2BB98EC-B540-40AA-8033-E941C636319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3858265"/>
            <a:ext cx="2675712" cy="287030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E8239A5-40F0-45BC-A8C1-6F671272038C}"/>
              </a:ext>
            </a:extLst>
          </p:cNvPr>
          <p:cNvSpPr txBox="1"/>
          <p:nvPr/>
        </p:nvSpPr>
        <p:spPr>
          <a:xfrm>
            <a:off x="3059832" y="5013176"/>
            <a:ext cx="1199174" cy="584775"/>
          </a:xfrm>
          <a:prstGeom prst="rect">
            <a:avLst/>
          </a:prstGeom>
          <a:noFill/>
        </p:spPr>
        <p:txBody>
          <a:bodyPr wrap="none" rtlCol="0">
            <a:spAutoFit/>
          </a:bodyPr>
          <a:lstStyle/>
          <a:p>
            <a:r>
              <a:rPr lang="es-UY" sz="3200" dirty="0" err="1">
                <a:solidFill>
                  <a:srgbClr val="00B050"/>
                </a:solidFill>
              </a:rPr>
              <a:t>Bicoid</a:t>
            </a:r>
            <a:endParaRPr lang="es-UY" sz="3200" dirty="0">
              <a:solidFill>
                <a:srgbClr val="00B050"/>
              </a:solidFill>
            </a:endParaRPr>
          </a:p>
        </p:txBody>
      </p:sp>
      <p:grpSp>
        <p:nvGrpSpPr>
          <p:cNvPr id="7" name="Grupo 6">
            <a:extLst>
              <a:ext uri="{FF2B5EF4-FFF2-40B4-BE49-F238E27FC236}">
                <a16:creationId xmlns:a16="http://schemas.microsoft.com/office/drawing/2014/main" id="{15DB1C74-8A45-4362-BEE9-052DCFD96B74}"/>
              </a:ext>
            </a:extLst>
          </p:cNvPr>
          <p:cNvGrpSpPr/>
          <p:nvPr/>
        </p:nvGrpSpPr>
        <p:grpSpPr>
          <a:xfrm>
            <a:off x="293390" y="1124744"/>
            <a:ext cx="1270349" cy="1938992"/>
            <a:chOff x="5253958" y="4782343"/>
            <a:chExt cx="1270349" cy="1938992"/>
          </a:xfrm>
        </p:grpSpPr>
        <p:sp>
          <p:nvSpPr>
            <p:cNvPr id="5" name="CuadroTexto 4">
              <a:extLst>
                <a:ext uri="{FF2B5EF4-FFF2-40B4-BE49-F238E27FC236}">
                  <a16:creationId xmlns:a16="http://schemas.microsoft.com/office/drawing/2014/main" id="{78502394-FDCB-49C6-B362-70813FBCCCB7}"/>
                </a:ext>
              </a:extLst>
            </p:cNvPr>
            <p:cNvSpPr txBox="1"/>
            <p:nvPr/>
          </p:nvSpPr>
          <p:spPr>
            <a:xfrm>
              <a:off x="5253958" y="4782343"/>
              <a:ext cx="1270349" cy="1938992"/>
            </a:xfrm>
            <a:prstGeom prst="rect">
              <a:avLst/>
            </a:prstGeom>
            <a:noFill/>
            <a:ln>
              <a:solidFill>
                <a:schemeClr val="tx1"/>
              </a:solidFill>
            </a:ln>
          </p:spPr>
          <p:txBody>
            <a:bodyPr wrap="none" rtlCol="0">
              <a:spAutoFit/>
            </a:bodyPr>
            <a:lstStyle/>
            <a:p>
              <a:pPr algn="ctr"/>
              <a:r>
                <a:rPr lang="es-UY" sz="2400" b="1" dirty="0"/>
                <a:t>ADN</a:t>
              </a:r>
            </a:p>
            <a:p>
              <a:pPr algn="ctr"/>
              <a:endParaRPr lang="es-UY" sz="2400" b="1" dirty="0"/>
            </a:p>
            <a:p>
              <a:pPr algn="ctr"/>
              <a:r>
                <a:rPr lang="es-UY" sz="2400" b="1" dirty="0"/>
                <a:t>ARN</a:t>
              </a:r>
            </a:p>
            <a:p>
              <a:pPr algn="ctr"/>
              <a:endParaRPr lang="es-UY" sz="2400" b="1" dirty="0"/>
            </a:p>
            <a:p>
              <a:pPr algn="ctr"/>
              <a:r>
                <a:rPr lang="es-UY" sz="2400" b="1" dirty="0"/>
                <a:t>Proteína</a:t>
              </a:r>
            </a:p>
          </p:txBody>
        </p:sp>
        <p:sp>
          <p:nvSpPr>
            <p:cNvPr id="6" name="Flecha: hacia abajo 5">
              <a:extLst>
                <a:ext uri="{FF2B5EF4-FFF2-40B4-BE49-F238E27FC236}">
                  <a16:creationId xmlns:a16="http://schemas.microsoft.com/office/drawing/2014/main" id="{2CD6F0D5-866D-4407-9BA3-B708A53CB20E}"/>
                </a:ext>
              </a:extLst>
            </p:cNvPr>
            <p:cNvSpPr/>
            <p:nvPr/>
          </p:nvSpPr>
          <p:spPr>
            <a:xfrm>
              <a:off x="5735544" y="5222179"/>
              <a:ext cx="276616" cy="288032"/>
            </a:xfrm>
            <a:prstGeom prst="downArrow">
              <a:avLst/>
            </a:prstGeom>
            <a:solidFill>
              <a:srgbClr val="C00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sz="2000"/>
            </a:p>
          </p:txBody>
        </p:sp>
        <p:sp>
          <p:nvSpPr>
            <p:cNvPr id="9" name="Flecha: hacia abajo 8">
              <a:extLst>
                <a:ext uri="{FF2B5EF4-FFF2-40B4-BE49-F238E27FC236}">
                  <a16:creationId xmlns:a16="http://schemas.microsoft.com/office/drawing/2014/main" id="{68727A4A-69AE-4937-AEA9-E43AF10FD015}"/>
                </a:ext>
              </a:extLst>
            </p:cNvPr>
            <p:cNvSpPr/>
            <p:nvPr/>
          </p:nvSpPr>
          <p:spPr>
            <a:xfrm>
              <a:off x="5735544" y="5975567"/>
              <a:ext cx="276616" cy="288032"/>
            </a:xfrm>
            <a:prstGeom prst="downArrow">
              <a:avLst/>
            </a:prstGeom>
            <a:solidFill>
              <a:srgbClr val="C00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sz="2000"/>
            </a:p>
          </p:txBody>
        </p:sp>
      </p:grpSp>
    </p:spTree>
    <p:extLst>
      <p:ext uri="{BB962C8B-B14F-4D97-AF65-F5344CB8AC3E}">
        <p14:creationId xmlns:p14="http://schemas.microsoft.com/office/powerpoint/2010/main" val="105961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Figure 9.11. A model of anterior-posterior pattern generation by the Drosophila maternal effect ge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72131"/>
            <a:ext cx="7056784" cy="505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4" descr="Figure 9.13. Gradient of Bicoid protein in the early Drosophila embryo."/>
          <p:cNvPicPr>
            <a:picLocks noChangeAspect="1" noChangeArrowheads="1"/>
          </p:cNvPicPr>
          <p:nvPr/>
        </p:nvPicPr>
        <p:blipFill rotWithShape="1">
          <a:blip r:embed="rId4">
            <a:extLst>
              <a:ext uri="{28A0092B-C50C-407E-A947-70E740481C1C}">
                <a14:useLocalDpi xmlns:a14="http://schemas.microsoft.com/office/drawing/2010/main" val="0"/>
              </a:ext>
            </a:extLst>
          </a:blip>
          <a:srcRect l="53776" b="49783"/>
          <a:stretch/>
        </p:blipFill>
        <p:spPr bwMode="auto">
          <a:xfrm>
            <a:off x="6084168" y="370297"/>
            <a:ext cx="2948514" cy="231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8"/>
          <p:cNvSpPr txBox="1">
            <a:spLocks noChangeArrowheads="1"/>
          </p:cNvSpPr>
          <p:nvPr/>
        </p:nvSpPr>
        <p:spPr bwMode="auto">
          <a:xfrm>
            <a:off x="251520" y="210399"/>
            <a:ext cx="593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Definición</a:t>
            </a:r>
            <a:r>
              <a:rPr kumimoji="0" lang="en-GB" altLang="es-UY"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del </a:t>
            </a:r>
            <a:r>
              <a:rPr kumimoji="0" lang="en-GB" altLang="es-UY" sz="2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eje</a:t>
            </a:r>
            <a:r>
              <a:rPr kumimoji="0" lang="en-GB" altLang="es-UY"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a:t>
            </a:r>
            <a:r>
              <a:rPr kumimoji="0" lang="en-GB" altLang="es-UY" sz="2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céfalo</a:t>
            </a:r>
            <a:r>
              <a:rPr kumimoji="0" lang="en-GB" altLang="es-UY"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-caudal </a:t>
            </a:r>
            <a:r>
              <a:rPr kumimoji="0" lang="en-GB" altLang="es-UY" sz="2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en</a:t>
            </a:r>
            <a:r>
              <a:rPr kumimoji="0" lang="en-GB" altLang="es-UY"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a:t>
            </a:r>
            <a:r>
              <a:rPr kumimoji="0" lang="en-GB" altLang="es-UY" sz="20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Drosophila</a:t>
            </a:r>
            <a:endParaRPr kumimoji="0" lang="es-ES" altLang="es-UY" sz="20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0396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8"/>
          <p:cNvSpPr txBox="1">
            <a:spLocks noChangeArrowheads="1"/>
          </p:cNvSpPr>
          <p:nvPr/>
        </p:nvSpPr>
        <p:spPr bwMode="auto">
          <a:xfrm>
            <a:off x="323528" y="3243232"/>
            <a:ext cx="17175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Genes </a:t>
            </a:r>
            <a:r>
              <a:rPr kumimoji="0" lang="en-GB" altLang="es-UY" sz="2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Hox</a:t>
            </a:r>
            <a:endParaRPr kumimoji="0" lang="es-ES" altLang="es-UY" sz="20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pic>
        <p:nvPicPr>
          <p:cNvPr id="138252" name="Picture 2" descr="figure 22-0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45890"/>
            <a:ext cx="4860032" cy="65947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699792" y="2740817"/>
            <a:ext cx="5832648" cy="414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w="22225">
                <a:solidFill>
                  <a:srgbClr val="333399"/>
                </a:solidFill>
                <a:prstDash val="solid"/>
              </a:ln>
              <a:solidFill>
                <a:srgbClr val="333399">
                  <a:lumMod val="40000"/>
                  <a:lumOff val="60000"/>
                </a:srgbClr>
              </a:solidFill>
              <a:effectLst/>
              <a:uLnTx/>
              <a:uFillTx/>
              <a:latin typeface="Arial"/>
              <a:ea typeface="+mn-ea"/>
              <a:cs typeface="+mn-cs"/>
            </a:endParaRPr>
          </a:p>
        </p:txBody>
      </p:sp>
    </p:spTree>
    <p:extLst>
      <p:ext uri="{BB962C8B-B14F-4D97-AF65-F5344CB8AC3E}">
        <p14:creationId xmlns:p14="http://schemas.microsoft.com/office/powerpoint/2010/main" val="23198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4"/>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012269" y="192124"/>
            <a:ext cx="4960996" cy="647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1485" t="22433" r="32954" b="16251"/>
          <a:stretch>
            <a:fillRect/>
          </a:stretch>
        </p:blipFill>
        <p:spPr bwMode="auto">
          <a:xfrm>
            <a:off x="170735" y="1777381"/>
            <a:ext cx="4246182" cy="4115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29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872" y="2854208"/>
            <a:ext cx="1228104" cy="167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 Box 19"/>
          <p:cNvSpPr txBox="1">
            <a:spLocks noChangeArrowheads="1"/>
          </p:cNvSpPr>
          <p:nvPr/>
        </p:nvSpPr>
        <p:spPr bwMode="auto">
          <a:xfrm>
            <a:off x="1940279" y="4657701"/>
            <a:ext cx="1317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altLang="es-UY"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Hilde </a:t>
            </a:r>
            <a:r>
              <a:rPr kumimoji="0" lang="es-ES_tradnl" altLang="es-UY"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Mangold</a:t>
            </a:r>
            <a:endParaRPr kumimoji="0" lang="es-ES" altLang="es-UY"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290" name="Text Box 9"/>
          <p:cNvSpPr txBox="1">
            <a:spLocks noChangeArrowheads="1"/>
          </p:cNvSpPr>
          <p:nvPr/>
        </p:nvSpPr>
        <p:spPr bwMode="auto">
          <a:xfrm>
            <a:off x="170735" y="288630"/>
            <a:ext cx="39604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La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a:t>
            </a: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inducción</a:t>
            </a: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a:t>
            </a: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embrionaria</a:t>
            </a: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694462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10"/>
          <p:cNvSpPr txBox="1">
            <a:spLocks noChangeArrowheads="1"/>
          </p:cNvSpPr>
          <p:nvPr/>
        </p:nvSpPr>
        <p:spPr bwMode="auto">
          <a:xfrm>
            <a:off x="184150" y="252413"/>
            <a:ext cx="87757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rPr>
              <a:t>Inducción neural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rPr>
              <a:t>BMPs y la hipótesis de la inducción neural “por defecto”</a:t>
            </a:r>
            <a:endParaRPr kumimoji="0" lang="es-ES" altLang="es-UY"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endParaRPr>
          </a:p>
        </p:txBody>
      </p:sp>
      <p:grpSp>
        <p:nvGrpSpPr>
          <p:cNvPr id="148483" name="Group 3"/>
          <p:cNvGrpSpPr>
            <a:grpSpLocks/>
          </p:cNvGrpSpPr>
          <p:nvPr/>
        </p:nvGrpSpPr>
        <p:grpSpPr bwMode="auto">
          <a:xfrm>
            <a:off x="4250325" y="1362392"/>
            <a:ext cx="4844940" cy="5024349"/>
            <a:chOff x="4421401" y="1237736"/>
            <a:chExt cx="4700271" cy="4752345"/>
          </a:xfrm>
        </p:grpSpPr>
        <p:pic>
          <p:nvPicPr>
            <p:cNvPr id="148484" name="Picture 22" descr="bmp4"/>
            <p:cNvPicPr>
              <a:picLocks noChangeAspect="1" noChangeArrowheads="1"/>
            </p:cNvPicPr>
            <p:nvPr/>
          </p:nvPicPr>
          <p:blipFill>
            <a:blip r:embed="rId3">
              <a:extLst>
                <a:ext uri="{28A0092B-C50C-407E-A947-70E740481C1C}">
                  <a14:useLocalDpi xmlns:a14="http://schemas.microsoft.com/office/drawing/2010/main" val="0"/>
                </a:ext>
              </a:extLst>
            </a:blip>
            <a:srcRect l="914"/>
            <a:stretch>
              <a:fillRect/>
            </a:stretch>
          </p:blipFill>
          <p:spPr bwMode="auto">
            <a:xfrm>
              <a:off x="4455267" y="1254450"/>
              <a:ext cx="4570475" cy="473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TextBox 2"/>
            <p:cNvSpPr txBox="1">
              <a:spLocks noChangeArrowheads="1"/>
            </p:cNvSpPr>
            <p:nvPr/>
          </p:nvSpPr>
          <p:spPr bwMode="auto">
            <a:xfrm>
              <a:off x="4421401" y="1237736"/>
              <a:ext cx="928311" cy="36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UY" altLang="es-UY" sz="18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Control</a:t>
              </a:r>
            </a:p>
          </p:txBody>
        </p:sp>
        <p:sp>
          <p:nvSpPr>
            <p:cNvPr id="148486" name="TextBox 21"/>
            <p:cNvSpPr txBox="1">
              <a:spLocks noChangeArrowheads="1"/>
            </p:cNvSpPr>
            <p:nvPr/>
          </p:nvSpPr>
          <p:spPr bwMode="auto">
            <a:xfrm>
              <a:off x="5327894" y="3845731"/>
              <a:ext cx="1586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UY" altLang="es-UY" sz="18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mRNA BMP4</a:t>
              </a:r>
            </a:p>
          </p:txBody>
        </p:sp>
        <p:sp>
          <p:nvSpPr>
            <p:cNvPr id="148487" name="TextBox 22"/>
            <p:cNvSpPr txBox="1">
              <a:spLocks noChangeArrowheads="1"/>
            </p:cNvSpPr>
            <p:nvPr/>
          </p:nvSpPr>
          <p:spPr bwMode="auto">
            <a:xfrm>
              <a:off x="7072813" y="3862664"/>
              <a:ext cx="2048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UY" altLang="es-UY"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mRNA DN BMPR</a:t>
              </a:r>
            </a:p>
          </p:txBody>
        </p:sp>
        <p:sp>
          <p:nvSpPr>
            <p:cNvPr id="148488" name="TextBox 23"/>
            <p:cNvSpPr txBox="1">
              <a:spLocks noChangeArrowheads="1"/>
            </p:cNvSpPr>
            <p:nvPr/>
          </p:nvSpPr>
          <p:spPr bwMode="auto">
            <a:xfrm>
              <a:off x="4438334" y="5100302"/>
              <a:ext cx="20826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UY" altLang="es-UY" sz="1800" b="0"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mRNA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UY" altLang="es-UY" sz="1800" b="0"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DN BMPR ventral</a:t>
              </a:r>
            </a:p>
          </p:txBody>
        </p:sp>
      </p:grpSp>
      <p:pic>
        <p:nvPicPr>
          <p:cNvPr id="11" name="Picture 9">
            <a:extLst>
              <a:ext uri="{FF2B5EF4-FFF2-40B4-BE49-F238E27FC236}">
                <a16:creationId xmlns:a16="http://schemas.microsoft.com/office/drawing/2014/main" id="{44588F61-592A-4BFC-8E91-40F66FDFA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00" y="1385468"/>
            <a:ext cx="4048089" cy="500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829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3"/>
          <p:cNvGrpSpPr>
            <a:grpSpLocks/>
          </p:cNvGrpSpPr>
          <p:nvPr/>
        </p:nvGrpSpPr>
        <p:grpSpPr bwMode="auto">
          <a:xfrm>
            <a:off x="120650" y="1200150"/>
            <a:ext cx="4291013" cy="5133975"/>
            <a:chOff x="1738034" y="-22225"/>
            <a:chExt cx="3700147" cy="4427538"/>
          </a:xfrm>
        </p:grpSpPr>
        <p:pic>
          <p:nvPicPr>
            <p:cNvPr id="150542" name="Picture 4"/>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656881" y="328613"/>
              <a:ext cx="27813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3" name="AutoShape 11"/>
            <p:cNvSpPr>
              <a:spLocks noChangeArrowheads="1"/>
            </p:cNvSpPr>
            <p:nvPr/>
          </p:nvSpPr>
          <p:spPr bwMode="auto">
            <a:xfrm>
              <a:off x="2852144" y="231775"/>
              <a:ext cx="771525" cy="400050"/>
            </a:xfrm>
            <a:prstGeom prst="lightningBolt">
              <a:avLst/>
            </a:prstGeom>
            <a:solidFill>
              <a:srgbClr val="CC33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s-UY"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0544" name="Text Box 12"/>
            <p:cNvSpPr txBox="1">
              <a:spLocks noChangeArrowheads="1"/>
            </p:cNvSpPr>
            <p:nvPr/>
          </p:nvSpPr>
          <p:spPr bwMode="auto">
            <a:xfrm>
              <a:off x="2660056" y="-2222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altLang="es-UY" sz="1800" b="1" i="0" u="none" strike="noStrike" kern="1200" cap="none" spc="0" normalizeH="0" baseline="0" noProof="0">
                  <a:ln>
                    <a:noFill/>
                  </a:ln>
                  <a:solidFill>
                    <a:srgbClr val="CC3399"/>
                  </a:solidFill>
                  <a:effectLst/>
                  <a:uLnTx/>
                  <a:uFillTx/>
                  <a:latin typeface="Arial" panose="020B0604020202020204" pitchFamily="34" charset="0"/>
                  <a:ea typeface="+mn-ea"/>
                  <a:cs typeface="Arial" panose="020B0604020202020204" pitchFamily="34" charset="0"/>
                </a:rPr>
                <a:t>UV</a:t>
              </a:r>
              <a:endParaRPr kumimoji="0" lang="es-ES" altLang="es-UY" sz="1800" b="1" i="0" u="none" strike="noStrike" kern="1200" cap="none" spc="0" normalizeH="0" baseline="0" noProof="0">
                <a:ln>
                  <a:noFill/>
                </a:ln>
                <a:solidFill>
                  <a:srgbClr val="CC3399"/>
                </a:solidFill>
                <a:effectLst/>
                <a:uLnTx/>
                <a:uFillTx/>
                <a:latin typeface="Arial" panose="020B0604020202020204" pitchFamily="34" charset="0"/>
                <a:ea typeface="+mn-ea"/>
                <a:cs typeface="Arial" panose="020B0604020202020204" pitchFamily="34" charset="0"/>
              </a:endParaRPr>
            </a:p>
          </p:txBody>
        </p:sp>
        <p:sp>
          <p:nvSpPr>
            <p:cNvPr id="150545" name="AutoShape 14"/>
            <p:cNvSpPr>
              <a:spLocks noChangeArrowheads="1"/>
            </p:cNvSpPr>
            <p:nvPr/>
          </p:nvSpPr>
          <p:spPr bwMode="auto">
            <a:xfrm>
              <a:off x="2525119" y="1116013"/>
              <a:ext cx="328612" cy="3206750"/>
            </a:xfrm>
            <a:prstGeom prst="triangle">
              <a:avLst>
                <a:gd name="adj" fmla="val 50000"/>
              </a:avLst>
            </a:prstGeom>
            <a:solidFill>
              <a:srgbClr val="FFCC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s-UY"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0546" name="Text Box 15"/>
            <p:cNvSpPr txBox="1">
              <a:spLocks noChangeArrowheads="1"/>
            </p:cNvSpPr>
            <p:nvPr/>
          </p:nvSpPr>
          <p:spPr bwMode="auto">
            <a:xfrm>
              <a:off x="1738034" y="1378437"/>
              <a:ext cx="801688" cy="346075"/>
            </a:xfrm>
            <a:prstGeom prst="rect">
              <a:avLst/>
            </a:prstGeom>
            <a:solidFill>
              <a:srgbClr val="FFCC00"/>
            </a:solidFill>
            <a:ln w="9525">
              <a:solidFill>
                <a:schemeClr val="tx1"/>
              </a:solidFill>
              <a:miter lim="800000"/>
              <a:headEnd/>
              <a:tailEnd/>
            </a:ln>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altLang="es-UY"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noggin</a:t>
              </a:r>
              <a:endParaRPr kumimoji="0" lang="es-ES" altLang="es-UY"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9" name="Picture 5"/>
          <p:cNvPicPr>
            <a:picLocks noChangeAspect="1" noChangeArrowheads="1"/>
          </p:cNvPicPr>
          <p:nvPr/>
        </p:nvPicPr>
        <p:blipFill>
          <a:blip r:embed="rId4">
            <a:clrChange>
              <a:clrFrom>
                <a:srgbClr val="FFFFFD"/>
              </a:clrFrom>
              <a:clrTo>
                <a:srgbClr val="FFFFFD">
                  <a:alpha val="0"/>
                </a:srgbClr>
              </a:clrTo>
            </a:clrChange>
            <a:lum bright="6000"/>
            <a:extLst>
              <a:ext uri="{28A0092B-C50C-407E-A947-70E740481C1C}">
                <a14:useLocalDpi xmlns:a14="http://schemas.microsoft.com/office/drawing/2010/main" val="0"/>
              </a:ext>
            </a:extLst>
          </a:blip>
          <a:srcRect l="58165" t="12813"/>
          <a:stretch>
            <a:fillRect/>
          </a:stretch>
        </p:blipFill>
        <p:spPr bwMode="auto">
          <a:xfrm>
            <a:off x="4838700" y="2243138"/>
            <a:ext cx="43053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Text Box 37"/>
          <p:cNvSpPr txBox="1">
            <a:spLocks noChangeArrowheads="1"/>
          </p:cNvSpPr>
          <p:nvPr/>
        </p:nvSpPr>
        <p:spPr bwMode="auto">
          <a:xfrm>
            <a:off x="683568" y="116632"/>
            <a:ext cx="41068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Moléculas</a:t>
            </a: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a:t>
            </a: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involucradas</a:t>
            </a: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a:t>
            </a: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en</a:t>
            </a: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la </a:t>
            </a: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inducción</a:t>
            </a: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neural: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Inhibidores</a:t>
            </a: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de BMPs</a:t>
            </a:r>
            <a:endParaRPr kumimoji="0" lang="es-ES"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
        <p:nvSpPr>
          <p:cNvPr id="25" name="Pentagon 24"/>
          <p:cNvSpPr/>
          <p:nvPr/>
        </p:nvSpPr>
        <p:spPr>
          <a:xfrm rot="16200000">
            <a:off x="200819" y="2570956"/>
            <a:ext cx="4124325" cy="4348163"/>
          </a:xfrm>
          <a:prstGeom prst="homePlat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UY"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Pentagon 25"/>
          <p:cNvSpPr/>
          <p:nvPr/>
        </p:nvSpPr>
        <p:spPr>
          <a:xfrm rot="16200000">
            <a:off x="726281" y="3007520"/>
            <a:ext cx="3032125" cy="4348162"/>
          </a:xfrm>
          <a:prstGeom prst="homePlat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UY"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Pentagon 26"/>
          <p:cNvSpPr/>
          <p:nvPr/>
        </p:nvSpPr>
        <p:spPr>
          <a:xfrm rot="16200000">
            <a:off x="1402556" y="3390107"/>
            <a:ext cx="2271713" cy="4349750"/>
          </a:xfrm>
          <a:prstGeom prst="homePlat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UY"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5">
            <a:extLst>
              <a:ext uri="{FF2B5EF4-FFF2-40B4-BE49-F238E27FC236}">
                <a16:creationId xmlns:a16="http://schemas.microsoft.com/office/drawing/2014/main" id="{E9026ED0-E60B-40F6-8714-5068BC50C34C}"/>
              </a:ext>
            </a:extLst>
          </p:cNvPr>
          <p:cNvPicPr>
            <a:picLocks noChangeAspect="1" noChangeArrowheads="1"/>
          </p:cNvPicPr>
          <p:nvPr/>
        </p:nvPicPr>
        <p:blipFill rotWithShape="1">
          <a:blip r:embed="rId5">
            <a:lum bright="6000"/>
            <a:extLst>
              <a:ext uri="{28A0092B-C50C-407E-A947-70E740481C1C}">
                <a14:useLocalDpi xmlns:a14="http://schemas.microsoft.com/office/drawing/2010/main" val="0"/>
              </a:ext>
            </a:extLst>
          </a:blip>
          <a:srcRect b="54000"/>
          <a:stretch/>
        </p:blipFill>
        <p:spPr bwMode="auto">
          <a:xfrm>
            <a:off x="5213424" y="482191"/>
            <a:ext cx="3532113" cy="18119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13">
            <a:extLst>
              <a:ext uri="{FF2B5EF4-FFF2-40B4-BE49-F238E27FC236}">
                <a16:creationId xmlns:a16="http://schemas.microsoft.com/office/drawing/2014/main" id="{C46FAF98-8D15-4357-97F0-B1FED95C28A1}"/>
              </a:ext>
            </a:extLst>
          </p:cNvPr>
          <p:cNvSpPr txBox="1">
            <a:spLocks noChangeArrowheads="1"/>
          </p:cNvSpPr>
          <p:nvPr/>
        </p:nvSpPr>
        <p:spPr bwMode="auto">
          <a:xfrm>
            <a:off x="6592984" y="177492"/>
            <a:ext cx="772991"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altLang="es-UY" sz="1400" b="1" i="0" u="none" strike="noStrike" kern="1200" cap="none" spc="0" normalizeH="0" baseline="0" noProof="0" dirty="0" err="1">
                <a:ln>
                  <a:noFill/>
                </a:ln>
                <a:solidFill>
                  <a:srgbClr val="663300"/>
                </a:solidFill>
                <a:effectLst/>
                <a:uLnTx/>
                <a:uFillTx/>
                <a:latin typeface="Arial" panose="020B0604020202020204" pitchFamily="34" charset="0"/>
                <a:ea typeface="+mn-ea"/>
                <a:cs typeface="Arial" panose="020B0604020202020204" pitchFamily="34" charset="0"/>
              </a:rPr>
              <a:t>noggin</a:t>
            </a:r>
            <a:endParaRPr kumimoji="0" lang="es-ES" altLang="es-UY" sz="1400" b="1" i="0"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4341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1" fill="hold" grpId="0" nodeType="clickEffect">
                                  <p:stCondLst>
                                    <p:cond delay="0"/>
                                  </p:stCondLst>
                                  <p:childTnLst>
                                    <p:animEffect transition="out" filter="wipe(up)">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1" fill="hold" grpId="0" nodeType="clickEffect">
                                  <p:stCondLst>
                                    <p:cond delay="0"/>
                                  </p:stCondLst>
                                  <p:childTnLst>
                                    <p:animEffect transition="out" filter="wipe(up)">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TextBox 1"/>
          <p:cNvSpPr txBox="1">
            <a:spLocks noChangeArrowheads="1"/>
          </p:cNvSpPr>
          <p:nvPr/>
        </p:nvSpPr>
        <p:spPr bwMode="auto">
          <a:xfrm>
            <a:off x="1599077" y="3044825"/>
            <a:ext cx="594585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Y" altLang="es-UY" sz="4400" b="0" i="0" u="none" strike="noStrike" kern="1200" cap="none" spc="0" normalizeH="0" baseline="0" noProof="0" dirty="0">
                <a:ln>
                  <a:noFill/>
                </a:ln>
                <a:solidFill>
                  <a:srgbClr val="FFC000"/>
                </a:solidFill>
                <a:effectLst/>
                <a:uLnTx/>
                <a:uFillTx/>
                <a:latin typeface="Calibri" panose="020F0502020204030204" pitchFamily="34" charset="0"/>
                <a:ea typeface="+mn-ea"/>
                <a:cs typeface="Arial" panose="020B0604020202020204" pitchFamily="34" charset="0"/>
              </a:rPr>
              <a:t>De una a miles de células</a:t>
            </a:r>
          </a:p>
        </p:txBody>
      </p:sp>
    </p:spTree>
    <p:extLst>
      <p:ext uri="{BB962C8B-B14F-4D97-AF65-F5344CB8AC3E}">
        <p14:creationId xmlns:p14="http://schemas.microsoft.com/office/powerpoint/2010/main" val="322975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r="2910"/>
          <a:stretch>
            <a:fillRect/>
          </a:stretch>
        </p:blipFill>
        <p:spPr bwMode="auto">
          <a:xfrm>
            <a:off x="1799431" y="677168"/>
            <a:ext cx="5545137"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 Box 37"/>
          <p:cNvSpPr txBox="1">
            <a:spLocks noChangeArrowheads="1"/>
          </p:cNvSpPr>
          <p:nvPr/>
        </p:nvSpPr>
        <p:spPr bwMode="auto">
          <a:xfrm>
            <a:off x="568325" y="223838"/>
            <a:ext cx="800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Señalizaci</a:t>
            </a:r>
            <a:r>
              <a:rPr lang="en-GB" altLang="es-UY" sz="2400" dirty="0" err="1">
                <a:solidFill>
                  <a:srgbClr val="000000"/>
                </a:solidFill>
                <a:latin typeface="Century Gothic" panose="020B0502020202020204" pitchFamily="34" charset="0"/>
              </a:rPr>
              <a:t>ón</a:t>
            </a:r>
            <a:r>
              <a:rPr lang="en-GB" altLang="es-UY" sz="2400" dirty="0">
                <a:solidFill>
                  <a:srgbClr val="000000"/>
                </a:solidFill>
                <a:latin typeface="Century Gothic" panose="020B0502020202020204" pitchFamily="34" charset="0"/>
              </a:rPr>
              <a:t> </a:t>
            </a:r>
            <a:r>
              <a:rPr lang="en-GB" altLang="es-UY" sz="2400" dirty="0" err="1">
                <a:solidFill>
                  <a:srgbClr val="000000"/>
                </a:solidFill>
                <a:latin typeface="Century Gothic" panose="020B0502020202020204" pitchFamily="34" charset="0"/>
              </a:rPr>
              <a:t>celular</a:t>
            </a:r>
            <a:r>
              <a:rPr lang="en-GB" altLang="es-UY" sz="2400" dirty="0">
                <a:solidFill>
                  <a:srgbClr val="000000"/>
                </a:solidFill>
                <a:latin typeface="Century Gothic" panose="020B0502020202020204" pitchFamily="34" charset="0"/>
              </a:rPr>
              <a:t> </a:t>
            </a: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en</a:t>
            </a: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la </a:t>
            </a: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inducción</a:t>
            </a: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neural</a:t>
            </a:r>
            <a:endParaRPr kumimoji="0" lang="es-ES"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4453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7">
            <a:extLst>
              <a:ext uri="{FF2B5EF4-FFF2-40B4-BE49-F238E27FC236}">
                <a16:creationId xmlns:a16="http://schemas.microsoft.com/office/drawing/2014/main" id="{7F333917-3B52-4481-8300-583F024486BB}"/>
              </a:ext>
            </a:extLst>
          </p:cNvPr>
          <p:cNvSpPr txBox="1">
            <a:spLocks noChangeArrowheads="1"/>
          </p:cNvSpPr>
          <p:nvPr/>
        </p:nvSpPr>
        <p:spPr bwMode="auto">
          <a:xfrm>
            <a:off x="568325" y="223838"/>
            <a:ext cx="800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Tres </a:t>
            </a: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mecanismos</a:t>
            </a:r>
            <a:r>
              <a:rPr kumimoji="0" lang="en-GB"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 </a:t>
            </a:r>
            <a:r>
              <a:rPr kumimoji="0" lang="en-GB" altLang="es-UY" sz="2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panose="020B0604020202020204" pitchFamily="34" charset="0"/>
              </a:rPr>
              <a:t>moleculares</a:t>
            </a:r>
            <a:endParaRPr kumimoji="0" lang="es-ES" altLang="es-UY"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p:txBody>
      </p:sp>
      <p:grpSp>
        <p:nvGrpSpPr>
          <p:cNvPr id="13" name="Grupo 12">
            <a:extLst>
              <a:ext uri="{FF2B5EF4-FFF2-40B4-BE49-F238E27FC236}">
                <a16:creationId xmlns:a16="http://schemas.microsoft.com/office/drawing/2014/main" id="{E1E97BE5-415C-490D-8942-1D823FD50702}"/>
              </a:ext>
            </a:extLst>
          </p:cNvPr>
          <p:cNvGrpSpPr/>
          <p:nvPr/>
        </p:nvGrpSpPr>
        <p:grpSpPr>
          <a:xfrm>
            <a:off x="290943" y="1977413"/>
            <a:ext cx="7278466" cy="2326109"/>
            <a:chOff x="290943" y="1977413"/>
            <a:chExt cx="7278466" cy="2326109"/>
          </a:xfrm>
        </p:grpSpPr>
        <p:pic>
          <p:nvPicPr>
            <p:cNvPr id="9" name="Picture 2" descr="Advanced Transcription Regulation: Common Mechanism">
              <a:extLst>
                <a:ext uri="{FF2B5EF4-FFF2-40B4-BE49-F238E27FC236}">
                  <a16:creationId xmlns:a16="http://schemas.microsoft.com/office/drawing/2014/main" id="{424B0774-BFB8-42AE-9992-3F2948894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977413"/>
              <a:ext cx="4005521" cy="232610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685CD3A9-5F48-4832-8BD8-21436ABA3521}"/>
                </a:ext>
              </a:extLst>
            </p:cNvPr>
            <p:cNvSpPr txBox="1"/>
            <p:nvPr/>
          </p:nvSpPr>
          <p:spPr>
            <a:xfrm>
              <a:off x="290943" y="3009647"/>
              <a:ext cx="7056784" cy="707886"/>
            </a:xfrm>
            <a:prstGeom prst="rect">
              <a:avLst/>
            </a:prstGeom>
            <a:noFill/>
          </p:spPr>
          <p:txBody>
            <a:bodyPr wrap="square" rtlCol="0">
              <a:spAutoFit/>
            </a:bodyPr>
            <a:lstStyle/>
            <a:p>
              <a:r>
                <a:rPr lang="es-UY" sz="2000" b="1" dirty="0"/>
                <a:t>- Regulación de la expresión génica: 			</a:t>
              </a:r>
            </a:p>
            <a:p>
              <a:pPr lvl="1"/>
              <a:r>
                <a:rPr lang="es-UY" sz="2000" dirty="0"/>
                <a:t>Factores de transcripción</a:t>
              </a:r>
            </a:p>
          </p:txBody>
        </p:sp>
      </p:grpSp>
      <p:grpSp>
        <p:nvGrpSpPr>
          <p:cNvPr id="14" name="Grupo 13">
            <a:extLst>
              <a:ext uri="{FF2B5EF4-FFF2-40B4-BE49-F238E27FC236}">
                <a16:creationId xmlns:a16="http://schemas.microsoft.com/office/drawing/2014/main" id="{B0681821-5BE2-4BDD-B2D5-41E5B2C69F6E}"/>
              </a:ext>
            </a:extLst>
          </p:cNvPr>
          <p:cNvGrpSpPr/>
          <p:nvPr/>
        </p:nvGrpSpPr>
        <p:grpSpPr>
          <a:xfrm>
            <a:off x="258501" y="3726654"/>
            <a:ext cx="8432408" cy="2846242"/>
            <a:chOff x="258501" y="3726654"/>
            <a:chExt cx="8432408" cy="2846242"/>
          </a:xfrm>
        </p:grpSpPr>
        <p:sp>
          <p:nvSpPr>
            <p:cNvPr id="10" name="CuadroTexto 9">
              <a:extLst>
                <a:ext uri="{FF2B5EF4-FFF2-40B4-BE49-F238E27FC236}">
                  <a16:creationId xmlns:a16="http://schemas.microsoft.com/office/drawing/2014/main" id="{B44EF053-E5A7-4CE9-8B77-BE83C55779F1}"/>
                </a:ext>
              </a:extLst>
            </p:cNvPr>
            <p:cNvSpPr txBox="1"/>
            <p:nvPr/>
          </p:nvSpPr>
          <p:spPr>
            <a:xfrm>
              <a:off x="258501" y="4766789"/>
              <a:ext cx="7056784" cy="1323439"/>
            </a:xfrm>
            <a:prstGeom prst="rect">
              <a:avLst/>
            </a:prstGeom>
            <a:noFill/>
          </p:spPr>
          <p:txBody>
            <a:bodyPr wrap="square" rtlCol="0">
              <a:spAutoFit/>
            </a:bodyPr>
            <a:lstStyle/>
            <a:p>
              <a:r>
                <a:rPr lang="es-UY" sz="2000" b="1" dirty="0"/>
                <a:t>- Señalización celular: 			</a:t>
              </a:r>
            </a:p>
            <a:p>
              <a:pPr lvl="1"/>
              <a:r>
                <a:rPr lang="es-UY" sz="2000" dirty="0"/>
                <a:t>Moléculas extracelulares </a:t>
              </a:r>
            </a:p>
            <a:p>
              <a:pPr lvl="1"/>
              <a:r>
                <a:rPr lang="es-UY" sz="2000" dirty="0"/>
                <a:t>Receptores de membrana</a:t>
              </a:r>
            </a:p>
            <a:p>
              <a:pPr lvl="1"/>
              <a:r>
                <a:rPr lang="es-UY" sz="2000" dirty="0"/>
                <a:t>Sistema de transducción intracelular</a:t>
              </a:r>
            </a:p>
          </p:txBody>
        </p:sp>
        <p:pic>
          <p:nvPicPr>
            <p:cNvPr id="11" name="Picture 4">
              <a:extLst>
                <a:ext uri="{FF2B5EF4-FFF2-40B4-BE49-F238E27FC236}">
                  <a16:creationId xmlns:a16="http://schemas.microsoft.com/office/drawing/2014/main" id="{0B8E1CD5-446C-4FB5-890D-594F519A5B4E}"/>
                </a:ext>
              </a:extLst>
            </p:cNvPr>
            <p:cNvPicPr>
              <a:picLocks noChangeAspect="1" noChangeArrowheads="1"/>
            </p:cNvPicPr>
            <p:nvPr/>
          </p:nvPicPr>
          <p:blipFill rotWithShape="1">
            <a:blip r:embed="rId3">
              <a:clrChange>
                <a:clrFrom>
                  <a:srgbClr val="FFFFFF"/>
                </a:clrFrom>
                <a:clrTo>
                  <a:srgbClr val="FFFFFF">
                    <a:alpha val="0"/>
                  </a:srgbClr>
                </a:clrTo>
              </a:clrChange>
              <a:lum bright="-20000" contrast="40000"/>
              <a:extLst>
                <a:ext uri="{28A0092B-C50C-407E-A947-70E740481C1C}">
                  <a14:useLocalDpi xmlns:a14="http://schemas.microsoft.com/office/drawing/2010/main" val="0"/>
                </a:ext>
              </a:extLst>
            </a:blip>
            <a:srcRect l="17025" t="14788" r="29280" b="18632"/>
            <a:stretch/>
          </p:blipFill>
          <p:spPr bwMode="auto">
            <a:xfrm>
              <a:off x="6486939" y="3726654"/>
              <a:ext cx="2203970" cy="284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upo 20">
            <a:extLst>
              <a:ext uri="{FF2B5EF4-FFF2-40B4-BE49-F238E27FC236}">
                <a16:creationId xmlns:a16="http://schemas.microsoft.com/office/drawing/2014/main" id="{F3B26629-9254-4FAE-81A9-33822ACFDCF7}"/>
              </a:ext>
            </a:extLst>
          </p:cNvPr>
          <p:cNvGrpSpPr/>
          <p:nvPr/>
        </p:nvGrpSpPr>
        <p:grpSpPr>
          <a:xfrm>
            <a:off x="258501" y="434087"/>
            <a:ext cx="8597088" cy="1934578"/>
            <a:chOff x="258501" y="434087"/>
            <a:chExt cx="8597088" cy="1934578"/>
          </a:xfrm>
        </p:grpSpPr>
        <p:sp>
          <p:nvSpPr>
            <p:cNvPr id="3" name="CuadroTexto 2">
              <a:extLst>
                <a:ext uri="{FF2B5EF4-FFF2-40B4-BE49-F238E27FC236}">
                  <a16:creationId xmlns:a16="http://schemas.microsoft.com/office/drawing/2014/main" id="{674E55B7-1250-4B90-A545-2D54DBCB8625}"/>
                </a:ext>
              </a:extLst>
            </p:cNvPr>
            <p:cNvSpPr txBox="1"/>
            <p:nvPr/>
          </p:nvSpPr>
          <p:spPr>
            <a:xfrm>
              <a:off x="258501" y="1075549"/>
              <a:ext cx="7056784" cy="1015663"/>
            </a:xfrm>
            <a:prstGeom prst="rect">
              <a:avLst/>
            </a:prstGeom>
            <a:noFill/>
          </p:spPr>
          <p:txBody>
            <a:bodyPr wrap="square" rtlCol="0">
              <a:spAutoFit/>
            </a:bodyPr>
            <a:lstStyle/>
            <a:p>
              <a:r>
                <a:rPr lang="es-UY" sz="2000" b="1" dirty="0"/>
                <a:t>- “Switches moleculares”: 		        </a:t>
              </a:r>
              <a:r>
                <a:rPr lang="es-UY" sz="2000" dirty="0"/>
                <a:t>unión</a:t>
              </a:r>
              <a:r>
                <a:rPr lang="es-UY" sz="2000" b="1" dirty="0"/>
                <a:t>	</a:t>
              </a:r>
            </a:p>
            <a:p>
              <a:pPr lvl="1"/>
              <a:r>
                <a:rPr lang="es-UY" sz="2000" dirty="0"/>
                <a:t>Activación o inactivación de proteínas por      fosforilación					        	</a:t>
              </a:r>
            </a:p>
          </p:txBody>
        </p:sp>
        <p:grpSp>
          <p:nvGrpSpPr>
            <p:cNvPr id="4" name="Group 4">
              <a:extLst>
                <a:ext uri="{FF2B5EF4-FFF2-40B4-BE49-F238E27FC236}">
                  <a16:creationId xmlns:a16="http://schemas.microsoft.com/office/drawing/2014/main" id="{FC0B6658-E54E-4531-BCC5-4FD117624638}"/>
                </a:ext>
              </a:extLst>
            </p:cNvPr>
            <p:cNvGrpSpPr/>
            <p:nvPr/>
          </p:nvGrpSpPr>
          <p:grpSpPr>
            <a:xfrm>
              <a:off x="6836690" y="434087"/>
              <a:ext cx="2018899" cy="1934578"/>
              <a:chOff x="3520794" y="1792354"/>
              <a:chExt cx="2710065" cy="2596877"/>
            </a:xfrm>
          </p:grpSpPr>
          <p:sp>
            <p:nvSpPr>
              <p:cNvPr id="5" name="Text Box 9">
                <a:extLst>
                  <a:ext uri="{FF2B5EF4-FFF2-40B4-BE49-F238E27FC236}">
                    <a16:creationId xmlns:a16="http://schemas.microsoft.com/office/drawing/2014/main" id="{48402723-663C-4366-9B03-F7550088B503}"/>
                  </a:ext>
                </a:extLst>
              </p:cNvPr>
              <p:cNvSpPr txBox="1">
                <a:spLocks noChangeArrowheads="1"/>
              </p:cNvSpPr>
              <p:nvPr/>
            </p:nvSpPr>
            <p:spPr bwMode="auto">
              <a:xfrm>
                <a:off x="3766528" y="1800762"/>
                <a:ext cx="880512" cy="53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FFFF00"/>
                    </a:solidFill>
                    <a:latin typeface="Times New Roman" panose="02020603050405020304" pitchFamily="18" charset="0"/>
                  </a:defRPr>
                </a:lvl1pPr>
                <a:lvl2pPr marL="742950" indent="-285750" eaLnBrk="0" hangingPunct="0">
                  <a:defRPr sz="2400">
                    <a:solidFill>
                      <a:srgbClr val="FFFF00"/>
                    </a:solidFill>
                    <a:latin typeface="Times New Roman" panose="02020603050405020304" pitchFamily="18" charset="0"/>
                  </a:defRPr>
                </a:lvl2pPr>
                <a:lvl3pPr marL="1143000" indent="-228600" eaLnBrk="0" hangingPunct="0">
                  <a:defRPr sz="2400">
                    <a:solidFill>
                      <a:srgbClr val="FFFF00"/>
                    </a:solidFill>
                    <a:latin typeface="Times New Roman" panose="02020603050405020304" pitchFamily="18" charset="0"/>
                  </a:defRPr>
                </a:lvl3pPr>
                <a:lvl4pPr marL="1600200" indent="-228600" eaLnBrk="0" hangingPunct="0">
                  <a:defRPr sz="2400">
                    <a:solidFill>
                      <a:srgbClr val="FFFF00"/>
                    </a:solidFill>
                    <a:latin typeface="Times New Roman" panose="02020603050405020304" pitchFamily="18" charset="0"/>
                  </a:defRPr>
                </a:lvl4pPr>
                <a:lvl5pPr marL="2057400" indent="-228600" eaLnBrk="0" hangingPunct="0">
                  <a:defRPr sz="2400">
                    <a:solidFill>
                      <a:srgbClr val="FFFF00"/>
                    </a:solidFill>
                    <a:latin typeface="Times New Roman" panose="02020603050405020304" pitchFamily="18" charset="0"/>
                  </a:defRPr>
                </a:lvl5pPr>
                <a:lvl6pPr marL="2514600" indent="-228600" algn="ctr" eaLnBrk="0" fontAlgn="base" hangingPunct="0">
                  <a:spcBef>
                    <a:spcPct val="0"/>
                  </a:spcBef>
                  <a:spcAft>
                    <a:spcPct val="0"/>
                  </a:spcAft>
                  <a:defRPr sz="2400">
                    <a:solidFill>
                      <a:srgbClr val="FFFF00"/>
                    </a:solidFill>
                    <a:latin typeface="Times New Roman" panose="02020603050405020304" pitchFamily="18" charset="0"/>
                  </a:defRPr>
                </a:lvl6pPr>
                <a:lvl7pPr marL="2971800" indent="-228600" algn="ctr" eaLnBrk="0" fontAlgn="base" hangingPunct="0">
                  <a:spcBef>
                    <a:spcPct val="0"/>
                  </a:spcBef>
                  <a:spcAft>
                    <a:spcPct val="0"/>
                  </a:spcAft>
                  <a:defRPr sz="2400">
                    <a:solidFill>
                      <a:srgbClr val="FFFF00"/>
                    </a:solidFill>
                    <a:latin typeface="Times New Roman" panose="02020603050405020304" pitchFamily="18" charset="0"/>
                  </a:defRPr>
                </a:lvl7pPr>
                <a:lvl8pPr marL="3429000" indent="-228600" algn="ctr" eaLnBrk="0" fontAlgn="base" hangingPunct="0">
                  <a:spcBef>
                    <a:spcPct val="0"/>
                  </a:spcBef>
                  <a:spcAft>
                    <a:spcPct val="0"/>
                  </a:spcAft>
                  <a:defRPr sz="2400">
                    <a:solidFill>
                      <a:srgbClr val="FFFF00"/>
                    </a:solidFill>
                    <a:latin typeface="Times New Roman" panose="02020603050405020304" pitchFamily="18" charset="0"/>
                  </a:defRPr>
                </a:lvl8pPr>
                <a:lvl9pPr marL="3886200" indent="-228600" algn="ctr" eaLnBrk="0" fontAlgn="base" hangingPunct="0">
                  <a:spcBef>
                    <a:spcPct val="0"/>
                  </a:spcBef>
                  <a:spcAft>
                    <a:spcPct val="0"/>
                  </a:spcAft>
                  <a:defRPr sz="2400">
                    <a:solidFill>
                      <a:srgbClr val="FFFF00"/>
                    </a:solidFill>
                    <a:latin typeface="Times New Roman" panose="02020603050405020304" pitchFamily="18" charset="0"/>
                  </a:defRPr>
                </a:lvl9pPr>
              </a:lstStyle>
              <a:p>
                <a:pPr eaLnBrk="1" hangingPunct="1"/>
                <a:r>
                  <a:rPr lang="en-GB" sz="2000" b="1" dirty="0" err="1">
                    <a:solidFill>
                      <a:schemeClr val="tx1"/>
                    </a:solidFill>
                  </a:rPr>
                  <a:t>Cdk</a:t>
                </a:r>
                <a:endParaRPr lang="es-ES" sz="2000" b="1" dirty="0">
                  <a:solidFill>
                    <a:schemeClr val="tx1"/>
                  </a:solidFill>
                </a:endParaRPr>
              </a:p>
            </p:txBody>
          </p:sp>
          <p:sp>
            <p:nvSpPr>
              <p:cNvPr id="6" name="Text Box 10">
                <a:extLst>
                  <a:ext uri="{FF2B5EF4-FFF2-40B4-BE49-F238E27FC236}">
                    <a16:creationId xmlns:a16="http://schemas.microsoft.com/office/drawing/2014/main" id="{9DD49CB6-B6F5-4291-8FAF-59E5E956795D}"/>
                  </a:ext>
                </a:extLst>
              </p:cNvPr>
              <p:cNvSpPr txBox="1">
                <a:spLocks noChangeArrowheads="1"/>
              </p:cNvSpPr>
              <p:nvPr/>
            </p:nvSpPr>
            <p:spPr bwMode="auto">
              <a:xfrm>
                <a:off x="4680712" y="1792354"/>
                <a:ext cx="1297958" cy="53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FFFF00"/>
                    </a:solidFill>
                    <a:latin typeface="Times New Roman" panose="02020603050405020304" pitchFamily="18" charset="0"/>
                  </a:defRPr>
                </a:lvl1pPr>
                <a:lvl2pPr marL="742950" indent="-285750" eaLnBrk="0" hangingPunct="0">
                  <a:defRPr sz="2400">
                    <a:solidFill>
                      <a:srgbClr val="FFFF00"/>
                    </a:solidFill>
                    <a:latin typeface="Times New Roman" panose="02020603050405020304" pitchFamily="18" charset="0"/>
                  </a:defRPr>
                </a:lvl2pPr>
                <a:lvl3pPr marL="1143000" indent="-228600" eaLnBrk="0" hangingPunct="0">
                  <a:defRPr sz="2400">
                    <a:solidFill>
                      <a:srgbClr val="FFFF00"/>
                    </a:solidFill>
                    <a:latin typeface="Times New Roman" panose="02020603050405020304" pitchFamily="18" charset="0"/>
                  </a:defRPr>
                </a:lvl3pPr>
                <a:lvl4pPr marL="1600200" indent="-228600" eaLnBrk="0" hangingPunct="0">
                  <a:defRPr sz="2400">
                    <a:solidFill>
                      <a:srgbClr val="FFFF00"/>
                    </a:solidFill>
                    <a:latin typeface="Times New Roman" panose="02020603050405020304" pitchFamily="18" charset="0"/>
                  </a:defRPr>
                </a:lvl4pPr>
                <a:lvl5pPr marL="2057400" indent="-228600" eaLnBrk="0" hangingPunct="0">
                  <a:defRPr sz="2400">
                    <a:solidFill>
                      <a:srgbClr val="FFFF00"/>
                    </a:solidFill>
                    <a:latin typeface="Times New Roman" panose="02020603050405020304" pitchFamily="18" charset="0"/>
                  </a:defRPr>
                </a:lvl5pPr>
                <a:lvl6pPr marL="2514600" indent="-228600" algn="ctr" eaLnBrk="0" fontAlgn="base" hangingPunct="0">
                  <a:spcBef>
                    <a:spcPct val="0"/>
                  </a:spcBef>
                  <a:spcAft>
                    <a:spcPct val="0"/>
                  </a:spcAft>
                  <a:defRPr sz="2400">
                    <a:solidFill>
                      <a:srgbClr val="FFFF00"/>
                    </a:solidFill>
                    <a:latin typeface="Times New Roman" panose="02020603050405020304" pitchFamily="18" charset="0"/>
                  </a:defRPr>
                </a:lvl6pPr>
                <a:lvl7pPr marL="2971800" indent="-228600" algn="ctr" eaLnBrk="0" fontAlgn="base" hangingPunct="0">
                  <a:spcBef>
                    <a:spcPct val="0"/>
                  </a:spcBef>
                  <a:spcAft>
                    <a:spcPct val="0"/>
                  </a:spcAft>
                  <a:defRPr sz="2400">
                    <a:solidFill>
                      <a:srgbClr val="FFFF00"/>
                    </a:solidFill>
                    <a:latin typeface="Times New Roman" panose="02020603050405020304" pitchFamily="18" charset="0"/>
                  </a:defRPr>
                </a:lvl7pPr>
                <a:lvl8pPr marL="3429000" indent="-228600" algn="ctr" eaLnBrk="0" fontAlgn="base" hangingPunct="0">
                  <a:spcBef>
                    <a:spcPct val="0"/>
                  </a:spcBef>
                  <a:spcAft>
                    <a:spcPct val="0"/>
                  </a:spcAft>
                  <a:defRPr sz="2400">
                    <a:solidFill>
                      <a:srgbClr val="FFFF00"/>
                    </a:solidFill>
                    <a:latin typeface="Times New Roman" panose="02020603050405020304" pitchFamily="18" charset="0"/>
                  </a:defRPr>
                </a:lvl8pPr>
                <a:lvl9pPr marL="3886200" indent="-228600" algn="ctr" eaLnBrk="0" fontAlgn="base" hangingPunct="0">
                  <a:spcBef>
                    <a:spcPct val="0"/>
                  </a:spcBef>
                  <a:spcAft>
                    <a:spcPct val="0"/>
                  </a:spcAft>
                  <a:defRPr sz="2400">
                    <a:solidFill>
                      <a:srgbClr val="FFFF00"/>
                    </a:solidFill>
                    <a:latin typeface="Times New Roman" panose="02020603050405020304" pitchFamily="18" charset="0"/>
                  </a:defRPr>
                </a:lvl9pPr>
              </a:lstStyle>
              <a:p>
                <a:pPr eaLnBrk="1" hangingPunct="1"/>
                <a:r>
                  <a:rPr lang="en-GB" sz="2000" b="1" dirty="0" err="1">
                    <a:solidFill>
                      <a:schemeClr val="tx1"/>
                    </a:solidFill>
                  </a:rPr>
                  <a:t>Ciclina</a:t>
                </a:r>
                <a:endParaRPr lang="es-ES" sz="2000" b="1" dirty="0">
                  <a:solidFill>
                    <a:schemeClr val="tx1"/>
                  </a:solidFill>
                </a:endParaRPr>
              </a:p>
            </p:txBody>
          </p:sp>
          <p:pic>
            <p:nvPicPr>
              <p:cNvPr id="7" name="Picture 3">
                <a:extLst>
                  <a:ext uri="{FF2B5EF4-FFF2-40B4-BE49-F238E27FC236}">
                    <a16:creationId xmlns:a16="http://schemas.microsoft.com/office/drawing/2014/main" id="{DC4F334E-EC28-445C-BDC1-F8CC5C8E3F3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20794" y="2297841"/>
                <a:ext cx="2710065" cy="2091390"/>
              </a:xfrm>
              <a:prstGeom prst="rect">
                <a:avLst/>
              </a:prstGeom>
            </p:spPr>
          </p:pic>
        </p:grpSp>
        <p:cxnSp>
          <p:nvCxnSpPr>
            <p:cNvPr id="16" name="Conector recto de flecha 15">
              <a:extLst>
                <a:ext uri="{FF2B5EF4-FFF2-40B4-BE49-F238E27FC236}">
                  <a16:creationId xmlns:a16="http://schemas.microsoft.com/office/drawing/2014/main" id="{96624799-2BE4-4493-AB0B-8B3A2E0F648A}"/>
                </a:ext>
              </a:extLst>
            </p:cNvPr>
            <p:cNvCxnSpPr/>
            <p:nvPr/>
          </p:nvCxnSpPr>
          <p:spPr>
            <a:xfrm flipV="1">
              <a:off x="5144348" y="1340768"/>
              <a:ext cx="216024" cy="24261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FB8EE511-91A8-4456-B79C-315EE34195E3}"/>
                </a:ext>
              </a:extLst>
            </p:cNvPr>
            <p:cNvCxnSpPr>
              <a:cxnSpLocks/>
            </p:cNvCxnSpPr>
            <p:nvPr/>
          </p:nvCxnSpPr>
          <p:spPr>
            <a:xfrm>
              <a:off x="5144348" y="1586580"/>
              <a:ext cx="26618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451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887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levag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3152775" y="981075"/>
            <a:ext cx="59563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edia1.avi">
            <a:hlinkClick r:id="" action="ppaction://media"/>
          </p:cNvPr>
          <p:cNvPicPr>
            <a:picLocks noChangeAspect="1"/>
          </p:cNvPicPr>
          <p:nvPr>
            <a:videoFile r:link="rId3"/>
            <p:extLst>
              <p:ext uri="{DAA4B4D4-6D71-4841-9C94-3DE7FCFB9230}">
                <p14:media xmlns:p14="http://schemas.microsoft.com/office/powerpoint/2010/main" r:embed="rId4">
                  <p14:trim st="9073" end="9537"/>
                </p14:media>
              </p:ext>
            </p:extLst>
          </p:nvPr>
        </p:nvPicPr>
        <p:blipFill>
          <a:blip r:embed="rId8">
            <a:extLst>
              <a:ext uri="{28A0092B-C50C-407E-A947-70E740481C1C}">
                <a14:useLocalDpi xmlns:a14="http://schemas.microsoft.com/office/drawing/2010/main" val="0"/>
              </a:ext>
            </a:extLst>
          </a:blip>
          <a:srcRect/>
          <a:stretch>
            <a:fillRect/>
          </a:stretch>
        </p:blipFill>
        <p:spPr bwMode="auto">
          <a:xfrm>
            <a:off x="52388" y="1731963"/>
            <a:ext cx="3100387"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2612955" y="84138"/>
            <a:ext cx="39212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es-UY" altLang="es-UY" sz="2400" dirty="0">
                <a:solidFill>
                  <a:srgbClr val="FFC000"/>
                </a:solidFill>
                <a:latin typeface="Century Gothic" pitchFamily="34" charset="0"/>
                <a:cs typeface="+mn-cs"/>
              </a:rPr>
              <a:t>Clivaje en equinodermos</a:t>
            </a:r>
            <a:endParaRPr lang="es-ES" altLang="es-UY" sz="2400" dirty="0">
              <a:solidFill>
                <a:srgbClr val="FFC000"/>
              </a:solidFill>
              <a:latin typeface="Century Gothic" pitchFamily="34" charset="0"/>
              <a:cs typeface="+mn-cs"/>
            </a:endParaRPr>
          </a:p>
        </p:txBody>
      </p:sp>
      <p:sp>
        <p:nvSpPr>
          <p:cNvPr id="97285" name="TextBox 6"/>
          <p:cNvSpPr txBox="1">
            <a:spLocks noChangeArrowheads="1"/>
          </p:cNvSpPr>
          <p:nvPr/>
        </p:nvSpPr>
        <p:spPr bwMode="auto">
          <a:xfrm>
            <a:off x="7697788" y="6307138"/>
            <a:ext cx="1379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UY" altLang="es-UY" sz="1800">
                <a:solidFill>
                  <a:schemeClr val="bg1"/>
                </a:solidFill>
              </a:rPr>
              <a:t>Nicolas Minc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2590" fill="hold"/>
                                        <p:tgtEl>
                                          <p:spTgt spid="3"/>
                                        </p:tgtEl>
                                      </p:cBhvr>
                                    </p:cmd>
                                  </p:childTnLst>
                                </p:cTn>
                              </p:par>
                            </p:childTnLst>
                          </p:cTn>
                        </p:par>
                        <p:par>
                          <p:cTn id="7" fill="hold" nodeType="withGroup">
                            <p:stCondLst>
                              <p:cond delay="12590"/>
                            </p:stCondLst>
                            <p:childTnLst>
                              <p:par>
                                <p:cTn id="8" presetID="1" presetClass="mediacall" presetSubtype="0" fill="hold" nodeType="afterEffect">
                                  <p:stCondLst>
                                    <p:cond delay="0"/>
                                  </p:stCondLst>
                                  <p:childTnLst>
                                    <p:cmd type="call" cmd="playFrom(0.0)">
                                      <p:cBhvr>
                                        <p:cTn id="9" dur="6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video>
              <p:cMediaNode vol="80000">
                <p:cTn id="11"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drosophila DNAMT.avi">
            <a:hlinkClick r:id="" action="ppaction://media"/>
          </p:cNvPr>
          <p:cNvPicPr>
            <a:picLocks noChangeAspect="1" noChangeArrowheads="1"/>
          </p:cNvPicPr>
          <p:nvPr>
            <a:videoFile r:link="rId1"/>
            <p:extLst>
              <p:ext uri="{DAA4B4D4-6D71-4841-9C94-3DE7FCFB9230}">
                <p14:media xmlns:p14="http://schemas.microsoft.com/office/powerpoint/2010/main" r:embed="rId2">
                  <p14:trim end="73013"/>
                </p14:media>
              </p:ext>
            </p:extLst>
          </p:nvPr>
        </p:nvPicPr>
        <p:blipFill>
          <a:blip r:embed="rId5">
            <a:extLst>
              <a:ext uri="{28A0092B-C50C-407E-A947-70E740481C1C}">
                <a14:useLocalDpi xmlns:a14="http://schemas.microsoft.com/office/drawing/2010/main" val="0"/>
              </a:ext>
            </a:extLst>
          </a:blip>
          <a:srcRect/>
          <a:stretch>
            <a:fillRect/>
          </a:stretch>
        </p:blipFill>
        <p:spPr bwMode="auto">
          <a:xfrm>
            <a:off x="393662" y="934948"/>
            <a:ext cx="6605662" cy="495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3097071" y="84138"/>
            <a:ext cx="2951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es-UY" altLang="es-UY" sz="2400" dirty="0">
                <a:solidFill>
                  <a:srgbClr val="FFC000"/>
                </a:solidFill>
                <a:latin typeface="Century Gothic" pitchFamily="34" charset="0"/>
                <a:cs typeface="+mn-cs"/>
              </a:rPr>
              <a:t>Clivaje en insectos</a:t>
            </a:r>
            <a:endParaRPr lang="es-ES" altLang="es-UY" sz="2400" dirty="0">
              <a:solidFill>
                <a:srgbClr val="FFC000"/>
              </a:solidFill>
              <a:latin typeface="Century Gothic" pitchFamily="34" charset="0"/>
              <a:cs typeface="+mn-cs"/>
            </a:endParaRPr>
          </a:p>
        </p:txBody>
      </p:sp>
      <p:sp>
        <p:nvSpPr>
          <p:cNvPr id="7172" name="Text Box 4"/>
          <p:cNvSpPr txBox="1">
            <a:spLocks noChangeArrowheads="1"/>
          </p:cNvSpPr>
          <p:nvPr/>
        </p:nvSpPr>
        <p:spPr bwMode="auto">
          <a:xfrm>
            <a:off x="-227013" y="6056313"/>
            <a:ext cx="7847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es-UY" altLang="es-UY" sz="2000" dirty="0">
                <a:solidFill>
                  <a:srgbClr val="FFFFFF"/>
                </a:solidFill>
                <a:cs typeface="+mn-cs"/>
              </a:rPr>
              <a:t>Divisiones </a:t>
            </a:r>
            <a:r>
              <a:rPr lang="es-UY" altLang="es-UY" sz="2000" dirty="0" err="1">
                <a:solidFill>
                  <a:srgbClr val="FFFFFF"/>
                </a:solidFill>
                <a:cs typeface="+mn-cs"/>
              </a:rPr>
              <a:t>sincr</a:t>
            </a:r>
            <a:r>
              <a:rPr lang="en-US" altLang="es-UY" sz="2000" dirty="0">
                <a:solidFill>
                  <a:srgbClr val="FFFFFF"/>
                </a:solidFill>
                <a:cs typeface="Times New Roman" pitchFamily="18" charset="0"/>
              </a:rPr>
              <a:t>ó</a:t>
            </a:r>
            <a:r>
              <a:rPr lang="es-UY" altLang="es-UY" sz="2000" dirty="0">
                <a:solidFill>
                  <a:srgbClr val="FFFFFF"/>
                </a:solidFill>
                <a:cs typeface="+mn-cs"/>
              </a:rPr>
              <a:t>nicas y rápidas en un </a:t>
            </a:r>
            <a:r>
              <a:rPr lang="es-UY" altLang="es-UY" sz="2000" dirty="0" err="1">
                <a:solidFill>
                  <a:srgbClr val="FFFFFF"/>
                </a:solidFill>
                <a:cs typeface="+mn-cs"/>
              </a:rPr>
              <a:t>embri</a:t>
            </a:r>
            <a:r>
              <a:rPr lang="en-US" altLang="es-UY" sz="2000" dirty="0">
                <a:solidFill>
                  <a:srgbClr val="FFFFFF"/>
                </a:solidFill>
                <a:cs typeface="Times New Roman" pitchFamily="18" charset="0"/>
              </a:rPr>
              <a:t>ó</a:t>
            </a:r>
            <a:r>
              <a:rPr lang="es-UY" altLang="es-UY" sz="2000" dirty="0">
                <a:solidFill>
                  <a:srgbClr val="FFFFFF"/>
                </a:solidFill>
                <a:cs typeface="+mn-cs"/>
              </a:rPr>
              <a:t>n temprano </a:t>
            </a:r>
          </a:p>
          <a:p>
            <a:pPr algn="ctr" eaLnBrk="1" hangingPunct="1">
              <a:spcBef>
                <a:spcPct val="0"/>
              </a:spcBef>
              <a:buFontTx/>
              <a:buNone/>
              <a:defRPr/>
            </a:pPr>
            <a:r>
              <a:rPr lang="es-UY" altLang="es-UY" sz="2000" dirty="0">
                <a:solidFill>
                  <a:srgbClr val="FFFFFF"/>
                </a:solidFill>
                <a:cs typeface="+mn-cs"/>
              </a:rPr>
              <a:t>de la mosca </a:t>
            </a:r>
            <a:r>
              <a:rPr lang="es-UY" altLang="es-UY" sz="2000" i="1" dirty="0">
                <a:solidFill>
                  <a:srgbClr val="FFFFFF"/>
                </a:solidFill>
                <a:cs typeface="+mn-cs"/>
              </a:rPr>
              <a:t>Drosophila </a:t>
            </a:r>
            <a:r>
              <a:rPr lang="es-UY" altLang="es-UY" sz="2000" i="1" dirty="0" err="1">
                <a:solidFill>
                  <a:srgbClr val="FFFFFF"/>
                </a:solidFill>
                <a:cs typeface="+mn-cs"/>
              </a:rPr>
              <a:t>melanogaster</a:t>
            </a:r>
            <a:endParaRPr lang="es-UY" altLang="es-UY" sz="2000" b="1" i="1" dirty="0">
              <a:solidFill>
                <a:srgbClr val="FF0000"/>
              </a:solidFill>
              <a:cs typeface="+mn-cs"/>
            </a:endParaRPr>
          </a:p>
        </p:txBody>
      </p:sp>
      <p:sp>
        <p:nvSpPr>
          <p:cNvPr id="7173" name="Text Box 5"/>
          <p:cNvSpPr txBox="1">
            <a:spLocks noChangeArrowheads="1"/>
          </p:cNvSpPr>
          <p:nvPr/>
        </p:nvSpPr>
        <p:spPr bwMode="auto">
          <a:xfrm>
            <a:off x="7117445" y="3074987"/>
            <a:ext cx="16605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n-GB" altLang="es-UY" sz="2000" b="1" dirty="0">
                <a:solidFill>
                  <a:srgbClr val="4B7AFF"/>
                </a:solidFill>
                <a:cs typeface="+mn-cs"/>
              </a:rPr>
              <a:t>ADN</a:t>
            </a:r>
          </a:p>
          <a:p>
            <a:pPr eaLnBrk="1" hangingPunct="1">
              <a:spcBef>
                <a:spcPct val="0"/>
              </a:spcBef>
              <a:buFontTx/>
              <a:buNone/>
              <a:defRPr/>
            </a:pPr>
            <a:r>
              <a:rPr lang="en-GB" altLang="es-UY" sz="2000" b="1" dirty="0" err="1">
                <a:solidFill>
                  <a:srgbClr val="99FF33"/>
                </a:solidFill>
                <a:cs typeface="+mn-cs"/>
              </a:rPr>
              <a:t>Microt</a:t>
            </a:r>
            <a:r>
              <a:rPr lang="en-US" altLang="es-UY" sz="2000" b="1" dirty="0">
                <a:solidFill>
                  <a:srgbClr val="99FF33"/>
                </a:solidFill>
                <a:cs typeface="Times New Roman" pitchFamily="18" charset="0"/>
              </a:rPr>
              <a:t>ú</a:t>
            </a:r>
            <a:r>
              <a:rPr lang="en-GB" altLang="es-UY" sz="2000" b="1" dirty="0" err="1">
                <a:solidFill>
                  <a:srgbClr val="99FF33"/>
                </a:solidFill>
                <a:cs typeface="+mn-cs"/>
              </a:rPr>
              <a:t>bulos</a:t>
            </a:r>
            <a:endParaRPr lang="es-ES" altLang="es-UY" sz="2000" b="1" dirty="0">
              <a:solidFill>
                <a:srgbClr val="99FF33"/>
              </a:solidFill>
              <a:cs typeface="+mn-cs"/>
            </a:endParaRPr>
          </a:p>
        </p:txBody>
      </p:sp>
      <p:sp>
        <p:nvSpPr>
          <p:cNvPr id="7" name="CuadroTexto 6">
            <a:extLst>
              <a:ext uri="{FF2B5EF4-FFF2-40B4-BE49-F238E27FC236}">
                <a16:creationId xmlns:a16="http://schemas.microsoft.com/office/drawing/2014/main" id="{F5A9CB2F-C639-4E03-A6C5-DF458EA557B7}"/>
              </a:ext>
            </a:extLst>
          </p:cNvPr>
          <p:cNvSpPr txBox="1"/>
          <p:nvPr/>
        </p:nvSpPr>
        <p:spPr>
          <a:xfrm>
            <a:off x="6048521" y="481523"/>
            <a:ext cx="3173720" cy="369332"/>
          </a:xfrm>
          <a:prstGeom prst="rect">
            <a:avLst/>
          </a:prstGeom>
          <a:noFill/>
        </p:spPr>
        <p:txBody>
          <a:bodyPr wrap="square">
            <a:spAutoFit/>
          </a:bodyPr>
          <a:lstStyle/>
          <a:p>
            <a:r>
              <a:rPr lang="es-UY" dirty="0">
                <a:solidFill>
                  <a:schemeClr val="bg1">
                    <a:lumMod val="75000"/>
                  </a:schemeClr>
                </a:solidFill>
                <a:hlinkClick r:id="rId6"/>
              </a:rPr>
              <a:t>https://youtu.be/ERnzwtj4YPs</a:t>
            </a:r>
            <a:endParaRPr lang="es-UY"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2787" fill="hold"/>
                                        <p:tgtEl>
                                          <p:spTgt spid="389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891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Development I (Xenopus laevis cleavage).mp4">
            <a:hlinkClick r:id="" action="ppaction://media"/>
            <a:extLst>
              <a:ext uri="{FF2B5EF4-FFF2-40B4-BE49-F238E27FC236}">
                <a16:creationId xmlns:a16="http://schemas.microsoft.com/office/drawing/2014/main" id="{0573DACF-3FC1-4B53-859C-42005BA9BC6C}"/>
              </a:ext>
            </a:extLst>
          </p:cNvPr>
          <p:cNvPicPr>
            <a:picLocks noChangeAspect="1"/>
          </p:cNvPicPr>
          <p:nvPr>
            <a:videoFile r:link="rId1"/>
            <p:extLst>
              <p:ext uri="{DAA4B4D4-6D71-4841-9C94-3DE7FCFB9230}">
                <p14:media xmlns:p14="http://schemas.microsoft.com/office/powerpoint/2010/main" r:embed="rId2">
                  <p14:trim st="113"/>
                </p14:media>
              </p:ext>
            </p:extLst>
          </p:nvPr>
        </p:nvPicPr>
        <p:blipFill rotWithShape="1">
          <a:blip r:embed="rId5"/>
          <a:srcRect l="13333" t="12342" r="15556" b="14837"/>
          <a:stretch>
            <a:fillRect/>
          </a:stretch>
        </p:blipFill>
        <p:spPr bwMode="auto">
          <a:xfrm>
            <a:off x="323528" y="676196"/>
            <a:ext cx="2592288" cy="258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13" descr="ch17f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3756" y="667901"/>
            <a:ext cx="5202237"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14"/>
          <p:cNvSpPr txBox="1">
            <a:spLocks noChangeArrowheads="1"/>
          </p:cNvSpPr>
          <p:nvPr/>
        </p:nvSpPr>
        <p:spPr bwMode="auto">
          <a:xfrm>
            <a:off x="5628481" y="1702911"/>
            <a:ext cx="17637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en-GB" altLang="es-UY" sz="2000" b="1" dirty="0" err="1">
                <a:solidFill>
                  <a:srgbClr val="000000"/>
                </a:solidFill>
                <a:latin typeface="Arial" charset="0"/>
                <a:cs typeface="+mn-cs"/>
              </a:rPr>
              <a:t>Ensayo</a:t>
            </a:r>
            <a:r>
              <a:rPr lang="en-GB" altLang="es-UY" sz="2000" b="1" dirty="0">
                <a:solidFill>
                  <a:srgbClr val="000000"/>
                </a:solidFill>
                <a:latin typeface="Arial" charset="0"/>
                <a:cs typeface="+mn-cs"/>
              </a:rPr>
              <a:t> </a:t>
            </a:r>
            <a:r>
              <a:rPr lang="en-GB" altLang="es-UY" sz="2000" b="1" dirty="0" err="1">
                <a:solidFill>
                  <a:srgbClr val="000000"/>
                </a:solidFill>
                <a:latin typeface="Arial" charset="0"/>
                <a:cs typeface="+mn-cs"/>
              </a:rPr>
              <a:t>libre</a:t>
            </a:r>
            <a:r>
              <a:rPr lang="en-GB" altLang="es-UY" sz="2000" b="1" dirty="0">
                <a:solidFill>
                  <a:srgbClr val="000000"/>
                </a:solidFill>
                <a:latin typeface="Arial" charset="0"/>
                <a:cs typeface="+mn-cs"/>
              </a:rPr>
              <a:t> </a:t>
            </a:r>
          </a:p>
          <a:p>
            <a:pPr algn="ctr" eaLnBrk="1" hangingPunct="1">
              <a:spcBef>
                <a:spcPct val="0"/>
              </a:spcBef>
              <a:buFontTx/>
              <a:buNone/>
              <a:defRPr/>
            </a:pPr>
            <a:r>
              <a:rPr lang="en-GB" altLang="es-UY" sz="2000" b="1" dirty="0">
                <a:solidFill>
                  <a:srgbClr val="000000"/>
                </a:solidFill>
                <a:latin typeface="Arial" charset="0"/>
                <a:cs typeface="+mn-cs"/>
              </a:rPr>
              <a:t>de c</a:t>
            </a:r>
            <a:r>
              <a:rPr lang="en-US" altLang="es-UY" sz="2000" b="1" dirty="0">
                <a:solidFill>
                  <a:srgbClr val="000000"/>
                </a:solidFill>
                <a:latin typeface="Arial" charset="0"/>
                <a:cs typeface="Times New Roman" pitchFamily="18" charset="0"/>
              </a:rPr>
              <a:t>é</a:t>
            </a:r>
            <a:r>
              <a:rPr lang="en-GB" altLang="es-UY" sz="2000" b="1" dirty="0" err="1">
                <a:solidFill>
                  <a:srgbClr val="000000"/>
                </a:solidFill>
                <a:latin typeface="Arial" charset="0"/>
                <a:cs typeface="+mn-cs"/>
              </a:rPr>
              <a:t>lulas</a:t>
            </a:r>
            <a:endParaRPr lang="es-ES" altLang="es-UY" sz="2000" b="1" dirty="0">
              <a:solidFill>
                <a:srgbClr val="000000"/>
              </a:solidFill>
              <a:latin typeface="Arial" charset="0"/>
              <a:cs typeface="+mn-cs"/>
            </a:endParaRPr>
          </a:p>
        </p:txBody>
      </p:sp>
      <p:graphicFrame>
        <p:nvGraphicFramePr>
          <p:cNvPr id="84997" name="Object 3"/>
          <p:cNvGraphicFramePr>
            <a:graphicFrameLocks noChangeAspect="1"/>
          </p:cNvGraphicFramePr>
          <p:nvPr/>
        </p:nvGraphicFramePr>
        <p:xfrm>
          <a:off x="1176338" y="3740150"/>
          <a:ext cx="5145087" cy="3055938"/>
        </p:xfrm>
        <a:graphic>
          <a:graphicData uri="http://schemas.openxmlformats.org/presentationml/2006/ole">
            <mc:AlternateContent xmlns:mc="http://schemas.openxmlformats.org/markup-compatibility/2006">
              <mc:Choice xmlns:v="urn:schemas-microsoft-com:vml" Requires="v">
                <p:oleObj name="Image" r:id="rId7" imgW="4518293" imgH="1765244" progId="Photoshop.Image.4">
                  <p:embed/>
                </p:oleObj>
              </mc:Choice>
              <mc:Fallback>
                <p:oleObj name="Image" r:id="rId7" imgW="4518293" imgH="1765244" progId="Photoshop.Image.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6338" y="3740150"/>
                        <a:ext cx="5145087" cy="3055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
          <p:cNvGrpSpPr>
            <a:grpSpLocks/>
          </p:cNvGrpSpPr>
          <p:nvPr/>
        </p:nvGrpSpPr>
        <p:grpSpPr bwMode="auto">
          <a:xfrm>
            <a:off x="4833938" y="4646613"/>
            <a:ext cx="3971925" cy="1749425"/>
            <a:chOff x="4549775" y="4619625"/>
            <a:chExt cx="3352462" cy="1476375"/>
          </a:xfrm>
        </p:grpSpPr>
        <p:sp>
          <p:nvSpPr>
            <p:cNvPr id="8199" name="Oval 6"/>
            <p:cNvSpPr>
              <a:spLocks noChangeArrowheads="1"/>
            </p:cNvSpPr>
            <p:nvPr/>
          </p:nvSpPr>
          <p:spPr bwMode="auto">
            <a:xfrm>
              <a:off x="4549775" y="4619625"/>
              <a:ext cx="971436" cy="1476375"/>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en-US" altLang="es-UY" sz="2400">
                <a:solidFill>
                  <a:srgbClr val="FFFF00"/>
                </a:solidFill>
                <a:cs typeface="+mn-cs"/>
              </a:endParaRPr>
            </a:p>
          </p:txBody>
        </p:sp>
        <p:sp>
          <p:nvSpPr>
            <p:cNvPr id="8200" name="Text Box 7"/>
            <p:cNvSpPr txBox="1">
              <a:spLocks noChangeArrowheads="1"/>
            </p:cNvSpPr>
            <p:nvPr/>
          </p:nvSpPr>
          <p:spPr bwMode="auto">
            <a:xfrm>
              <a:off x="6408234" y="4766995"/>
              <a:ext cx="1494003" cy="91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s-UY" altLang="es-UY" sz="1800" b="1">
                  <a:solidFill>
                    <a:srgbClr val="000000"/>
                  </a:solidFill>
                  <a:latin typeface="Arial" charset="0"/>
                  <a:cs typeface="+mn-cs"/>
                </a:rPr>
                <a:t>Requiere síntesis de proteínas</a:t>
              </a:r>
              <a:endParaRPr lang="es-ES" altLang="es-UY" sz="1800" b="1">
                <a:solidFill>
                  <a:srgbClr val="000000"/>
                </a:solidFill>
                <a:latin typeface="Arial" charset="0"/>
                <a:cs typeface="+mn-cs"/>
              </a:endParaRPr>
            </a:p>
          </p:txBody>
        </p:sp>
        <p:sp>
          <p:nvSpPr>
            <p:cNvPr id="8201" name="Line 15"/>
            <p:cNvSpPr>
              <a:spLocks noChangeShapeType="1"/>
            </p:cNvSpPr>
            <p:nvPr/>
          </p:nvSpPr>
          <p:spPr bwMode="auto">
            <a:xfrm flipV="1">
              <a:off x="5521211" y="5229199"/>
              <a:ext cx="887022"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s-UY" sz="2400">
                <a:solidFill>
                  <a:srgbClr val="FFFF00"/>
                </a:solidFill>
                <a:latin typeface="Times New Roman" pitchFamily="18" charset="0"/>
                <a:cs typeface="+mn-cs"/>
              </a:endParaRPr>
            </a:p>
          </p:txBody>
        </p:sp>
      </p:grpSp>
      <p:sp>
        <p:nvSpPr>
          <p:cNvPr id="12" name="Text Box 8"/>
          <p:cNvSpPr txBox="1">
            <a:spLocks noChangeArrowheads="1"/>
          </p:cNvSpPr>
          <p:nvPr/>
        </p:nvSpPr>
        <p:spPr bwMode="auto">
          <a:xfrm>
            <a:off x="1187624" y="3356992"/>
            <a:ext cx="7617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es-ES_tradnl" altLang="es-UY" sz="1800" dirty="0">
                <a:latin typeface="Arial" charset="0"/>
                <a:cs typeface="+mn-cs"/>
              </a:rPr>
              <a:t>1 mm</a:t>
            </a:r>
          </a:p>
        </p:txBody>
      </p:sp>
      <p:cxnSp>
        <p:nvCxnSpPr>
          <p:cNvPr id="4" name="Conector recto de flecha 3">
            <a:extLst>
              <a:ext uri="{FF2B5EF4-FFF2-40B4-BE49-F238E27FC236}">
                <a16:creationId xmlns:a16="http://schemas.microsoft.com/office/drawing/2014/main" id="{07EB6AE5-FA18-4F80-BE93-B20A8D1B7250}"/>
              </a:ext>
            </a:extLst>
          </p:cNvPr>
          <p:cNvCxnSpPr/>
          <p:nvPr/>
        </p:nvCxnSpPr>
        <p:spPr bwMode="auto">
          <a:xfrm>
            <a:off x="611560" y="3396819"/>
            <a:ext cx="2013815" cy="0"/>
          </a:xfrm>
          <a:prstGeom prst="straightConnector1">
            <a:avLst/>
          </a:prstGeom>
          <a:solidFill>
            <a:schemeClr val="accent1"/>
          </a:solidFill>
          <a:ln w="5715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4" name="Rectangle 5"/>
          <p:cNvSpPr>
            <a:spLocks noChangeArrowheads="1"/>
          </p:cNvSpPr>
          <p:nvPr/>
        </p:nvSpPr>
        <p:spPr bwMode="auto">
          <a:xfrm>
            <a:off x="395536" y="240050"/>
            <a:ext cx="85689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defRPr/>
            </a:pPr>
            <a:r>
              <a:rPr lang="es-UY" altLang="es-UY" sz="2400" dirty="0">
                <a:solidFill>
                  <a:srgbClr val="000000"/>
                </a:solidFill>
                <a:latin typeface="Century Gothic" pitchFamily="34" charset="0"/>
                <a:cs typeface="+mn-cs"/>
              </a:rPr>
              <a:t>Embriones de </a:t>
            </a:r>
            <a:r>
              <a:rPr lang="es-UY" altLang="es-UY" sz="2400" i="1" dirty="0" err="1">
                <a:solidFill>
                  <a:srgbClr val="000000"/>
                </a:solidFill>
                <a:latin typeface="Century Gothic" pitchFamily="34" charset="0"/>
                <a:cs typeface="+mn-cs"/>
              </a:rPr>
              <a:t>Xenopus</a:t>
            </a:r>
            <a:r>
              <a:rPr lang="es-UY" altLang="es-UY" sz="2400" i="1" dirty="0">
                <a:solidFill>
                  <a:srgbClr val="000000"/>
                </a:solidFill>
                <a:latin typeface="Century Gothic" pitchFamily="34" charset="0"/>
                <a:cs typeface="+mn-cs"/>
              </a:rPr>
              <a:t>:</a:t>
            </a:r>
            <a:r>
              <a:rPr lang="es-UY" altLang="es-UY" sz="2400" dirty="0">
                <a:solidFill>
                  <a:srgbClr val="000000"/>
                </a:solidFill>
                <a:latin typeface="Century Gothic" pitchFamily="34" charset="0"/>
                <a:cs typeface="+mn-cs"/>
              </a:rPr>
              <a:t> purificación de la actividad MPF</a:t>
            </a:r>
          </a:p>
          <a:p>
            <a:pPr algn="r" eaLnBrk="1" hangingPunct="1">
              <a:spcBef>
                <a:spcPct val="50000"/>
              </a:spcBef>
              <a:buFontTx/>
              <a:buNone/>
              <a:defRPr/>
            </a:pPr>
            <a:r>
              <a:rPr lang="es-UY" altLang="es-UY" sz="1600" dirty="0">
                <a:solidFill>
                  <a:srgbClr val="000000"/>
                </a:solidFill>
                <a:latin typeface="Century Gothic" pitchFamily="34" charset="0"/>
                <a:cs typeface="+mn-cs"/>
              </a:rPr>
              <a:t>(“factor promotor de la mitosis”)          </a:t>
            </a:r>
            <a:endParaRPr lang="es-ES" altLang="es-UY" sz="1600" dirty="0">
              <a:solidFill>
                <a:srgbClr val="000000"/>
              </a:solidFill>
              <a:latin typeface="Century Gothic" pitchFamily="34" charset="0"/>
              <a:cs typeface="+mn-cs"/>
            </a:endParaRPr>
          </a:p>
        </p:txBody>
      </p:sp>
      <p:sp>
        <p:nvSpPr>
          <p:cNvPr id="18" name="CuadroTexto 17">
            <a:extLst>
              <a:ext uri="{FF2B5EF4-FFF2-40B4-BE49-F238E27FC236}">
                <a16:creationId xmlns:a16="http://schemas.microsoft.com/office/drawing/2014/main" id="{2FA817D4-C5A4-4508-A2AA-CB15ADE0174C}"/>
              </a:ext>
            </a:extLst>
          </p:cNvPr>
          <p:cNvSpPr txBox="1"/>
          <p:nvPr/>
        </p:nvSpPr>
        <p:spPr>
          <a:xfrm>
            <a:off x="1835696" y="3418492"/>
            <a:ext cx="3240881" cy="276999"/>
          </a:xfrm>
          <a:prstGeom prst="rect">
            <a:avLst/>
          </a:prstGeom>
          <a:noFill/>
        </p:spPr>
        <p:txBody>
          <a:bodyPr wrap="square">
            <a:spAutoFit/>
          </a:bodyPr>
          <a:lstStyle/>
          <a:p>
            <a:r>
              <a:rPr lang="es-UY" sz="1200" dirty="0">
                <a:solidFill>
                  <a:srgbClr val="00B0F0"/>
                </a:solidFill>
                <a:hlinkClick r:id="rId9">
                  <a:extLst>
                    <a:ext uri="{A12FA001-AC4F-418D-AE19-62706E023703}">
                      <ahyp:hlinkClr xmlns:ahyp="http://schemas.microsoft.com/office/drawing/2018/hyperlinkcolor" val="tx"/>
                    </a:ext>
                  </a:extLst>
                </a:hlinkClick>
              </a:rPr>
              <a:t>https://youtu.be/UPJJwVNzaHw</a:t>
            </a:r>
            <a:endParaRPr lang="es-UY" sz="1200"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990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6"/>
          <p:cNvPicPr>
            <a:picLocks noChangeAspect="1" noChangeArrowheads="1"/>
          </p:cNvPicPr>
          <p:nvPr/>
        </p:nvPicPr>
        <p:blipFill>
          <a:blip r:embed="rId3">
            <a:extLst>
              <a:ext uri="{28A0092B-C50C-407E-A947-70E740481C1C}">
                <a14:useLocalDpi xmlns:a14="http://schemas.microsoft.com/office/drawing/2010/main" val="0"/>
              </a:ext>
            </a:extLst>
          </a:blip>
          <a:srcRect t="25706"/>
          <a:stretch>
            <a:fillRect/>
          </a:stretch>
        </p:blipFill>
        <p:spPr bwMode="auto">
          <a:xfrm>
            <a:off x="229908" y="3057062"/>
            <a:ext cx="4585401" cy="31653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8"/>
          <p:cNvSpPr txBox="1">
            <a:spLocks noChangeArrowheads="1"/>
          </p:cNvSpPr>
          <p:nvPr/>
        </p:nvSpPr>
        <p:spPr bwMode="auto">
          <a:xfrm>
            <a:off x="3894346" y="6343193"/>
            <a:ext cx="8342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en-GB" altLang="es-UY" sz="1400" dirty="0">
                <a:solidFill>
                  <a:srgbClr val="000000"/>
                </a:solidFill>
                <a:latin typeface="Arial" charset="0"/>
                <a:cs typeface="+mn-cs"/>
              </a:rPr>
              <a:t>Fig. 2</a:t>
            </a:r>
            <a:endParaRPr lang="es-ES" altLang="es-UY" sz="1400" dirty="0">
              <a:solidFill>
                <a:srgbClr val="000000"/>
              </a:solidFill>
              <a:latin typeface="Arial" charset="0"/>
              <a:cs typeface="+mn-cs"/>
            </a:endParaRPr>
          </a:p>
        </p:txBody>
      </p:sp>
      <p:pic>
        <p:nvPicPr>
          <p:cNvPr id="86024"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3162"/>
          <a:stretch>
            <a:fillRect/>
          </a:stretch>
        </p:blipFill>
        <p:spPr bwMode="auto">
          <a:xfrm>
            <a:off x="122262" y="548680"/>
            <a:ext cx="466725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Rectangle 11"/>
          <p:cNvSpPr>
            <a:spLocks noChangeArrowheads="1"/>
          </p:cNvSpPr>
          <p:nvPr/>
        </p:nvSpPr>
        <p:spPr bwMode="auto">
          <a:xfrm>
            <a:off x="3417912" y="2066501"/>
            <a:ext cx="13716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en-US" altLang="es-UY" sz="2400">
              <a:solidFill>
                <a:srgbClr val="FFFF00"/>
              </a:solidFill>
              <a:cs typeface="+mn-cs"/>
            </a:endParaRPr>
          </a:p>
        </p:txBody>
      </p:sp>
      <p:pic>
        <p:nvPicPr>
          <p:cNvPr id="11" name="Picture 2">
            <a:extLst>
              <a:ext uri="{FF2B5EF4-FFF2-40B4-BE49-F238E27FC236}">
                <a16:creationId xmlns:a16="http://schemas.microsoft.com/office/drawing/2014/main" id="{F51D944D-DAF0-4430-9A42-04D052DC076F}"/>
              </a:ext>
            </a:extLst>
          </p:cNvPr>
          <p:cNvPicPr>
            <a:picLocks noChangeAspect="1" noChangeArrowheads="1"/>
          </p:cNvPicPr>
          <p:nvPr/>
        </p:nvPicPr>
        <p:blipFill rotWithShape="1">
          <a:blip r:embed="rId5">
            <a:lum bright="12000" contrast="-12000"/>
            <a:extLst>
              <a:ext uri="{28A0092B-C50C-407E-A947-70E740481C1C}">
                <a14:useLocalDpi xmlns:a14="http://schemas.microsoft.com/office/drawing/2010/main" val="0"/>
              </a:ext>
            </a:extLst>
          </a:blip>
          <a:srcRect l="2289" t="26355" r="61082" b="34592"/>
          <a:stretch/>
        </p:blipFill>
        <p:spPr bwMode="auto">
          <a:xfrm>
            <a:off x="4884440" y="239078"/>
            <a:ext cx="4259560" cy="340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1">
            <a:extLst>
              <a:ext uri="{FF2B5EF4-FFF2-40B4-BE49-F238E27FC236}">
                <a16:creationId xmlns:a16="http://schemas.microsoft.com/office/drawing/2014/main" id="{B467BB99-42B4-4618-B436-881B8C8796D3}"/>
              </a:ext>
            </a:extLst>
          </p:cNvPr>
          <p:cNvGrpSpPr>
            <a:grpSpLocks/>
          </p:cNvGrpSpPr>
          <p:nvPr/>
        </p:nvGrpSpPr>
        <p:grpSpPr bwMode="auto">
          <a:xfrm>
            <a:off x="5453856" y="3783225"/>
            <a:ext cx="3284538" cy="2590800"/>
            <a:chOff x="456" y="1683"/>
            <a:chExt cx="2069" cy="1632"/>
          </a:xfrm>
        </p:grpSpPr>
        <p:pic>
          <p:nvPicPr>
            <p:cNvPr id="16" name="Picture 5" descr="ch14f15">
              <a:extLst>
                <a:ext uri="{FF2B5EF4-FFF2-40B4-BE49-F238E27FC236}">
                  <a16:creationId xmlns:a16="http://schemas.microsoft.com/office/drawing/2014/main" id="{CB4EB8FF-C6D3-48D8-B16E-0E3AEE51F6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011" t="14371" b="4192"/>
            <a:stretch>
              <a:fillRect/>
            </a:stretch>
          </p:blipFill>
          <p:spPr bwMode="auto">
            <a:xfrm>
              <a:off x="456" y="1683"/>
              <a:ext cx="2069"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8">
              <a:extLst>
                <a:ext uri="{FF2B5EF4-FFF2-40B4-BE49-F238E27FC236}">
                  <a16:creationId xmlns:a16="http://schemas.microsoft.com/office/drawing/2014/main" id="{F603981C-D11A-4DC8-AB00-9D5F5D6CB979}"/>
                </a:ext>
              </a:extLst>
            </p:cNvPr>
            <p:cNvGrpSpPr>
              <a:grpSpLocks/>
            </p:cNvGrpSpPr>
            <p:nvPr/>
          </p:nvGrpSpPr>
          <p:grpSpPr bwMode="auto">
            <a:xfrm>
              <a:off x="1464" y="2340"/>
              <a:ext cx="528" cy="231"/>
              <a:chOff x="1500" y="2328"/>
              <a:chExt cx="456" cy="231"/>
            </a:xfrm>
          </p:grpSpPr>
          <p:sp>
            <p:nvSpPr>
              <p:cNvPr id="18" name="Rectangle 7">
                <a:extLst>
                  <a:ext uri="{FF2B5EF4-FFF2-40B4-BE49-F238E27FC236}">
                    <a16:creationId xmlns:a16="http://schemas.microsoft.com/office/drawing/2014/main" id="{2DE4A945-0504-4675-AE40-DBE524172E29}"/>
                  </a:ext>
                </a:extLst>
              </p:cNvPr>
              <p:cNvSpPr>
                <a:spLocks noChangeArrowheads="1"/>
              </p:cNvSpPr>
              <p:nvPr/>
            </p:nvSpPr>
            <p:spPr bwMode="auto">
              <a:xfrm>
                <a:off x="1548" y="2340"/>
                <a:ext cx="372" cy="204"/>
              </a:xfrm>
              <a:prstGeom prst="rect">
                <a:avLst/>
              </a:prstGeom>
              <a:solidFill>
                <a:srgbClr val="93B7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s-UY" sz="2400">
                  <a:solidFill>
                    <a:srgbClr val="FFFF00"/>
                  </a:solidFill>
                </a:endParaRPr>
              </a:p>
            </p:txBody>
          </p:sp>
          <p:sp>
            <p:nvSpPr>
              <p:cNvPr id="19" name="Text Box 6">
                <a:extLst>
                  <a:ext uri="{FF2B5EF4-FFF2-40B4-BE49-F238E27FC236}">
                    <a16:creationId xmlns:a16="http://schemas.microsoft.com/office/drawing/2014/main" id="{5D1BE0FE-F5DD-49DB-88C1-922135655278}"/>
                  </a:ext>
                </a:extLst>
              </p:cNvPr>
              <p:cNvSpPr txBox="1">
                <a:spLocks noChangeArrowheads="1"/>
              </p:cNvSpPr>
              <p:nvPr/>
            </p:nvSpPr>
            <p:spPr bwMode="auto">
              <a:xfrm>
                <a:off x="1500" y="2328"/>
                <a:ext cx="4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s-UY" sz="1800" b="1" dirty="0">
                    <a:solidFill>
                      <a:schemeClr val="bg1"/>
                    </a:solidFill>
                    <a:latin typeface="Arial" panose="020B0604020202020204" pitchFamily="34" charset="0"/>
                  </a:rPr>
                  <a:t>Cdk1</a:t>
                </a:r>
                <a:endParaRPr lang="es-ES" altLang="es-UY" sz="1800" b="1" dirty="0">
                  <a:solidFill>
                    <a:schemeClr val="bg1"/>
                  </a:solidFill>
                  <a:latin typeface="Arial" panose="020B0604020202020204" pitchFamily="34" charset="0"/>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D5DE20EE-F8A4-4294-8E24-4202E87D7E1A}"/>
              </a:ext>
            </a:extLst>
          </p:cNvPr>
          <p:cNvSpPr txBox="1">
            <a:spLocks noChangeArrowheads="1"/>
          </p:cNvSpPr>
          <p:nvPr/>
        </p:nvSpPr>
        <p:spPr bwMode="auto">
          <a:xfrm>
            <a:off x="3415273" y="297300"/>
            <a:ext cx="23134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UY" altLang="es-UY" sz="2400" b="0" i="0" u="none" strike="noStrike" kern="1200" cap="none" spc="0" normalizeH="0" baseline="0" noProof="0" dirty="0">
                <a:ln>
                  <a:noFill/>
                </a:ln>
                <a:solidFill>
                  <a:srgbClr val="FFFF00"/>
                </a:solidFill>
                <a:effectLst/>
                <a:uLnTx/>
                <a:uFillTx/>
                <a:latin typeface="Century Gothic" panose="020B0502020202020204" pitchFamily="34" charset="0"/>
                <a:cs typeface="Times New Roman" panose="02020603050405020304" pitchFamily="18" charset="0"/>
              </a:rPr>
              <a:t>El </a:t>
            </a:r>
            <a:r>
              <a:rPr kumimoji="0" lang="es-ES_tradnl" altLang="es-UY" sz="2400" b="0" i="0" u="none" strike="noStrike" kern="1200" cap="none" spc="0" normalizeH="0" baseline="0" noProof="0" dirty="0">
                <a:ln>
                  <a:noFill/>
                </a:ln>
                <a:solidFill>
                  <a:srgbClr val="FFFF00"/>
                </a:solidFill>
                <a:effectLst/>
                <a:uLnTx/>
                <a:uFillTx/>
                <a:latin typeface="Century Gothic" panose="020B0502020202020204" pitchFamily="34" charset="0"/>
                <a:cs typeface="+mn-cs"/>
              </a:rPr>
              <a:t>ciclo celular</a:t>
            </a:r>
          </a:p>
        </p:txBody>
      </p:sp>
      <p:grpSp>
        <p:nvGrpSpPr>
          <p:cNvPr id="3075" name="Group 3">
            <a:extLst>
              <a:ext uri="{FF2B5EF4-FFF2-40B4-BE49-F238E27FC236}">
                <a16:creationId xmlns:a16="http://schemas.microsoft.com/office/drawing/2014/main" id="{F65022C1-C941-4BA8-8C89-41813FBA6F8F}"/>
              </a:ext>
            </a:extLst>
          </p:cNvPr>
          <p:cNvGrpSpPr>
            <a:grpSpLocks/>
          </p:cNvGrpSpPr>
          <p:nvPr/>
        </p:nvGrpSpPr>
        <p:grpSpPr bwMode="auto">
          <a:xfrm>
            <a:off x="1790700" y="1211263"/>
            <a:ext cx="6362700" cy="5049837"/>
            <a:chOff x="1128" y="763"/>
            <a:chExt cx="4008" cy="3181"/>
          </a:xfrm>
        </p:grpSpPr>
        <p:grpSp>
          <p:nvGrpSpPr>
            <p:cNvPr id="3077" name="Group 4">
              <a:extLst>
                <a:ext uri="{FF2B5EF4-FFF2-40B4-BE49-F238E27FC236}">
                  <a16:creationId xmlns:a16="http://schemas.microsoft.com/office/drawing/2014/main" id="{6C65DF74-228A-4CE2-9BC4-9957C87D328E}"/>
                </a:ext>
              </a:extLst>
            </p:cNvPr>
            <p:cNvGrpSpPr>
              <a:grpSpLocks/>
            </p:cNvGrpSpPr>
            <p:nvPr/>
          </p:nvGrpSpPr>
          <p:grpSpPr bwMode="auto">
            <a:xfrm>
              <a:off x="1128" y="763"/>
              <a:ext cx="4008" cy="3181"/>
              <a:chOff x="1359" y="763"/>
              <a:chExt cx="4008" cy="3181"/>
            </a:xfrm>
          </p:grpSpPr>
          <p:pic>
            <p:nvPicPr>
              <p:cNvPr id="3080" name="Picture 5" descr="ciclo básico G0">
                <a:extLst>
                  <a:ext uri="{FF2B5EF4-FFF2-40B4-BE49-F238E27FC236}">
                    <a16:creationId xmlns:a16="http://schemas.microsoft.com/office/drawing/2014/main" id="{7243D1D2-2EAB-4464-8DD2-CCF6EA513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 y="763"/>
                <a:ext cx="4008" cy="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6">
                <a:extLst>
                  <a:ext uri="{FF2B5EF4-FFF2-40B4-BE49-F238E27FC236}">
                    <a16:creationId xmlns:a16="http://schemas.microsoft.com/office/drawing/2014/main" id="{7BCAE786-BCD0-467A-BBC8-1EFA0FCAB78E}"/>
                  </a:ext>
                </a:extLst>
              </p:cNvPr>
              <p:cNvSpPr txBox="1">
                <a:spLocks noChangeArrowheads="1"/>
              </p:cNvSpPr>
              <p:nvPr/>
            </p:nvSpPr>
            <p:spPr bwMode="auto">
              <a:xfrm>
                <a:off x="3206" y="989"/>
                <a:ext cx="3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t>
                </a:r>
              </a:p>
            </p:txBody>
          </p:sp>
          <p:sp>
            <p:nvSpPr>
              <p:cNvPr id="3082" name="Text Box 7">
                <a:extLst>
                  <a:ext uri="{FF2B5EF4-FFF2-40B4-BE49-F238E27FC236}">
                    <a16:creationId xmlns:a16="http://schemas.microsoft.com/office/drawing/2014/main" id="{21554E0B-5864-42E3-B6D0-F7F006F17349}"/>
                  </a:ext>
                </a:extLst>
              </p:cNvPr>
              <p:cNvSpPr txBox="1">
                <a:spLocks noChangeArrowheads="1"/>
              </p:cNvSpPr>
              <p:nvPr/>
            </p:nvSpPr>
            <p:spPr bwMode="auto">
              <a:xfrm>
                <a:off x="2570" y="3473"/>
                <a:ext cx="26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a:t>
                </a:r>
              </a:p>
            </p:txBody>
          </p:sp>
          <p:sp>
            <p:nvSpPr>
              <p:cNvPr id="3083" name="Text Box 8">
                <a:extLst>
                  <a:ext uri="{FF2B5EF4-FFF2-40B4-BE49-F238E27FC236}">
                    <a16:creationId xmlns:a16="http://schemas.microsoft.com/office/drawing/2014/main" id="{31787473-B558-4FE9-B0F0-E86FF8272798}"/>
                  </a:ext>
                </a:extLst>
              </p:cNvPr>
              <p:cNvSpPr txBox="1">
                <a:spLocks noChangeArrowheads="1"/>
              </p:cNvSpPr>
              <p:nvPr/>
            </p:nvSpPr>
            <p:spPr bwMode="auto">
              <a:xfrm>
                <a:off x="4058" y="1661"/>
                <a:ext cx="4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G1</a:t>
                </a:r>
              </a:p>
            </p:txBody>
          </p:sp>
          <p:sp>
            <p:nvSpPr>
              <p:cNvPr id="3084" name="Text Box 9">
                <a:extLst>
                  <a:ext uri="{FF2B5EF4-FFF2-40B4-BE49-F238E27FC236}">
                    <a16:creationId xmlns:a16="http://schemas.microsoft.com/office/drawing/2014/main" id="{466EB568-CAC2-48BF-9E48-67A71A2C99AA}"/>
                  </a:ext>
                </a:extLst>
              </p:cNvPr>
              <p:cNvSpPr txBox="1">
                <a:spLocks noChangeArrowheads="1"/>
              </p:cNvSpPr>
              <p:nvPr/>
            </p:nvSpPr>
            <p:spPr bwMode="auto">
              <a:xfrm>
                <a:off x="1694" y="1541"/>
                <a:ext cx="4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G2</a:t>
                </a:r>
              </a:p>
            </p:txBody>
          </p:sp>
          <p:sp>
            <p:nvSpPr>
              <p:cNvPr id="3085" name="Text Box 10">
                <a:extLst>
                  <a:ext uri="{FF2B5EF4-FFF2-40B4-BE49-F238E27FC236}">
                    <a16:creationId xmlns:a16="http://schemas.microsoft.com/office/drawing/2014/main" id="{9CFDEF77-4DCE-4DED-B8F5-8DA11B6EC3B6}"/>
                  </a:ext>
                </a:extLst>
              </p:cNvPr>
              <p:cNvSpPr txBox="1">
                <a:spLocks noChangeArrowheads="1"/>
              </p:cNvSpPr>
              <p:nvPr/>
            </p:nvSpPr>
            <p:spPr bwMode="auto">
              <a:xfrm>
                <a:off x="4766" y="2441"/>
                <a:ext cx="4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G0</a:t>
                </a:r>
              </a:p>
            </p:txBody>
          </p:sp>
        </p:grpSp>
        <p:sp>
          <p:nvSpPr>
            <p:cNvPr id="3078" name="Line 11">
              <a:extLst>
                <a:ext uri="{FF2B5EF4-FFF2-40B4-BE49-F238E27FC236}">
                  <a16:creationId xmlns:a16="http://schemas.microsoft.com/office/drawing/2014/main" id="{906B73CA-756A-4F5F-B4AB-638BD63B0AAC}"/>
                </a:ext>
              </a:extLst>
            </p:cNvPr>
            <p:cNvSpPr>
              <a:spLocks noChangeShapeType="1"/>
            </p:cNvSpPr>
            <p:nvPr/>
          </p:nvSpPr>
          <p:spPr bwMode="auto">
            <a:xfrm>
              <a:off x="3876" y="2604"/>
              <a:ext cx="516" cy="15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UY"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3079" name="Text Box 12">
              <a:extLst>
                <a:ext uri="{FF2B5EF4-FFF2-40B4-BE49-F238E27FC236}">
                  <a16:creationId xmlns:a16="http://schemas.microsoft.com/office/drawing/2014/main" id="{FEDD3B27-B9CB-4B39-80D5-7E3DBD11D56D}"/>
                </a:ext>
              </a:extLst>
            </p:cNvPr>
            <p:cNvSpPr txBox="1">
              <a:spLocks noChangeArrowheads="1"/>
            </p:cNvSpPr>
            <p:nvPr/>
          </p:nvSpPr>
          <p:spPr bwMode="auto">
            <a:xfrm>
              <a:off x="3710" y="2449"/>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400" b="1" i="0" u="none" strike="noStrike" kern="1200" cap="none" spc="0" normalizeH="0" baseline="0" noProof="0">
                  <a:ln>
                    <a:noFill/>
                  </a:ln>
                  <a:solidFill>
                    <a:srgbClr val="CCCCFF"/>
                  </a:solidFill>
                  <a:effectLst/>
                  <a:uLnTx/>
                  <a:uFillTx/>
                  <a:latin typeface="Arial" panose="020B0604020202020204" pitchFamily="34" charset="0"/>
                  <a:ea typeface="+mn-ea"/>
                  <a:cs typeface="+mn-cs"/>
                </a:rPr>
                <a:t>R</a:t>
              </a:r>
            </a:p>
          </p:txBody>
        </p:sp>
      </p:grpSp>
      <p:sp>
        <p:nvSpPr>
          <p:cNvPr id="118803" name="Text Box 19">
            <a:extLst>
              <a:ext uri="{FF2B5EF4-FFF2-40B4-BE49-F238E27FC236}">
                <a16:creationId xmlns:a16="http://schemas.microsoft.com/office/drawing/2014/main" id="{9DEF336F-8DAD-4A15-B732-A68077187286}"/>
              </a:ext>
            </a:extLst>
          </p:cNvPr>
          <p:cNvSpPr txBox="1">
            <a:spLocks noChangeArrowheads="1"/>
          </p:cNvSpPr>
          <p:nvPr/>
        </p:nvSpPr>
        <p:spPr bwMode="auto">
          <a:xfrm>
            <a:off x="3611563" y="2744788"/>
            <a:ext cx="1844675"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s-UY" sz="2800" b="0" i="0" u="none" strike="noStrike" kern="1200" cap="none" spc="0" normalizeH="0" baseline="0" noProof="0">
                <a:ln>
                  <a:noFill/>
                </a:ln>
                <a:solidFill>
                  <a:srgbClr val="FF3300"/>
                </a:solidFill>
                <a:effectLst/>
                <a:uLnTx/>
                <a:uFillTx/>
                <a:latin typeface="Arial" panose="020B0604020202020204" pitchFamily="34" charset="0"/>
                <a:ea typeface="+mn-ea"/>
                <a:cs typeface="Times New Roman" panose="02020603050405020304" pitchFamily="18" charset="0"/>
              </a:rPr>
              <a:t>¿</a:t>
            </a:r>
            <a:r>
              <a:rPr kumimoji="0" lang="en-GB" altLang="es-UY" sz="2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RELOJ</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s-UY" sz="2800" b="0"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s-UY" sz="2800" b="0"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UY" sz="2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DOMIN</a:t>
            </a:r>
            <a:r>
              <a:rPr kumimoji="0" lang="en-US" altLang="es-UY" sz="2800" b="0" i="0" u="none" strike="noStrike" kern="1200" cap="none" spc="0" normalizeH="0" baseline="0" noProof="0">
                <a:ln>
                  <a:noFill/>
                </a:ln>
                <a:solidFill>
                  <a:srgbClr val="FF3300"/>
                </a:solidFill>
                <a:effectLst/>
                <a:uLnTx/>
                <a:uFillTx/>
                <a:latin typeface="Arial" panose="020B0604020202020204" pitchFamily="34" charset="0"/>
                <a:ea typeface="+mn-ea"/>
                <a:cs typeface="Times New Roman" panose="02020603050405020304" pitchFamily="18" charset="0"/>
              </a:rPr>
              <a:t>Ó</a:t>
            </a:r>
            <a:r>
              <a:rPr kumimoji="0" lang="en-GB" altLang="es-UY" sz="2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a:t>
            </a:r>
            <a:endParaRPr kumimoji="0" lang="es-ES" altLang="es-UY" sz="2800" b="0"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0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17463" y="-285750"/>
            <a:ext cx="9126537" cy="7143750"/>
            <a:chOff x="11" y="-180"/>
            <a:chExt cx="5749" cy="4500"/>
          </a:xfrm>
        </p:grpSpPr>
        <p:grpSp>
          <p:nvGrpSpPr>
            <p:cNvPr id="87055" name="Group 3"/>
            <p:cNvGrpSpPr>
              <a:grpSpLocks/>
            </p:cNvGrpSpPr>
            <p:nvPr/>
          </p:nvGrpSpPr>
          <p:grpSpPr bwMode="auto">
            <a:xfrm>
              <a:off x="11" y="51"/>
              <a:ext cx="5749" cy="4269"/>
              <a:chOff x="11" y="51"/>
              <a:chExt cx="5749" cy="4269"/>
            </a:xfrm>
          </p:grpSpPr>
          <p:grpSp>
            <p:nvGrpSpPr>
              <p:cNvPr id="87060" name="Group 4"/>
              <p:cNvGrpSpPr>
                <a:grpSpLocks/>
              </p:cNvGrpSpPr>
              <p:nvPr/>
            </p:nvGrpSpPr>
            <p:grpSpPr bwMode="auto">
              <a:xfrm>
                <a:off x="709" y="57"/>
                <a:ext cx="1718" cy="4263"/>
                <a:chOff x="697" y="-236"/>
                <a:chExt cx="1718" cy="4263"/>
              </a:xfrm>
            </p:grpSpPr>
            <p:sp>
              <p:nvSpPr>
                <p:cNvPr id="11291" name="AutoShape 5"/>
                <p:cNvSpPr>
                  <a:spLocks/>
                </p:cNvSpPr>
                <p:nvPr/>
              </p:nvSpPr>
              <p:spPr bwMode="auto">
                <a:xfrm>
                  <a:off x="1561" y="-236"/>
                  <a:ext cx="854" cy="4255"/>
                </a:xfrm>
                <a:prstGeom prst="leftBrace">
                  <a:avLst>
                    <a:gd name="adj1" fmla="val 83733"/>
                    <a:gd name="adj2" fmla="val 40727"/>
                  </a:avLst>
                </a:prstGeom>
                <a:noFill/>
                <a:ln w="9525">
                  <a:solidFill>
                    <a:srgbClr val="FFBA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en-US" altLang="es-UY" sz="2400">
                    <a:solidFill>
                      <a:srgbClr val="FFFF00"/>
                    </a:solidFill>
                    <a:cs typeface="+mn-cs"/>
                  </a:endParaRPr>
                </a:p>
              </p:txBody>
            </p:sp>
            <p:sp>
              <p:nvSpPr>
                <p:cNvPr id="11292" name="AutoShape 6"/>
                <p:cNvSpPr>
                  <a:spLocks/>
                </p:cNvSpPr>
                <p:nvPr/>
              </p:nvSpPr>
              <p:spPr bwMode="auto">
                <a:xfrm flipH="1">
                  <a:off x="697" y="-228"/>
                  <a:ext cx="854" cy="4255"/>
                </a:xfrm>
                <a:prstGeom prst="leftBrace">
                  <a:avLst>
                    <a:gd name="adj1" fmla="val 83733"/>
                    <a:gd name="adj2" fmla="val 40727"/>
                  </a:avLst>
                </a:prstGeom>
                <a:noFill/>
                <a:ln w="9525">
                  <a:solidFill>
                    <a:srgbClr val="FFBA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en-US" altLang="es-UY" sz="2400">
                    <a:solidFill>
                      <a:srgbClr val="FFFF00"/>
                    </a:solidFill>
                    <a:cs typeface="+mn-cs"/>
                  </a:endParaRPr>
                </a:p>
              </p:txBody>
            </p:sp>
          </p:grpSp>
          <p:grpSp>
            <p:nvGrpSpPr>
              <p:cNvPr id="87061" name="Group 7"/>
              <p:cNvGrpSpPr>
                <a:grpSpLocks/>
              </p:cNvGrpSpPr>
              <p:nvPr/>
            </p:nvGrpSpPr>
            <p:grpSpPr bwMode="auto">
              <a:xfrm>
                <a:off x="3646" y="51"/>
                <a:ext cx="1718" cy="4263"/>
                <a:chOff x="697" y="-236"/>
                <a:chExt cx="1718" cy="4263"/>
              </a:xfrm>
            </p:grpSpPr>
            <p:sp>
              <p:nvSpPr>
                <p:cNvPr id="11289" name="AutoShape 8"/>
                <p:cNvSpPr>
                  <a:spLocks/>
                </p:cNvSpPr>
                <p:nvPr/>
              </p:nvSpPr>
              <p:spPr bwMode="auto">
                <a:xfrm>
                  <a:off x="1561" y="-236"/>
                  <a:ext cx="854" cy="4255"/>
                </a:xfrm>
                <a:prstGeom prst="leftBrace">
                  <a:avLst>
                    <a:gd name="adj1" fmla="val 83733"/>
                    <a:gd name="adj2" fmla="val 40727"/>
                  </a:avLst>
                </a:prstGeom>
                <a:noFill/>
                <a:ln w="9525">
                  <a:solidFill>
                    <a:srgbClr val="FFBA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en-US" altLang="es-UY" sz="2400">
                    <a:solidFill>
                      <a:srgbClr val="FFFF00"/>
                    </a:solidFill>
                    <a:cs typeface="+mn-cs"/>
                  </a:endParaRPr>
                </a:p>
              </p:txBody>
            </p:sp>
            <p:sp>
              <p:nvSpPr>
                <p:cNvPr id="11290" name="AutoShape 9"/>
                <p:cNvSpPr>
                  <a:spLocks/>
                </p:cNvSpPr>
                <p:nvPr/>
              </p:nvSpPr>
              <p:spPr bwMode="auto">
                <a:xfrm flipH="1">
                  <a:off x="697" y="-228"/>
                  <a:ext cx="854" cy="4255"/>
                </a:xfrm>
                <a:prstGeom prst="leftBrace">
                  <a:avLst>
                    <a:gd name="adj1" fmla="val 83733"/>
                    <a:gd name="adj2" fmla="val 40727"/>
                  </a:avLst>
                </a:prstGeom>
                <a:noFill/>
                <a:ln w="9525">
                  <a:solidFill>
                    <a:srgbClr val="FFBA0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en-US" altLang="es-UY" sz="2400">
                    <a:solidFill>
                      <a:srgbClr val="FFFF00"/>
                    </a:solidFill>
                    <a:cs typeface="+mn-cs"/>
                  </a:endParaRPr>
                </a:p>
              </p:txBody>
            </p:sp>
          </p:grpSp>
          <p:sp>
            <p:nvSpPr>
              <p:cNvPr id="11286" name="Line 10"/>
              <p:cNvSpPr>
                <a:spLocks noChangeShapeType="1"/>
              </p:cNvSpPr>
              <p:nvPr/>
            </p:nvSpPr>
            <p:spPr bwMode="auto">
              <a:xfrm>
                <a:off x="2427" y="4311"/>
                <a:ext cx="1236" cy="0"/>
              </a:xfrm>
              <a:prstGeom prst="line">
                <a:avLst/>
              </a:prstGeom>
              <a:noFill/>
              <a:ln w="9525">
                <a:solidFill>
                  <a:srgbClr val="FFBA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s-UY" sz="2400">
                  <a:solidFill>
                    <a:srgbClr val="FFFF00"/>
                  </a:solidFill>
                  <a:latin typeface="Times New Roman" pitchFamily="18" charset="0"/>
                  <a:cs typeface="+mn-cs"/>
                </a:endParaRPr>
              </a:p>
            </p:txBody>
          </p:sp>
          <p:sp>
            <p:nvSpPr>
              <p:cNvPr id="11287" name="Line 11"/>
              <p:cNvSpPr>
                <a:spLocks noChangeShapeType="1"/>
              </p:cNvSpPr>
              <p:nvPr/>
            </p:nvSpPr>
            <p:spPr bwMode="auto">
              <a:xfrm flipH="1">
                <a:off x="11" y="4315"/>
                <a:ext cx="736" cy="0"/>
              </a:xfrm>
              <a:prstGeom prst="line">
                <a:avLst/>
              </a:prstGeom>
              <a:noFill/>
              <a:ln w="9525">
                <a:solidFill>
                  <a:srgbClr val="FFBA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s-UY" sz="2400">
                  <a:solidFill>
                    <a:srgbClr val="FFFF00"/>
                  </a:solidFill>
                  <a:latin typeface="Times New Roman" pitchFamily="18" charset="0"/>
                  <a:cs typeface="+mn-cs"/>
                </a:endParaRPr>
              </a:p>
            </p:txBody>
          </p:sp>
          <p:sp>
            <p:nvSpPr>
              <p:cNvPr id="11288" name="Line 12"/>
              <p:cNvSpPr>
                <a:spLocks noChangeShapeType="1"/>
              </p:cNvSpPr>
              <p:nvPr/>
            </p:nvSpPr>
            <p:spPr bwMode="auto">
              <a:xfrm>
                <a:off x="5354" y="4304"/>
                <a:ext cx="406" cy="0"/>
              </a:xfrm>
              <a:prstGeom prst="line">
                <a:avLst/>
              </a:prstGeom>
              <a:noFill/>
              <a:ln w="9525">
                <a:solidFill>
                  <a:srgbClr val="FFBA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s-UY" sz="2400">
                  <a:solidFill>
                    <a:srgbClr val="FFFF00"/>
                  </a:solidFill>
                  <a:latin typeface="Times New Roman" pitchFamily="18" charset="0"/>
                  <a:cs typeface="+mn-cs"/>
                </a:endParaRPr>
              </a:p>
            </p:txBody>
          </p:sp>
        </p:grpSp>
        <p:sp>
          <p:nvSpPr>
            <p:cNvPr id="11280" name="Rectangle 13"/>
            <p:cNvSpPr>
              <a:spLocks noChangeArrowheads="1"/>
            </p:cNvSpPr>
            <p:nvPr/>
          </p:nvSpPr>
          <p:spPr bwMode="auto">
            <a:xfrm rot="-1245751">
              <a:off x="799" y="-147"/>
              <a:ext cx="552" cy="20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en-US" altLang="es-UY" sz="2400">
                <a:solidFill>
                  <a:srgbClr val="FFFF00"/>
                </a:solidFill>
                <a:cs typeface="+mn-cs"/>
              </a:endParaRPr>
            </a:p>
          </p:txBody>
        </p:sp>
        <p:sp>
          <p:nvSpPr>
            <p:cNvPr id="11281" name="Rectangle 14"/>
            <p:cNvSpPr>
              <a:spLocks noChangeArrowheads="1"/>
            </p:cNvSpPr>
            <p:nvPr/>
          </p:nvSpPr>
          <p:spPr bwMode="auto">
            <a:xfrm rot="-1245751">
              <a:off x="3715" y="-144"/>
              <a:ext cx="552" cy="20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en-US" altLang="es-UY" sz="2400">
                <a:solidFill>
                  <a:srgbClr val="FFFF00"/>
                </a:solidFill>
                <a:cs typeface="+mn-cs"/>
              </a:endParaRPr>
            </a:p>
          </p:txBody>
        </p:sp>
        <p:sp>
          <p:nvSpPr>
            <p:cNvPr id="11282" name="Rectangle 15"/>
            <p:cNvSpPr>
              <a:spLocks noChangeArrowheads="1"/>
            </p:cNvSpPr>
            <p:nvPr/>
          </p:nvSpPr>
          <p:spPr bwMode="auto">
            <a:xfrm rot="1245751" flipH="1">
              <a:off x="1723" y="-180"/>
              <a:ext cx="552" cy="20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en-US" altLang="es-UY" sz="2400">
                <a:solidFill>
                  <a:srgbClr val="FFFF00"/>
                </a:solidFill>
                <a:cs typeface="+mn-cs"/>
              </a:endParaRPr>
            </a:p>
          </p:txBody>
        </p:sp>
        <p:sp>
          <p:nvSpPr>
            <p:cNvPr id="11283" name="Rectangle 16"/>
            <p:cNvSpPr>
              <a:spLocks noChangeArrowheads="1"/>
            </p:cNvSpPr>
            <p:nvPr/>
          </p:nvSpPr>
          <p:spPr bwMode="auto">
            <a:xfrm rot="1245751" flipH="1">
              <a:off x="4675" y="-180"/>
              <a:ext cx="552" cy="20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en-US" altLang="es-UY" sz="2400">
                <a:solidFill>
                  <a:srgbClr val="FFFF00"/>
                </a:solidFill>
                <a:cs typeface="+mn-cs"/>
              </a:endParaRPr>
            </a:p>
          </p:txBody>
        </p:sp>
      </p:grpSp>
      <p:pic>
        <p:nvPicPr>
          <p:cNvPr id="87043" name="Picture 17" descr="ciclo estir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079500"/>
            <a:ext cx="9144001"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34" name="Group 18"/>
          <p:cNvGrpSpPr>
            <a:grpSpLocks/>
          </p:cNvGrpSpPr>
          <p:nvPr/>
        </p:nvGrpSpPr>
        <p:grpSpPr bwMode="auto">
          <a:xfrm>
            <a:off x="-1290638" y="3313113"/>
            <a:ext cx="13435013" cy="3559175"/>
            <a:chOff x="-813" y="2087"/>
            <a:chExt cx="8463" cy="2242"/>
          </a:xfrm>
        </p:grpSpPr>
        <p:sp>
          <p:nvSpPr>
            <p:cNvPr id="11274" name="Line 19"/>
            <p:cNvSpPr>
              <a:spLocks noChangeShapeType="1"/>
            </p:cNvSpPr>
            <p:nvPr/>
          </p:nvSpPr>
          <p:spPr bwMode="auto">
            <a:xfrm>
              <a:off x="1771" y="2109"/>
              <a:ext cx="364" cy="2211"/>
            </a:xfrm>
            <a:prstGeom prst="line">
              <a:avLst/>
            </a:prstGeom>
            <a:noFill/>
            <a:ln w="38100">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s-UY" sz="2400">
                <a:solidFill>
                  <a:srgbClr val="FFFF00"/>
                </a:solidFill>
                <a:latin typeface="Times New Roman" pitchFamily="18" charset="0"/>
                <a:cs typeface="+mn-cs"/>
              </a:endParaRPr>
            </a:p>
          </p:txBody>
        </p:sp>
        <p:sp>
          <p:nvSpPr>
            <p:cNvPr id="11275" name="Line 20"/>
            <p:cNvSpPr>
              <a:spLocks noChangeShapeType="1"/>
            </p:cNvSpPr>
            <p:nvPr/>
          </p:nvSpPr>
          <p:spPr bwMode="auto">
            <a:xfrm>
              <a:off x="4722" y="2099"/>
              <a:ext cx="364" cy="2211"/>
            </a:xfrm>
            <a:prstGeom prst="line">
              <a:avLst/>
            </a:prstGeom>
            <a:noFill/>
            <a:ln w="38100">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s-UY" sz="2400">
                <a:solidFill>
                  <a:srgbClr val="FFFF00"/>
                </a:solidFill>
                <a:latin typeface="Times New Roman" pitchFamily="18" charset="0"/>
                <a:cs typeface="+mn-cs"/>
              </a:endParaRPr>
            </a:p>
          </p:txBody>
        </p:sp>
        <p:sp>
          <p:nvSpPr>
            <p:cNvPr id="11276" name="Line 21"/>
            <p:cNvSpPr>
              <a:spLocks noChangeShapeType="1"/>
            </p:cNvSpPr>
            <p:nvPr/>
          </p:nvSpPr>
          <p:spPr bwMode="auto">
            <a:xfrm flipV="1">
              <a:off x="2145" y="2087"/>
              <a:ext cx="2582" cy="2233"/>
            </a:xfrm>
            <a:prstGeom prst="line">
              <a:avLst/>
            </a:prstGeom>
            <a:noFill/>
            <a:ln w="38100">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s-UY" sz="2400">
                <a:solidFill>
                  <a:srgbClr val="FFFF00"/>
                </a:solidFill>
                <a:latin typeface="Times New Roman" pitchFamily="18" charset="0"/>
                <a:cs typeface="+mn-cs"/>
              </a:endParaRPr>
            </a:p>
          </p:txBody>
        </p:sp>
        <p:sp>
          <p:nvSpPr>
            <p:cNvPr id="11277" name="Line 22"/>
            <p:cNvSpPr>
              <a:spLocks noChangeShapeType="1"/>
            </p:cNvSpPr>
            <p:nvPr/>
          </p:nvSpPr>
          <p:spPr bwMode="auto">
            <a:xfrm flipV="1">
              <a:off x="5068" y="2087"/>
              <a:ext cx="2582" cy="2233"/>
            </a:xfrm>
            <a:prstGeom prst="line">
              <a:avLst/>
            </a:prstGeom>
            <a:noFill/>
            <a:ln w="38100">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s-UY" sz="2400">
                <a:solidFill>
                  <a:srgbClr val="FFFF00"/>
                </a:solidFill>
                <a:latin typeface="Times New Roman" pitchFamily="18" charset="0"/>
                <a:cs typeface="+mn-cs"/>
              </a:endParaRPr>
            </a:p>
          </p:txBody>
        </p:sp>
        <p:sp>
          <p:nvSpPr>
            <p:cNvPr id="11278" name="Line 23"/>
            <p:cNvSpPr>
              <a:spLocks noChangeShapeType="1"/>
            </p:cNvSpPr>
            <p:nvPr/>
          </p:nvSpPr>
          <p:spPr bwMode="auto">
            <a:xfrm flipV="1">
              <a:off x="-813" y="2096"/>
              <a:ext cx="2582" cy="2233"/>
            </a:xfrm>
            <a:prstGeom prst="line">
              <a:avLst/>
            </a:prstGeom>
            <a:noFill/>
            <a:ln w="38100">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s-UY" sz="2400">
                <a:solidFill>
                  <a:srgbClr val="FFFF00"/>
                </a:solidFill>
                <a:latin typeface="Times New Roman" pitchFamily="18" charset="0"/>
                <a:cs typeface="+mn-cs"/>
              </a:endParaRPr>
            </a:p>
          </p:txBody>
        </p:sp>
      </p:grpSp>
      <p:sp>
        <p:nvSpPr>
          <p:cNvPr id="11269" name="Text Box 24"/>
          <p:cNvSpPr txBox="1">
            <a:spLocks noChangeArrowheads="1"/>
          </p:cNvSpPr>
          <p:nvPr/>
        </p:nvSpPr>
        <p:spPr bwMode="auto">
          <a:xfrm>
            <a:off x="269875" y="1316038"/>
            <a:ext cx="1241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es-ES_tradnl" altLang="es-UY" sz="2000" b="1">
                <a:solidFill>
                  <a:srgbClr val="000000"/>
                </a:solidFill>
                <a:latin typeface="Arial" charset="0"/>
                <a:cs typeface="+mn-cs"/>
              </a:rPr>
              <a:t>Interfase</a:t>
            </a:r>
          </a:p>
        </p:txBody>
      </p:sp>
      <p:sp>
        <p:nvSpPr>
          <p:cNvPr id="11270" name="Text Box 25"/>
          <p:cNvSpPr txBox="1">
            <a:spLocks noChangeArrowheads="1"/>
          </p:cNvSpPr>
          <p:nvPr/>
        </p:nvSpPr>
        <p:spPr bwMode="auto">
          <a:xfrm>
            <a:off x="4365625" y="1316038"/>
            <a:ext cx="1241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es-ES_tradnl" altLang="es-UY" sz="2000" b="1">
                <a:solidFill>
                  <a:srgbClr val="000000"/>
                </a:solidFill>
                <a:latin typeface="Arial" charset="0"/>
                <a:cs typeface="+mn-cs"/>
              </a:rPr>
              <a:t>Interfase</a:t>
            </a:r>
          </a:p>
        </p:txBody>
      </p:sp>
      <p:sp>
        <p:nvSpPr>
          <p:cNvPr id="11271" name="Text Box 26"/>
          <p:cNvSpPr txBox="1">
            <a:spLocks noChangeArrowheads="1"/>
          </p:cNvSpPr>
          <p:nvPr/>
        </p:nvSpPr>
        <p:spPr bwMode="auto">
          <a:xfrm>
            <a:off x="2460625" y="1316038"/>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es-ES_tradnl" altLang="es-UY" sz="2000" b="1">
                <a:solidFill>
                  <a:srgbClr val="000000"/>
                </a:solidFill>
                <a:latin typeface="Arial" charset="0"/>
                <a:cs typeface="+mn-cs"/>
              </a:rPr>
              <a:t>M</a:t>
            </a:r>
          </a:p>
        </p:txBody>
      </p:sp>
      <p:sp>
        <p:nvSpPr>
          <p:cNvPr id="11272" name="Text Box 27"/>
          <p:cNvSpPr txBox="1">
            <a:spLocks noChangeArrowheads="1"/>
          </p:cNvSpPr>
          <p:nvPr/>
        </p:nvSpPr>
        <p:spPr bwMode="auto">
          <a:xfrm>
            <a:off x="7089775" y="1316038"/>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es-ES_tradnl" altLang="es-UY" sz="2000" b="1">
                <a:solidFill>
                  <a:srgbClr val="000000"/>
                </a:solidFill>
                <a:latin typeface="Arial" charset="0"/>
                <a:cs typeface="+mn-cs"/>
              </a:rPr>
              <a:t>M</a:t>
            </a:r>
          </a:p>
        </p:txBody>
      </p:sp>
      <p:sp>
        <p:nvSpPr>
          <p:cNvPr id="11273" name="Text Box 28"/>
          <p:cNvSpPr txBox="1">
            <a:spLocks noChangeArrowheads="1"/>
          </p:cNvSpPr>
          <p:nvPr/>
        </p:nvSpPr>
        <p:spPr bwMode="auto">
          <a:xfrm>
            <a:off x="3845851" y="109538"/>
            <a:ext cx="14173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r>
              <a:rPr lang="es-ES_tradnl" altLang="es-UY" sz="2400" dirty="0">
                <a:solidFill>
                  <a:srgbClr val="FFFF00"/>
                </a:solidFill>
                <a:latin typeface="Century Gothic" pitchFamily="34" charset="0"/>
                <a:cs typeface="+mn-cs"/>
              </a:rPr>
              <a:t>El “reloj”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6034"/>
                                        </p:tgtEl>
                                        <p:attrNameLst>
                                          <p:attrName>style.visibility</p:attrName>
                                        </p:attrNameLst>
                                      </p:cBhvr>
                                      <p:to>
                                        <p:strVal val="visible"/>
                                      </p:to>
                                    </p:set>
                                    <p:animEffect transition="in" filter="wipe(left)">
                                      <p:cBhvr>
                                        <p:cTn id="7" dur="500"/>
                                        <p:tgtEl>
                                          <p:spTgt spid="86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506" name="Group 32">
            <a:extLst>
              <a:ext uri="{FF2B5EF4-FFF2-40B4-BE49-F238E27FC236}">
                <a16:creationId xmlns:a16="http://schemas.microsoft.com/office/drawing/2014/main" id="{4E78C1D0-D51A-4D3F-A685-9AC37B0BB070}"/>
              </a:ext>
            </a:extLst>
          </p:cNvPr>
          <p:cNvGrpSpPr>
            <a:grpSpLocks/>
          </p:cNvGrpSpPr>
          <p:nvPr/>
        </p:nvGrpSpPr>
        <p:grpSpPr bwMode="auto">
          <a:xfrm>
            <a:off x="1552575" y="923925"/>
            <a:ext cx="6600825" cy="5337175"/>
            <a:chOff x="978" y="582"/>
            <a:chExt cx="4158" cy="3362"/>
          </a:xfrm>
        </p:grpSpPr>
        <p:pic>
          <p:nvPicPr>
            <p:cNvPr id="21513" name="Picture 2" descr="ciclo básico G0">
              <a:extLst>
                <a:ext uri="{FF2B5EF4-FFF2-40B4-BE49-F238E27FC236}">
                  <a16:creationId xmlns:a16="http://schemas.microsoft.com/office/drawing/2014/main" id="{FBD86409-8898-44EF-91B5-6D8E78B53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 y="763"/>
              <a:ext cx="4008" cy="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4" name="Group 31">
              <a:extLst>
                <a:ext uri="{FF2B5EF4-FFF2-40B4-BE49-F238E27FC236}">
                  <a16:creationId xmlns:a16="http://schemas.microsoft.com/office/drawing/2014/main" id="{448EF5A2-0159-4C35-8E0E-32D11E0A1EA0}"/>
                </a:ext>
              </a:extLst>
            </p:cNvPr>
            <p:cNvGrpSpPr>
              <a:grpSpLocks/>
            </p:cNvGrpSpPr>
            <p:nvPr/>
          </p:nvGrpSpPr>
          <p:grpSpPr bwMode="auto">
            <a:xfrm>
              <a:off x="978" y="582"/>
              <a:ext cx="3972" cy="3218"/>
              <a:chOff x="978" y="582"/>
              <a:chExt cx="3972" cy="3218"/>
            </a:xfrm>
          </p:grpSpPr>
          <p:sp>
            <p:nvSpPr>
              <p:cNvPr id="21515" name="Text Box 3">
                <a:extLst>
                  <a:ext uri="{FF2B5EF4-FFF2-40B4-BE49-F238E27FC236}">
                    <a16:creationId xmlns:a16="http://schemas.microsoft.com/office/drawing/2014/main" id="{5B31E7C1-6DDB-4CD2-A93F-8D03E4AD22D3}"/>
                  </a:ext>
                </a:extLst>
              </p:cNvPr>
              <p:cNvSpPr txBox="1">
                <a:spLocks noChangeArrowheads="1"/>
              </p:cNvSpPr>
              <p:nvPr/>
            </p:nvSpPr>
            <p:spPr bwMode="auto">
              <a:xfrm>
                <a:off x="2975" y="989"/>
                <a:ext cx="3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t>
                </a:r>
              </a:p>
            </p:txBody>
          </p:sp>
          <p:sp>
            <p:nvSpPr>
              <p:cNvPr id="21516" name="Text Box 4">
                <a:extLst>
                  <a:ext uri="{FF2B5EF4-FFF2-40B4-BE49-F238E27FC236}">
                    <a16:creationId xmlns:a16="http://schemas.microsoft.com/office/drawing/2014/main" id="{E96A6FD7-C2D7-4637-8DA6-75088A07D87C}"/>
                  </a:ext>
                </a:extLst>
              </p:cNvPr>
              <p:cNvSpPr txBox="1">
                <a:spLocks noChangeArrowheads="1"/>
              </p:cNvSpPr>
              <p:nvPr/>
            </p:nvSpPr>
            <p:spPr bwMode="auto">
              <a:xfrm>
                <a:off x="2339" y="3473"/>
                <a:ext cx="26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a:t>
                </a:r>
              </a:p>
            </p:txBody>
          </p:sp>
          <p:sp>
            <p:nvSpPr>
              <p:cNvPr id="21517" name="Text Box 5">
                <a:extLst>
                  <a:ext uri="{FF2B5EF4-FFF2-40B4-BE49-F238E27FC236}">
                    <a16:creationId xmlns:a16="http://schemas.microsoft.com/office/drawing/2014/main" id="{80C9F7CB-7554-48E3-ACA4-8AC9B7996B27}"/>
                  </a:ext>
                </a:extLst>
              </p:cNvPr>
              <p:cNvSpPr txBox="1">
                <a:spLocks noChangeArrowheads="1"/>
              </p:cNvSpPr>
              <p:nvPr/>
            </p:nvSpPr>
            <p:spPr bwMode="auto">
              <a:xfrm>
                <a:off x="3959" y="2249"/>
                <a:ext cx="4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G1</a:t>
                </a:r>
              </a:p>
            </p:txBody>
          </p:sp>
          <p:sp>
            <p:nvSpPr>
              <p:cNvPr id="21518" name="Text Box 6">
                <a:extLst>
                  <a:ext uri="{FF2B5EF4-FFF2-40B4-BE49-F238E27FC236}">
                    <a16:creationId xmlns:a16="http://schemas.microsoft.com/office/drawing/2014/main" id="{CC0EBAA0-A190-4A6D-84C2-99EA67257A73}"/>
                  </a:ext>
                </a:extLst>
              </p:cNvPr>
              <p:cNvSpPr txBox="1">
                <a:spLocks noChangeArrowheads="1"/>
              </p:cNvSpPr>
              <p:nvPr/>
            </p:nvSpPr>
            <p:spPr bwMode="auto">
              <a:xfrm>
                <a:off x="1463" y="1541"/>
                <a:ext cx="4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G2</a:t>
                </a:r>
              </a:p>
            </p:txBody>
          </p:sp>
          <p:sp>
            <p:nvSpPr>
              <p:cNvPr id="21519" name="Text Box 7">
                <a:extLst>
                  <a:ext uri="{FF2B5EF4-FFF2-40B4-BE49-F238E27FC236}">
                    <a16:creationId xmlns:a16="http://schemas.microsoft.com/office/drawing/2014/main" id="{D872B87D-B129-486C-B652-16F8AA267D71}"/>
                  </a:ext>
                </a:extLst>
              </p:cNvPr>
              <p:cNvSpPr txBox="1">
                <a:spLocks noChangeArrowheads="1"/>
              </p:cNvSpPr>
              <p:nvPr/>
            </p:nvSpPr>
            <p:spPr bwMode="auto">
              <a:xfrm>
                <a:off x="4535" y="2441"/>
                <a:ext cx="4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G0</a:t>
                </a:r>
              </a:p>
            </p:txBody>
          </p:sp>
          <p:sp>
            <p:nvSpPr>
              <p:cNvPr id="21520" name="Line 8">
                <a:extLst>
                  <a:ext uri="{FF2B5EF4-FFF2-40B4-BE49-F238E27FC236}">
                    <a16:creationId xmlns:a16="http://schemas.microsoft.com/office/drawing/2014/main" id="{C0EBF7F8-4A4C-4915-9DBA-B9D38059DB3A}"/>
                  </a:ext>
                </a:extLst>
              </p:cNvPr>
              <p:cNvSpPr>
                <a:spLocks noChangeShapeType="1"/>
              </p:cNvSpPr>
              <p:nvPr/>
            </p:nvSpPr>
            <p:spPr bwMode="auto">
              <a:xfrm>
                <a:off x="3876" y="2604"/>
                <a:ext cx="516" cy="15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UY"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21521" name="Text Box 9">
                <a:extLst>
                  <a:ext uri="{FF2B5EF4-FFF2-40B4-BE49-F238E27FC236}">
                    <a16:creationId xmlns:a16="http://schemas.microsoft.com/office/drawing/2014/main" id="{F2B17BE4-6DAD-4309-B01E-883D6A4D019E}"/>
                  </a:ext>
                </a:extLst>
              </p:cNvPr>
              <p:cNvSpPr txBox="1">
                <a:spLocks noChangeArrowheads="1"/>
              </p:cNvSpPr>
              <p:nvPr/>
            </p:nvSpPr>
            <p:spPr bwMode="auto">
              <a:xfrm>
                <a:off x="3710" y="2449"/>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400" b="1" i="0" u="none" strike="noStrike" kern="1200" cap="none" spc="0" normalizeH="0" baseline="0" noProof="0">
                    <a:ln>
                      <a:noFill/>
                    </a:ln>
                    <a:solidFill>
                      <a:srgbClr val="CCCCFF"/>
                    </a:solidFill>
                    <a:effectLst/>
                    <a:uLnTx/>
                    <a:uFillTx/>
                    <a:latin typeface="Arial" panose="020B0604020202020204" pitchFamily="34" charset="0"/>
                    <a:ea typeface="+mn-ea"/>
                    <a:cs typeface="+mn-cs"/>
                  </a:rPr>
                  <a:t>R</a:t>
                </a:r>
              </a:p>
            </p:txBody>
          </p:sp>
          <p:sp>
            <p:nvSpPr>
              <p:cNvPr id="21522" name="Oval 10">
                <a:extLst>
                  <a:ext uri="{FF2B5EF4-FFF2-40B4-BE49-F238E27FC236}">
                    <a16:creationId xmlns:a16="http://schemas.microsoft.com/office/drawing/2014/main" id="{9178DA84-82D7-4FF1-B00B-A35A1A82C155}"/>
                  </a:ext>
                </a:extLst>
              </p:cNvPr>
              <p:cNvSpPr>
                <a:spLocks noChangeArrowheads="1"/>
              </p:cNvSpPr>
              <p:nvPr/>
            </p:nvSpPr>
            <p:spPr bwMode="auto">
              <a:xfrm>
                <a:off x="1549" y="2934"/>
                <a:ext cx="655" cy="639"/>
              </a:xfrm>
              <a:prstGeom prst="ellipse">
                <a:avLst/>
              </a:prstGeom>
              <a:gradFill rotWithShape="0">
                <a:gsLst>
                  <a:gs pos="0">
                    <a:srgbClr val="FFBA0F"/>
                  </a:gs>
                  <a:gs pos="100000">
                    <a:srgbClr val="916A09"/>
                  </a:gs>
                </a:gsLst>
                <a:path path="shape">
                  <a:fillToRect l="50000" t="50000" r="50000" b="50000"/>
                </a:path>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s-UY"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21523" name="Oval 11">
                <a:extLst>
                  <a:ext uri="{FF2B5EF4-FFF2-40B4-BE49-F238E27FC236}">
                    <a16:creationId xmlns:a16="http://schemas.microsoft.com/office/drawing/2014/main" id="{DCA8959C-7E02-41D4-B4A1-95D3DBC0B8D1}"/>
                  </a:ext>
                </a:extLst>
              </p:cNvPr>
              <p:cNvSpPr>
                <a:spLocks noChangeArrowheads="1"/>
              </p:cNvSpPr>
              <p:nvPr/>
            </p:nvSpPr>
            <p:spPr bwMode="auto">
              <a:xfrm>
                <a:off x="1542" y="3363"/>
                <a:ext cx="672" cy="387"/>
              </a:xfrm>
              <a:prstGeom prst="ellipse">
                <a:avLst/>
              </a:prstGeom>
              <a:gradFill rotWithShape="0">
                <a:gsLst>
                  <a:gs pos="0">
                    <a:srgbClr val="3366FF"/>
                  </a:gs>
                  <a:gs pos="100000">
                    <a:srgbClr val="1D3A91"/>
                  </a:gs>
                </a:gsLst>
                <a:path path="shape">
                  <a:fillToRect l="50000" t="50000" r="50000" b="50000"/>
                </a:path>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Cdk2</a:t>
                </a:r>
              </a:p>
            </p:txBody>
          </p:sp>
          <p:sp>
            <p:nvSpPr>
              <p:cNvPr id="21524" name="Oval 12">
                <a:extLst>
                  <a:ext uri="{FF2B5EF4-FFF2-40B4-BE49-F238E27FC236}">
                    <a16:creationId xmlns:a16="http://schemas.microsoft.com/office/drawing/2014/main" id="{541FB419-3D58-4F40-80FC-68BB5CDAE9F6}"/>
                  </a:ext>
                </a:extLst>
              </p:cNvPr>
              <p:cNvSpPr>
                <a:spLocks noChangeArrowheads="1"/>
              </p:cNvSpPr>
              <p:nvPr/>
            </p:nvSpPr>
            <p:spPr bwMode="auto">
              <a:xfrm>
                <a:off x="985" y="1686"/>
                <a:ext cx="655" cy="639"/>
              </a:xfrm>
              <a:prstGeom prst="ellipse">
                <a:avLst/>
              </a:prstGeom>
              <a:gradFill rotWithShape="0">
                <a:gsLst>
                  <a:gs pos="0">
                    <a:srgbClr val="FFBA0F"/>
                  </a:gs>
                  <a:gs pos="100000">
                    <a:srgbClr val="916A09"/>
                  </a:gs>
                </a:gsLst>
                <a:path path="shape">
                  <a:fillToRect l="50000" t="50000" r="50000" b="50000"/>
                </a:path>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s-UY"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21525" name="Oval 13">
                <a:extLst>
                  <a:ext uri="{FF2B5EF4-FFF2-40B4-BE49-F238E27FC236}">
                    <a16:creationId xmlns:a16="http://schemas.microsoft.com/office/drawing/2014/main" id="{2DDC5964-409D-4BF7-B4D0-D2DBBDC235F4}"/>
                  </a:ext>
                </a:extLst>
              </p:cNvPr>
              <p:cNvSpPr>
                <a:spLocks noChangeArrowheads="1"/>
              </p:cNvSpPr>
              <p:nvPr/>
            </p:nvSpPr>
            <p:spPr bwMode="auto">
              <a:xfrm>
                <a:off x="978" y="2115"/>
                <a:ext cx="672" cy="387"/>
              </a:xfrm>
              <a:prstGeom prst="ellipse">
                <a:avLst/>
              </a:prstGeom>
              <a:gradFill rotWithShape="0">
                <a:gsLst>
                  <a:gs pos="0">
                    <a:srgbClr val="3366FF"/>
                  </a:gs>
                  <a:gs pos="100000">
                    <a:srgbClr val="1D3A91"/>
                  </a:gs>
                </a:gsLst>
                <a:path path="shape">
                  <a:fillToRect l="50000" t="50000" r="50000" b="50000"/>
                </a:path>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Cdk2</a:t>
                </a:r>
              </a:p>
            </p:txBody>
          </p:sp>
          <p:sp>
            <p:nvSpPr>
              <p:cNvPr id="21526" name="Oval 14">
                <a:extLst>
                  <a:ext uri="{FF2B5EF4-FFF2-40B4-BE49-F238E27FC236}">
                    <a16:creationId xmlns:a16="http://schemas.microsoft.com/office/drawing/2014/main" id="{906E34C3-766C-46D6-8F19-A6A377E93AD3}"/>
                  </a:ext>
                </a:extLst>
              </p:cNvPr>
              <p:cNvSpPr>
                <a:spLocks noChangeArrowheads="1"/>
              </p:cNvSpPr>
              <p:nvPr/>
            </p:nvSpPr>
            <p:spPr bwMode="auto">
              <a:xfrm>
                <a:off x="1891" y="582"/>
                <a:ext cx="655" cy="639"/>
              </a:xfrm>
              <a:prstGeom prst="ellipse">
                <a:avLst/>
              </a:prstGeom>
              <a:gradFill rotWithShape="0">
                <a:gsLst>
                  <a:gs pos="0">
                    <a:srgbClr val="CC0099"/>
                  </a:gs>
                  <a:gs pos="100000">
                    <a:srgbClr val="740057"/>
                  </a:gs>
                </a:gsLst>
                <a:path path="shape">
                  <a:fillToRect l="50000" t="50000" r="50000" b="50000"/>
                </a:path>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s-UY"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21527" name="Oval 15">
                <a:extLst>
                  <a:ext uri="{FF2B5EF4-FFF2-40B4-BE49-F238E27FC236}">
                    <a16:creationId xmlns:a16="http://schemas.microsoft.com/office/drawing/2014/main" id="{C3F2AAB6-EE66-4065-9768-CE7F7F69DC47}"/>
                  </a:ext>
                </a:extLst>
              </p:cNvPr>
              <p:cNvSpPr>
                <a:spLocks noChangeArrowheads="1"/>
              </p:cNvSpPr>
              <p:nvPr/>
            </p:nvSpPr>
            <p:spPr bwMode="auto">
              <a:xfrm>
                <a:off x="1884" y="1011"/>
                <a:ext cx="672" cy="387"/>
              </a:xfrm>
              <a:prstGeom prst="ellipse">
                <a:avLst/>
              </a:prstGeom>
              <a:gradFill rotWithShape="0">
                <a:gsLst>
                  <a:gs pos="0">
                    <a:srgbClr val="66CCFF"/>
                  </a:gs>
                  <a:gs pos="100000">
                    <a:srgbClr val="3A7491"/>
                  </a:gs>
                </a:gsLst>
                <a:path path="shape">
                  <a:fillToRect l="50000" t="50000" r="50000" b="50000"/>
                </a:path>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Cdk1</a:t>
                </a:r>
              </a:p>
            </p:txBody>
          </p:sp>
          <p:sp>
            <p:nvSpPr>
              <p:cNvPr id="21528" name="Oval 16">
                <a:extLst>
                  <a:ext uri="{FF2B5EF4-FFF2-40B4-BE49-F238E27FC236}">
                    <a16:creationId xmlns:a16="http://schemas.microsoft.com/office/drawing/2014/main" id="{486E6818-9B17-475A-893D-990CDEA29B35}"/>
                  </a:ext>
                </a:extLst>
              </p:cNvPr>
              <p:cNvSpPr>
                <a:spLocks noChangeArrowheads="1"/>
              </p:cNvSpPr>
              <p:nvPr/>
            </p:nvSpPr>
            <p:spPr bwMode="auto">
              <a:xfrm>
                <a:off x="3721" y="1188"/>
                <a:ext cx="655" cy="639"/>
              </a:xfrm>
              <a:prstGeom prst="ellipse">
                <a:avLst/>
              </a:prstGeom>
              <a:gradFill rotWithShape="0">
                <a:gsLst>
                  <a:gs pos="0">
                    <a:srgbClr val="FF0000"/>
                  </a:gs>
                  <a:gs pos="100000">
                    <a:srgbClr val="910000"/>
                  </a:gs>
                </a:gsLst>
                <a:path path="shape">
                  <a:fillToRect l="50000" t="50000" r="50000" b="50000"/>
                </a:path>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s-UY"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29" name="Oval 17">
                <a:extLst>
                  <a:ext uri="{FF2B5EF4-FFF2-40B4-BE49-F238E27FC236}">
                    <a16:creationId xmlns:a16="http://schemas.microsoft.com/office/drawing/2014/main" id="{D972EB95-E04F-4FC1-8DB2-CDBF9EB3CFD7}"/>
                  </a:ext>
                </a:extLst>
              </p:cNvPr>
              <p:cNvSpPr>
                <a:spLocks noChangeArrowheads="1"/>
              </p:cNvSpPr>
              <p:nvPr/>
            </p:nvSpPr>
            <p:spPr bwMode="auto">
              <a:xfrm>
                <a:off x="3717" y="1620"/>
                <a:ext cx="672" cy="387"/>
              </a:xfrm>
              <a:prstGeom prst="ellipse">
                <a:avLst/>
              </a:prstGeom>
              <a:gradFill rotWithShape="0">
                <a:gsLst>
                  <a:gs pos="0">
                    <a:srgbClr val="9966FF"/>
                  </a:gs>
                  <a:gs pos="100000">
                    <a:srgbClr val="573A91"/>
                  </a:gs>
                </a:gsLst>
                <a:path path="shape">
                  <a:fillToRect l="50000" t="50000" r="50000" b="50000"/>
                </a:path>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Cdk4/6</a:t>
                </a:r>
              </a:p>
            </p:txBody>
          </p:sp>
          <p:sp>
            <p:nvSpPr>
              <p:cNvPr id="21530" name="Text Box 18">
                <a:extLst>
                  <a:ext uri="{FF2B5EF4-FFF2-40B4-BE49-F238E27FC236}">
                    <a16:creationId xmlns:a16="http://schemas.microsoft.com/office/drawing/2014/main" id="{10E50F46-4A97-4FB4-BAC8-003B381D23FD}"/>
                  </a:ext>
                </a:extLst>
              </p:cNvPr>
              <p:cNvSpPr txBox="1">
                <a:spLocks noChangeArrowheads="1"/>
              </p:cNvSpPr>
              <p:nvPr/>
            </p:nvSpPr>
            <p:spPr bwMode="auto">
              <a:xfrm>
                <a:off x="3758" y="1219"/>
                <a:ext cx="59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Ciclina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a:t>
                </a:r>
              </a:p>
            </p:txBody>
          </p:sp>
          <p:sp>
            <p:nvSpPr>
              <p:cNvPr id="21531" name="Oval 19">
                <a:extLst>
                  <a:ext uri="{FF2B5EF4-FFF2-40B4-BE49-F238E27FC236}">
                    <a16:creationId xmlns:a16="http://schemas.microsoft.com/office/drawing/2014/main" id="{9381030D-7621-49E0-94F0-7E1C3AB5DE31}"/>
                  </a:ext>
                </a:extLst>
              </p:cNvPr>
              <p:cNvSpPr>
                <a:spLocks noChangeArrowheads="1"/>
              </p:cNvSpPr>
              <p:nvPr/>
            </p:nvSpPr>
            <p:spPr bwMode="auto">
              <a:xfrm>
                <a:off x="3931" y="2644"/>
                <a:ext cx="655" cy="639"/>
              </a:xfrm>
              <a:prstGeom prst="ellipse">
                <a:avLst/>
              </a:prstGeom>
              <a:gradFill rotWithShape="0">
                <a:gsLst>
                  <a:gs pos="0">
                    <a:srgbClr val="FF6600"/>
                  </a:gs>
                  <a:gs pos="100000">
                    <a:srgbClr val="913A00"/>
                  </a:gs>
                </a:gsLst>
                <a:path path="shape">
                  <a:fillToRect l="50000" t="50000" r="50000" b="50000"/>
                </a:path>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s-UY"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32" name="Oval 20">
                <a:extLst>
                  <a:ext uri="{FF2B5EF4-FFF2-40B4-BE49-F238E27FC236}">
                    <a16:creationId xmlns:a16="http://schemas.microsoft.com/office/drawing/2014/main" id="{C53002E4-9698-4E43-8DD3-DA6CEF6E3407}"/>
                  </a:ext>
                </a:extLst>
              </p:cNvPr>
              <p:cNvSpPr>
                <a:spLocks noChangeArrowheads="1"/>
              </p:cNvSpPr>
              <p:nvPr/>
            </p:nvSpPr>
            <p:spPr bwMode="auto">
              <a:xfrm>
                <a:off x="3924" y="3073"/>
                <a:ext cx="672" cy="387"/>
              </a:xfrm>
              <a:prstGeom prst="ellipse">
                <a:avLst/>
              </a:prstGeom>
              <a:gradFill rotWithShape="0">
                <a:gsLst>
                  <a:gs pos="0">
                    <a:srgbClr val="3366FF"/>
                  </a:gs>
                  <a:gs pos="100000">
                    <a:srgbClr val="1D3A91"/>
                  </a:gs>
                </a:gsLst>
                <a:path path="shape">
                  <a:fillToRect l="50000" t="50000" r="50000" b="50000"/>
                </a:path>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Cdk2</a:t>
                </a:r>
              </a:p>
            </p:txBody>
          </p:sp>
          <p:sp>
            <p:nvSpPr>
              <p:cNvPr id="21533" name="Text Box 21">
                <a:extLst>
                  <a:ext uri="{FF2B5EF4-FFF2-40B4-BE49-F238E27FC236}">
                    <a16:creationId xmlns:a16="http://schemas.microsoft.com/office/drawing/2014/main" id="{2B7E91CA-9B3B-4537-A397-EFD7E7255930}"/>
                  </a:ext>
                </a:extLst>
              </p:cNvPr>
              <p:cNvSpPr txBox="1">
                <a:spLocks noChangeArrowheads="1"/>
              </p:cNvSpPr>
              <p:nvPr/>
            </p:nvSpPr>
            <p:spPr bwMode="auto">
              <a:xfrm>
                <a:off x="3959" y="2692"/>
                <a:ext cx="59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Ciclina</a:t>
                </a:r>
              </a:p>
            </p:txBody>
          </p:sp>
          <p:sp>
            <p:nvSpPr>
              <p:cNvPr id="21534" name="Text Box 22">
                <a:extLst>
                  <a:ext uri="{FF2B5EF4-FFF2-40B4-BE49-F238E27FC236}">
                    <a16:creationId xmlns:a16="http://schemas.microsoft.com/office/drawing/2014/main" id="{ADF5ADE1-0FF1-4509-BAD5-34305F0EC6CD}"/>
                  </a:ext>
                </a:extLst>
              </p:cNvPr>
              <p:cNvSpPr txBox="1">
                <a:spLocks noChangeArrowheads="1"/>
              </p:cNvSpPr>
              <p:nvPr/>
            </p:nvSpPr>
            <p:spPr bwMode="auto">
              <a:xfrm>
                <a:off x="4147" y="2848"/>
                <a:ext cx="22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a:t>
                </a:r>
              </a:p>
            </p:txBody>
          </p:sp>
          <p:sp>
            <p:nvSpPr>
              <p:cNvPr id="21535" name="Text Box 23">
                <a:extLst>
                  <a:ext uri="{FF2B5EF4-FFF2-40B4-BE49-F238E27FC236}">
                    <a16:creationId xmlns:a16="http://schemas.microsoft.com/office/drawing/2014/main" id="{44213CC5-7658-4DA3-8C25-6559F72DDB0E}"/>
                  </a:ext>
                </a:extLst>
              </p:cNvPr>
              <p:cNvSpPr txBox="1">
                <a:spLocks noChangeArrowheads="1"/>
              </p:cNvSpPr>
              <p:nvPr/>
            </p:nvSpPr>
            <p:spPr bwMode="auto">
              <a:xfrm>
                <a:off x="1577" y="2986"/>
                <a:ext cx="59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Ciclina</a:t>
                </a:r>
              </a:p>
            </p:txBody>
          </p:sp>
          <p:sp>
            <p:nvSpPr>
              <p:cNvPr id="21536" name="Text Box 24">
                <a:extLst>
                  <a:ext uri="{FF2B5EF4-FFF2-40B4-BE49-F238E27FC236}">
                    <a16:creationId xmlns:a16="http://schemas.microsoft.com/office/drawing/2014/main" id="{B4778D0F-1257-41DF-BA9D-00BF4BD96369}"/>
                  </a:ext>
                </a:extLst>
              </p:cNvPr>
              <p:cNvSpPr txBox="1">
                <a:spLocks noChangeArrowheads="1"/>
              </p:cNvSpPr>
              <p:nvPr/>
            </p:nvSpPr>
            <p:spPr bwMode="auto">
              <a:xfrm>
                <a:off x="1765" y="3142"/>
                <a:ext cx="22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a:t>
                </a:r>
              </a:p>
            </p:txBody>
          </p:sp>
          <p:sp>
            <p:nvSpPr>
              <p:cNvPr id="21537" name="Text Box 25">
                <a:extLst>
                  <a:ext uri="{FF2B5EF4-FFF2-40B4-BE49-F238E27FC236}">
                    <a16:creationId xmlns:a16="http://schemas.microsoft.com/office/drawing/2014/main" id="{171F908C-0398-4F91-9B21-D4552806F25F}"/>
                  </a:ext>
                </a:extLst>
              </p:cNvPr>
              <p:cNvSpPr txBox="1">
                <a:spLocks noChangeArrowheads="1"/>
              </p:cNvSpPr>
              <p:nvPr/>
            </p:nvSpPr>
            <p:spPr bwMode="auto">
              <a:xfrm>
                <a:off x="1007" y="1732"/>
                <a:ext cx="59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Ciclina</a:t>
                </a:r>
              </a:p>
            </p:txBody>
          </p:sp>
          <p:sp>
            <p:nvSpPr>
              <p:cNvPr id="21538" name="Text Box 26">
                <a:extLst>
                  <a:ext uri="{FF2B5EF4-FFF2-40B4-BE49-F238E27FC236}">
                    <a16:creationId xmlns:a16="http://schemas.microsoft.com/office/drawing/2014/main" id="{50B2D9D4-840B-4FAA-B0A3-D8FFF807F3FC}"/>
                  </a:ext>
                </a:extLst>
              </p:cNvPr>
              <p:cNvSpPr txBox="1">
                <a:spLocks noChangeArrowheads="1"/>
              </p:cNvSpPr>
              <p:nvPr/>
            </p:nvSpPr>
            <p:spPr bwMode="auto">
              <a:xfrm>
                <a:off x="1195" y="1888"/>
                <a:ext cx="22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a:t>
                </a:r>
              </a:p>
            </p:txBody>
          </p:sp>
          <p:sp>
            <p:nvSpPr>
              <p:cNvPr id="21539" name="Text Box 27">
                <a:extLst>
                  <a:ext uri="{FF2B5EF4-FFF2-40B4-BE49-F238E27FC236}">
                    <a16:creationId xmlns:a16="http://schemas.microsoft.com/office/drawing/2014/main" id="{72CDA978-7A14-4A42-824C-4AFD041C2D26}"/>
                  </a:ext>
                </a:extLst>
              </p:cNvPr>
              <p:cNvSpPr txBox="1">
                <a:spLocks noChangeArrowheads="1"/>
              </p:cNvSpPr>
              <p:nvPr/>
            </p:nvSpPr>
            <p:spPr bwMode="auto">
              <a:xfrm>
                <a:off x="1919" y="634"/>
                <a:ext cx="59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Ciclina</a:t>
                </a:r>
              </a:p>
            </p:txBody>
          </p:sp>
          <p:sp>
            <p:nvSpPr>
              <p:cNvPr id="21540" name="Text Box 28">
                <a:extLst>
                  <a:ext uri="{FF2B5EF4-FFF2-40B4-BE49-F238E27FC236}">
                    <a16:creationId xmlns:a16="http://schemas.microsoft.com/office/drawing/2014/main" id="{63030602-5986-470E-B686-390B1AF5F7FE}"/>
                  </a:ext>
                </a:extLst>
              </p:cNvPr>
              <p:cNvSpPr txBox="1">
                <a:spLocks noChangeArrowheads="1"/>
              </p:cNvSpPr>
              <p:nvPr/>
            </p:nvSpPr>
            <p:spPr bwMode="auto">
              <a:xfrm>
                <a:off x="2107" y="790"/>
                <a:ext cx="22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UY"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B</a:t>
                </a:r>
              </a:p>
            </p:txBody>
          </p:sp>
        </p:grpSp>
      </p:grpSp>
      <p:sp>
        <p:nvSpPr>
          <p:cNvPr id="21507" name="Text Box 29">
            <a:extLst>
              <a:ext uri="{FF2B5EF4-FFF2-40B4-BE49-F238E27FC236}">
                <a16:creationId xmlns:a16="http://schemas.microsoft.com/office/drawing/2014/main" id="{C716AA15-0B7C-4851-9690-118027B90357}"/>
              </a:ext>
            </a:extLst>
          </p:cNvPr>
          <p:cNvSpPr txBox="1">
            <a:spLocks noChangeArrowheads="1"/>
          </p:cNvSpPr>
          <p:nvPr/>
        </p:nvSpPr>
        <p:spPr bwMode="auto">
          <a:xfrm>
            <a:off x="3583716" y="109538"/>
            <a:ext cx="19511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UY" sz="2400" b="0"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rPr>
              <a:t>El “dominó”</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8997</TotalTime>
  <Words>2337</Words>
  <Application>Microsoft Office PowerPoint</Application>
  <PresentationFormat>Presentación en pantalla (4:3)</PresentationFormat>
  <Paragraphs>217</Paragraphs>
  <Slides>22</Slides>
  <Notes>17</Notes>
  <HiddenSlides>0</HiddenSlides>
  <MMClips>7</MMClips>
  <ScaleCrop>false</ScaleCrop>
  <HeadingPairs>
    <vt:vector size="8" baseType="variant">
      <vt:variant>
        <vt:lpstr>Fuentes usadas</vt:lpstr>
      </vt:variant>
      <vt:variant>
        <vt:i4>4</vt:i4>
      </vt:variant>
      <vt:variant>
        <vt:lpstr>Tema</vt:lpstr>
      </vt:variant>
      <vt:variant>
        <vt:i4>8</vt:i4>
      </vt:variant>
      <vt:variant>
        <vt:lpstr>Servidores OLE incrustados</vt:lpstr>
      </vt:variant>
      <vt:variant>
        <vt:i4>1</vt:i4>
      </vt:variant>
      <vt:variant>
        <vt:lpstr>Títulos de diapositiva</vt:lpstr>
      </vt:variant>
      <vt:variant>
        <vt:i4>22</vt:i4>
      </vt:variant>
    </vt:vector>
  </HeadingPairs>
  <TitlesOfParts>
    <vt:vector size="35" baseType="lpstr">
      <vt:lpstr>Arial</vt:lpstr>
      <vt:lpstr>Calibri</vt:lpstr>
      <vt:lpstr>Century Gothic</vt:lpstr>
      <vt:lpstr>Times New Roman</vt:lpstr>
      <vt:lpstr>Office Theme</vt:lpstr>
      <vt:lpstr>Default Design</vt:lpstr>
      <vt:lpstr>2_Diseño predeterminado</vt:lpstr>
      <vt:lpstr>3_Diseño predeterminado</vt:lpstr>
      <vt:lpstr>1_Office Theme</vt:lpstr>
      <vt:lpstr>4_Diseño predeterminado</vt:lpstr>
      <vt:lpstr>1_Diseño predeterminado</vt:lpstr>
      <vt:lpstr>Diseño predeterminado</vt:lpstr>
      <vt:lpstr>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Flavio</dc:creator>
  <cp:lastModifiedBy>Flavio Zolessi</cp:lastModifiedBy>
  <cp:revision>142</cp:revision>
  <dcterms:created xsi:type="dcterms:W3CDTF">2015-08-18T19:34:21Z</dcterms:created>
  <dcterms:modified xsi:type="dcterms:W3CDTF">2021-10-05T01:34:48Z</dcterms:modified>
</cp:coreProperties>
</file>