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Nunito"/>
      <p:regular r:id="rId23"/>
      <p:bold r:id="rId24"/>
      <p:italic r:id="rId25"/>
      <p:boldItalic r:id="rId26"/>
    </p:embeddedFont>
    <p:embeddedFont>
      <p:font typeface="Maven Pro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40E0A1-F96A-445C-83ED-4A401CD48B66}">
  <a:tblStyle styleId="{7440E0A1-F96A-445C-83ED-4A401CD48B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Nunito-bold.fntdata"/><Relationship Id="rId23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Nunito-boldItalic.fntdata"/><Relationship Id="rId25" Type="http://schemas.openxmlformats.org/officeDocument/2006/relationships/font" Target="fonts/Nunito-italic.fntdata"/><Relationship Id="rId28" Type="http://schemas.openxmlformats.org/officeDocument/2006/relationships/font" Target="fonts/MavenPro-bold.fntdata"/><Relationship Id="rId27" Type="http://schemas.openxmlformats.org/officeDocument/2006/relationships/font" Target="fonts/MavenPr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Buenas, somos el grupo 25.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Los integrantes Sanitago Alles y quien les habla Damián Sancristóbal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e61bdc323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e61bdc323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e61bdc323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e61bdc323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e61bdc32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e61bdc32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e61bdc323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e61bdc323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e632eb9fac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e632eb9fac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Respecto al trabajo a futuro, pensamos que pruebas en un ambiente distribuido podrian dar una mejor pantalla de rendimientos reales.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Otro punto mejorable es considerar consultas mas llevadas a casos de usos particulares, busquedas de inventario, querys de analisis de comportamiento, etc.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df17c3835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df17c3835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e68bbdc72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e68bbdc7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df17c38358_0_6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df17c38358_0_6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Nuestro proyecto es una </a:t>
            </a:r>
            <a:r>
              <a:rPr lang="es"/>
              <a:t>comparación</a:t>
            </a:r>
            <a:r>
              <a:rPr lang="es"/>
              <a:t> de tiempos entre una base de documentos MongoDB y una de columnas Cassandra.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df17c38358_0_6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df17c38358_0_6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principal motivación es la gran popularidad de estos tipos de bases de datos.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Cassandra y MongoDB son bases de datos muy populares por las ventajas de tiempos, estructura y en la distribucion de datos con respecto a SQL.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Nos propucimos reproducir los experimentos del paper </a:t>
            </a:r>
            <a:r>
              <a:rPr lang="es" sz="16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rPr>
              <a:t>Which NoSQL Database? A Performance Overview</a:t>
            </a:r>
            <a:endParaRPr sz="1600">
              <a:solidFill>
                <a:srgbClr val="42424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rPr>
              <a:t>nos interesa particularmente el estado del arte, y los avances desde el 2014</a:t>
            </a:r>
            <a:endParaRPr sz="1600">
              <a:solidFill>
                <a:srgbClr val="42424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df17c38358_0_6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df17c38358_0_6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e61bdc323f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e61bdc323f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e61bdc323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e61bdc323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Santiago les va a dar mas te dalles de resultados de carga y la comparativa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e632eb9fac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e632eb9fac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e632eb9fa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e632eb9fa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df17c38358_0_6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df17c38358_0_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9" name="Google Shape;29;p2"/>
          <p:cNvSpPr txBox="1"/>
          <p:nvPr>
            <p:ph type="ctrTitle"/>
          </p:nvPr>
        </p:nvSpPr>
        <p:spPr>
          <a:xfrm>
            <a:off x="2444250" y="1251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" type="subTitle"/>
          </p:nvPr>
        </p:nvSpPr>
        <p:spPr>
          <a:xfrm>
            <a:off x="2444250" y="31962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 rot="-5400000">
            <a:off x="167114" y="-167119"/>
            <a:ext cx="2267451" cy="2601690"/>
            <a:chOff x="6790514" y="1306"/>
            <a:chExt cx="2267451" cy="2601690"/>
          </a:xfrm>
        </p:grpSpPr>
        <p:grpSp>
          <p:nvGrpSpPr>
            <p:cNvPr id="33" name="Google Shape;33;p2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34" name="Google Shape;34;p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" name="Google Shape;37;p2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38" name="Google Shape;38;p2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" name="Google Shape;41;p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42" name="Google Shape;42;p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38" name="Google Shape;138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39" name="Google Shape;13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3" name="Google Shape;143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9" name="Google Shape;149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0" name="Google Shape;15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8" name="Google Shape;158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59" name="Google Shape;159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Google Shape;164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65" name="Google Shape;165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3" name="Google Shape;173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4" name="Google Shape;174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9" name="Google Shape;179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0" name="Google Shape;180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" name="Google Shape;193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4" name="Google Shape;194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9" name="Google Shape;209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0" name="Google Shape;210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8" name="Google Shape;218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19" name="Google Shape;219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9" name="Google Shape;229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0" name="Google Shape;230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8" name="Google Shape;238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39" name="Google Shape;239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4" name="Google Shape;244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45" name="Google Shape;245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8" name="Google Shape;258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59" name="Google Shape;259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3" name="Google Shape;263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4" name="Google Shape;264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5" name="Google Shape;265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46" name="Google Shape;46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47" name="Google Shape;47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9" name="Google Shape;49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0" name="Google Shape;50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" name="Google Shape;52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3" name="Google Shape;53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4" name="Google Shape;54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" name="Google Shape;55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8" name="Google Shape;58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59" name="Google Shape;59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0" name="Google Shape;60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" name="Google Shape;62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3" name="Google Shape;63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67" name="Google Shape;67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7" name="Google Shape;77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1" name="Google Shape;81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5" name="Google Shape;85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8" name="Google Shape;88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2" name="Google Shape;92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3" name="Google Shape;93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6" name="Google Shape;96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8" name="Google Shape;98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2" name="Google Shape;102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5" name="Google Shape;105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6" name="Google Shape;106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09" name="Google Shape;109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0" name="Google Shape;110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3" name="Google Shape;113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4" name="Google Shape;114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7" name="Google Shape;117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18" name="Google Shape;118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0" name="Google Shape;120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1" name="Google Shape;121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4" name="Google Shape;124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7" name="Google Shape;127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8" name="Google Shape;128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9" name="Google Shape;129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oogle Shape;131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2" name="Google Shape;132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4" name="Google Shape;134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35" name="Google Shape;135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3"/>
          <p:cNvSpPr txBox="1"/>
          <p:nvPr>
            <p:ph type="ctrTitle"/>
          </p:nvPr>
        </p:nvSpPr>
        <p:spPr>
          <a:xfrm>
            <a:off x="2032200" y="1251825"/>
            <a:ext cx="50796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Proyecto final BDNR</a:t>
            </a:r>
            <a:endParaRPr/>
          </a:p>
        </p:txBody>
      </p:sp>
      <p:sp>
        <p:nvSpPr>
          <p:cNvPr id="273" name="Google Shape;273;p13"/>
          <p:cNvSpPr txBox="1"/>
          <p:nvPr>
            <p:ph idx="1" type="subTitle"/>
          </p:nvPr>
        </p:nvSpPr>
        <p:spPr>
          <a:xfrm>
            <a:off x="2444250" y="3196275"/>
            <a:ext cx="4255500" cy="11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Grupo 25:</a:t>
            </a:r>
            <a:endParaRPr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</a:t>
            </a:r>
            <a:r>
              <a:rPr lang="es"/>
              <a:t>miá</a:t>
            </a:r>
            <a:r>
              <a:rPr lang="es"/>
              <a:t>n Sancristobal - CI: 4.955.160-2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Santiago Alles 	  - CI: 4.853.251-8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Resultados: Carga C promedio</a:t>
            </a:r>
            <a:endParaRPr/>
          </a:p>
        </p:txBody>
      </p:sp>
      <p:pic>
        <p:nvPicPr>
          <p:cNvPr id="327" name="Google Shape;3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1388" y="1597875"/>
            <a:ext cx="5241227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Resultados: Carga H promedio</a:t>
            </a:r>
            <a:endParaRPr/>
          </a:p>
        </p:txBody>
      </p:sp>
      <p:pic>
        <p:nvPicPr>
          <p:cNvPr id="333" name="Google Shape;3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1375" y="1597875"/>
            <a:ext cx="5241227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Comparativa</a:t>
            </a:r>
            <a:endParaRPr/>
          </a:p>
        </p:txBody>
      </p:sp>
      <p:pic>
        <p:nvPicPr>
          <p:cNvPr id="339" name="Google Shape;33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3688" y="1597875"/>
            <a:ext cx="5756614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Conclusiones</a:t>
            </a:r>
            <a:endParaRPr/>
          </a:p>
        </p:txBody>
      </p:sp>
      <p:sp>
        <p:nvSpPr>
          <p:cNvPr id="345" name="Google Shape;345;p25"/>
          <p:cNvSpPr txBox="1"/>
          <p:nvPr>
            <p:ph idx="1" type="body"/>
          </p:nvPr>
        </p:nvSpPr>
        <p:spPr>
          <a:xfrm>
            <a:off x="1303800" y="1990050"/>
            <a:ext cx="7030500" cy="29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Cassandra mostró un mejor rendimiento en el experimento realizado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Nueva </a:t>
            </a:r>
            <a:r>
              <a:rPr lang="es"/>
              <a:t>versión</a:t>
            </a:r>
            <a:r>
              <a:rPr lang="es"/>
              <a:t> de MongoDB dio mejores tiempos que en la </a:t>
            </a:r>
            <a:r>
              <a:rPr lang="es"/>
              <a:t>versión</a:t>
            </a:r>
            <a:r>
              <a:rPr lang="es"/>
              <a:t> del </a:t>
            </a:r>
            <a:r>
              <a:rPr lang="es"/>
              <a:t>artículo</a:t>
            </a:r>
            <a:r>
              <a:rPr lang="es"/>
              <a:t> de referencia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Más</a:t>
            </a:r>
            <a:r>
              <a:rPr lang="es"/>
              <a:t> </a:t>
            </a:r>
            <a:r>
              <a:rPr lang="es"/>
              <a:t>experimentos </a:t>
            </a:r>
            <a:r>
              <a:rPr lang="es"/>
              <a:t>de distintas </a:t>
            </a:r>
            <a:r>
              <a:rPr lang="es"/>
              <a:t>índoles</a:t>
            </a:r>
            <a:r>
              <a:rPr lang="es"/>
              <a:t> son necesarios para terminar de recomendar una base sobre otra.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Se </a:t>
            </a:r>
            <a:r>
              <a:rPr lang="es"/>
              <a:t>profundizará </a:t>
            </a:r>
            <a:r>
              <a:rPr lang="es"/>
              <a:t>en la siguiente </a:t>
            </a:r>
            <a:r>
              <a:rPr lang="es"/>
              <a:t>sección</a:t>
            </a:r>
            <a:r>
              <a:rPr lang="es"/>
              <a:t>: “Trabajo a futuro”.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Trabajo a Futuro</a:t>
            </a:r>
            <a:endParaRPr/>
          </a:p>
        </p:txBody>
      </p:sp>
      <p:sp>
        <p:nvSpPr>
          <p:cNvPr id="351" name="Google Shape;351;p26"/>
          <p:cNvSpPr txBox="1"/>
          <p:nvPr>
            <p:ph idx="1" type="body"/>
          </p:nvPr>
        </p:nvSpPr>
        <p:spPr>
          <a:xfrm>
            <a:off x="1303800" y="1990050"/>
            <a:ext cx="7030500" cy="29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Realizar un nuevo </a:t>
            </a:r>
            <a:r>
              <a:rPr lang="es"/>
              <a:t>artículo</a:t>
            </a:r>
            <a:r>
              <a:rPr lang="es"/>
              <a:t> con las mejoras identificadas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Utilizar un ambiente distribuido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Considerar consultas más reales que cargas sobre datos aleatorios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Completar el </a:t>
            </a:r>
            <a:r>
              <a:rPr lang="es"/>
              <a:t>artículo</a:t>
            </a:r>
            <a:r>
              <a:rPr lang="es"/>
              <a:t> actual agregando los </a:t>
            </a:r>
            <a:r>
              <a:rPr lang="es"/>
              <a:t>demás</a:t>
            </a:r>
            <a:r>
              <a:rPr lang="es"/>
              <a:t> tipos de BDNR existentes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Clave-Valor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De Grafos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De objetos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7"/>
          <p:cNvSpPr txBox="1"/>
          <p:nvPr>
            <p:ph type="title"/>
          </p:nvPr>
        </p:nvSpPr>
        <p:spPr>
          <a:xfrm>
            <a:off x="1388550" y="1640100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Gracias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8"/>
          <p:cNvSpPr txBox="1"/>
          <p:nvPr>
            <p:ph type="title"/>
          </p:nvPr>
        </p:nvSpPr>
        <p:spPr>
          <a:xfrm>
            <a:off x="1388550" y="1640100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Consultas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4"/>
          <p:cNvSpPr txBox="1"/>
          <p:nvPr>
            <p:ph type="title"/>
          </p:nvPr>
        </p:nvSpPr>
        <p:spPr>
          <a:xfrm>
            <a:off x="1070400" y="1476300"/>
            <a:ext cx="7003200" cy="219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Comparación</a:t>
            </a:r>
            <a:r>
              <a:rPr lang="es"/>
              <a:t> entre una base de datos de Documentos (MongoDB) y una de Columnas (Cassandra)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5"/>
          <p:cNvSpPr txBox="1"/>
          <p:nvPr>
            <p:ph type="title"/>
          </p:nvPr>
        </p:nvSpPr>
        <p:spPr>
          <a:xfrm>
            <a:off x="1396975" y="56130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Motivaciones</a:t>
            </a:r>
            <a:endParaRPr/>
          </a:p>
        </p:txBody>
      </p:sp>
      <p:sp>
        <p:nvSpPr>
          <p:cNvPr id="284" name="Google Shape;284;p15"/>
          <p:cNvSpPr txBox="1"/>
          <p:nvPr>
            <p:ph idx="1" type="body"/>
          </p:nvPr>
        </p:nvSpPr>
        <p:spPr>
          <a:xfrm>
            <a:off x="1303800" y="2003425"/>
            <a:ext cx="7030500" cy="30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Popularidad de las BDNR en la actualidad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Ventajas en tiempos, estructura y  en sist. distribuidos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Comparar las bases de datos de documentos y de columnas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MongoDB y Cassandra bases de datos populares actualmente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Replicación del paper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1000"/>
              </a:spcAft>
              <a:buSzPts val="1600"/>
              <a:buChar char="○"/>
            </a:pPr>
            <a:r>
              <a:rPr lang="es"/>
              <a:t>”Which NoSQL Database? A Performance Overview”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Experimento: Ambiente</a:t>
            </a:r>
            <a:endParaRPr/>
          </a:p>
        </p:txBody>
      </p:sp>
      <p:sp>
        <p:nvSpPr>
          <p:cNvPr id="290" name="Google Shape;290;p16"/>
          <p:cNvSpPr txBox="1"/>
          <p:nvPr>
            <p:ph idx="1" type="body"/>
          </p:nvPr>
        </p:nvSpPr>
        <p:spPr>
          <a:xfrm>
            <a:off x="1303800" y="1990050"/>
            <a:ext cx="7030500" cy="297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Hardware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Host Windows 10, 12 GB ram, I5 quinta </a:t>
            </a:r>
            <a:r>
              <a:rPr lang="es"/>
              <a:t>generación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Software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VirtuaBox v6</a:t>
            </a:r>
            <a:endParaRPr/>
          </a:p>
          <a:p>
            <a:pPr indent="-317500" lvl="2" marL="1371600" rtl="0" algn="l">
              <a:spcBef>
                <a:spcPts val="1000"/>
              </a:spcBef>
              <a:spcAft>
                <a:spcPts val="0"/>
              </a:spcAft>
              <a:buSzPts val="1400"/>
              <a:buChar char="■"/>
            </a:pPr>
            <a:r>
              <a:rPr lang="es"/>
              <a:t>VM </a:t>
            </a:r>
            <a:r>
              <a:rPr lang="es"/>
              <a:t>Ubuntu server, </a:t>
            </a:r>
            <a:r>
              <a:rPr lang="es"/>
              <a:t>4 GB ram, 1 CPU.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Yahoo Cloud Service </a:t>
            </a:r>
            <a:r>
              <a:rPr lang="es"/>
              <a:t>Benchmark</a:t>
            </a:r>
            <a:r>
              <a:rPr lang="es"/>
              <a:t> (YCSB) v0.17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0"/>
              </a:spcAft>
              <a:buSzPts val="1600"/>
              <a:buChar char="○"/>
            </a:pPr>
            <a:r>
              <a:rPr lang="es"/>
              <a:t>MongoDB v4.4.6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1000"/>
              </a:spcAft>
              <a:buSzPts val="1600"/>
              <a:buChar char="○"/>
            </a:pPr>
            <a:r>
              <a:rPr lang="es"/>
              <a:t>Cassandra v4.0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Experimento: Conjunto de datos</a:t>
            </a:r>
            <a:endParaRPr/>
          </a:p>
        </p:txBody>
      </p:sp>
      <p:sp>
        <p:nvSpPr>
          <p:cNvPr id="296" name="Google Shape;296;p17"/>
          <p:cNvSpPr txBox="1"/>
          <p:nvPr>
            <p:ph idx="1" type="body"/>
          </p:nvPr>
        </p:nvSpPr>
        <p:spPr>
          <a:xfrm>
            <a:off x="1303800" y="1990050"/>
            <a:ext cx="7030500" cy="27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El conjunto de datos fue generado aleatoriamente utilizando YCBS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Se generaron</a:t>
            </a:r>
            <a:r>
              <a:rPr lang="es"/>
              <a:t> 600.000 registros con 10 campos de 100 bytes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1000"/>
              </a:spcAft>
              <a:buSzPts val="1600"/>
              <a:buChar char="○"/>
            </a:pPr>
            <a:r>
              <a:rPr lang="es"/>
              <a:t>Resultando en 1Kb por registro y 600Mb total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Experimento: Cargas de trabajo</a:t>
            </a:r>
            <a:endParaRPr/>
          </a:p>
        </p:txBody>
      </p:sp>
      <p:sp>
        <p:nvSpPr>
          <p:cNvPr id="302" name="Google Shape;302;p18"/>
          <p:cNvSpPr txBox="1"/>
          <p:nvPr>
            <p:ph idx="1" type="body"/>
          </p:nvPr>
        </p:nvSpPr>
        <p:spPr>
          <a:xfrm>
            <a:off x="1303800" y="3443175"/>
            <a:ext cx="7030500" cy="15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Cada carga de trabajo constaba de 1000 operaciones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Cada carga de trabajo se </a:t>
            </a:r>
            <a:r>
              <a:rPr lang="es"/>
              <a:t>ejecutó</a:t>
            </a:r>
            <a:r>
              <a:rPr lang="es"/>
              <a:t> 3 veces (limpiando cache entre cargas)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s"/>
              <a:t>Se utilizaron los promedios para la </a:t>
            </a:r>
            <a:r>
              <a:rPr lang="es"/>
              <a:t>realización</a:t>
            </a:r>
            <a:r>
              <a:rPr lang="es"/>
              <a:t> de la comparativa</a:t>
            </a:r>
            <a:endParaRPr/>
          </a:p>
        </p:txBody>
      </p:sp>
      <p:graphicFrame>
        <p:nvGraphicFramePr>
          <p:cNvPr id="303" name="Google Shape;303;p18"/>
          <p:cNvGraphicFramePr/>
          <p:nvPr/>
        </p:nvGraphicFramePr>
        <p:xfrm>
          <a:off x="1199550" y="177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{7440E0A1-F96A-445C-83ED-4A401CD48B66}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Carga de Trabajo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% Lectura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% Actualización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50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50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Resultados: Carga A</a:t>
            </a:r>
            <a:endParaRPr/>
          </a:p>
        </p:txBody>
      </p:sp>
      <p:sp>
        <p:nvSpPr>
          <p:cNvPr id="309" name="Google Shape;309;p19"/>
          <p:cNvSpPr txBox="1"/>
          <p:nvPr>
            <p:ph idx="1" type="body"/>
          </p:nvPr>
        </p:nvSpPr>
        <p:spPr>
          <a:xfrm>
            <a:off x="1303800" y="1990050"/>
            <a:ext cx="7030500" cy="27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En esta carga de trabajo se noto una mejora debido al uso de </a:t>
            </a:r>
            <a:r>
              <a:rPr lang="es"/>
              <a:t>técnicas</a:t>
            </a:r>
            <a:r>
              <a:rPr lang="es"/>
              <a:t> de uso de cache.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Por eso se </a:t>
            </a:r>
            <a:r>
              <a:rPr lang="es"/>
              <a:t>decidió</a:t>
            </a:r>
            <a:r>
              <a:rPr lang="es"/>
              <a:t> ejecutar la carga de trabajo 6 veces en lugar de las 3 definidas</a:t>
            </a:r>
            <a:endParaRPr/>
          </a:p>
          <a:p>
            <a:pPr indent="-330200" lvl="1" marL="914400" rtl="0" algn="l">
              <a:spcBef>
                <a:spcPts val="1000"/>
              </a:spcBef>
              <a:spcAft>
                <a:spcPts val="1000"/>
              </a:spcAft>
              <a:buSzPts val="1600"/>
              <a:buChar char="○"/>
            </a:pPr>
            <a:r>
              <a:rPr lang="es"/>
              <a:t>Esto fue una </a:t>
            </a:r>
            <a:r>
              <a:rPr lang="es"/>
              <a:t>excepción para esta carga de trabajo</a:t>
            </a:r>
            <a:r>
              <a:rPr lang="es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Resultados: Carga A</a:t>
            </a:r>
            <a:endParaRPr/>
          </a:p>
        </p:txBody>
      </p:sp>
      <p:pic>
        <p:nvPicPr>
          <p:cNvPr id="315" name="Google Shape;3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1388" y="1597875"/>
            <a:ext cx="5241227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Resultados: Carga A promedio</a:t>
            </a:r>
            <a:endParaRPr/>
          </a:p>
        </p:txBody>
      </p:sp>
      <p:pic>
        <p:nvPicPr>
          <p:cNvPr id="321" name="Google Shape;3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2713" y="1597875"/>
            <a:ext cx="5218575" cy="322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8D1313"/>
      </a:dk1>
      <a:lt1>
        <a:srgbClr val="FFFFFF"/>
      </a:lt1>
      <a:dk2>
        <a:srgbClr val="424242"/>
      </a:dk2>
      <a:lt2>
        <a:srgbClr val="5458C5"/>
      </a:lt2>
      <a:accent1>
        <a:srgbClr val="0B6374"/>
      </a:accent1>
      <a:accent2>
        <a:srgbClr val="FD5B58"/>
      </a:accent2>
      <a:accent3>
        <a:srgbClr val="801919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