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675638ba3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675638ba3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675638ba3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675638ba3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675638ba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675638ba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675638ba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675638ba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675638ba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675638ba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675638ba3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675638ba3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675638ba3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675638ba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675638ba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675638ba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675638ba3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675638ba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Bases de Datos No Relacionales</a:t>
            </a:r>
            <a:endParaRPr/>
          </a:p>
        </p:txBody>
      </p:sp>
      <p:sp>
        <p:nvSpPr>
          <p:cNvPr id="135" name="Google Shape;135;p13"/>
          <p:cNvSpPr txBox="1"/>
          <p:nvPr>
            <p:ph idx="1" type="subTitle"/>
          </p:nvPr>
        </p:nvSpPr>
        <p:spPr>
          <a:xfrm>
            <a:off x="6074550" y="4558150"/>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Martín Schnaiderman</a:t>
            </a:r>
            <a:endParaRPr/>
          </a:p>
          <a:p>
            <a:pPr indent="0" lvl="0" marL="0" rtl="0" algn="l">
              <a:spcBef>
                <a:spcPts val="0"/>
              </a:spcBef>
              <a:spcAft>
                <a:spcPts val="0"/>
              </a:spcAft>
              <a:buNone/>
            </a:pPr>
            <a:r>
              <a:t/>
            </a:r>
            <a:endParaRPr/>
          </a:p>
        </p:txBody>
      </p:sp>
      <p:sp>
        <p:nvSpPr>
          <p:cNvPr id="136" name="Google Shape;136;p13"/>
          <p:cNvSpPr txBox="1"/>
          <p:nvPr>
            <p:ph idx="1" type="subTitle"/>
          </p:nvPr>
        </p:nvSpPr>
        <p:spPr>
          <a:xfrm>
            <a:off x="3587550" y="2893750"/>
            <a:ext cx="3470700" cy="5061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s" sz="2100"/>
              <a:t>El Número de abreu</a:t>
            </a:r>
            <a:endParaRPr sz="2100"/>
          </a:p>
          <a:p>
            <a:pPr indent="0" lvl="0" marL="0" rtl="0" algn="l">
              <a:lnSpc>
                <a:spcPct val="80000"/>
              </a:lnSpc>
              <a:spcBef>
                <a:spcPts val="0"/>
              </a:spcBef>
              <a:spcAft>
                <a:spcPts val="0"/>
              </a:spcAft>
              <a:buNone/>
            </a:pPr>
            <a:r>
              <a:t/>
            </a:r>
            <a:endParaRPr/>
          </a:p>
        </p:txBody>
      </p:sp>
      <p:sp>
        <p:nvSpPr>
          <p:cNvPr id="137" name="Google Shape;137;p13"/>
          <p:cNvSpPr txBox="1"/>
          <p:nvPr>
            <p:ph idx="1" type="subTitle"/>
          </p:nvPr>
        </p:nvSpPr>
        <p:spPr>
          <a:xfrm>
            <a:off x="6074550" y="4331700"/>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Jimena Mignaco</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Trabajo Futuro</a:t>
            </a:r>
            <a:endParaRPr/>
          </a:p>
        </p:txBody>
      </p:sp>
      <p:sp>
        <p:nvSpPr>
          <p:cNvPr id="207" name="Google Shape;207;p22"/>
          <p:cNvSpPr txBox="1"/>
          <p:nvPr>
            <p:ph idx="1" type="body"/>
          </p:nvPr>
        </p:nvSpPr>
        <p:spPr>
          <a:xfrm>
            <a:off x="958025" y="1232725"/>
            <a:ext cx="34974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Arial"/>
              <a:buChar char="●"/>
            </a:pPr>
            <a:r>
              <a:rPr lang="es">
                <a:latin typeface="Arial"/>
                <a:ea typeface="Arial"/>
                <a:cs typeface="Arial"/>
                <a:sym typeface="Arial"/>
              </a:rPr>
              <a:t>S</a:t>
            </a:r>
            <a:r>
              <a:rPr lang="es">
                <a:latin typeface="Arial"/>
                <a:ea typeface="Arial"/>
                <a:cs typeface="Arial"/>
                <a:sym typeface="Arial"/>
              </a:rPr>
              <a:t>e podría publicar el sitio web de forma que cualquiera pueda experimentar con él así como lo hace The Oracle of Bacon. </a:t>
            </a:r>
            <a:endParaRPr>
              <a:latin typeface="Arial"/>
              <a:ea typeface="Arial"/>
              <a:cs typeface="Arial"/>
              <a:sym typeface="Arial"/>
            </a:endParaRPr>
          </a:p>
          <a:p>
            <a:pPr indent="0" lvl="0" marL="457200" rtl="0" algn="l">
              <a:spcBef>
                <a:spcPts val="1200"/>
              </a:spcBef>
              <a:spcAft>
                <a:spcPts val="1200"/>
              </a:spcAft>
              <a:buNone/>
            </a:pPr>
            <a:r>
              <a:t/>
            </a:r>
            <a:endParaRPr/>
          </a:p>
        </p:txBody>
      </p:sp>
      <p:pic>
        <p:nvPicPr>
          <p:cNvPr id="208" name="Google Shape;208;p22"/>
          <p:cNvPicPr preferRelativeResize="0"/>
          <p:nvPr/>
        </p:nvPicPr>
        <p:blipFill>
          <a:blip r:embed="rId3">
            <a:alphaModFix/>
          </a:blip>
          <a:stretch>
            <a:fillRect/>
          </a:stretch>
        </p:blipFill>
        <p:spPr>
          <a:xfrm>
            <a:off x="4908525" y="1828350"/>
            <a:ext cx="3779750" cy="2133400"/>
          </a:xfrm>
          <a:prstGeom prst="rect">
            <a:avLst/>
          </a:prstGeom>
          <a:noFill/>
          <a:ln>
            <a:noFill/>
          </a:ln>
        </p:spPr>
      </p:pic>
      <p:sp>
        <p:nvSpPr>
          <p:cNvPr id="209" name="Google Shape;209;p22"/>
          <p:cNvSpPr txBox="1"/>
          <p:nvPr/>
        </p:nvSpPr>
        <p:spPr>
          <a:xfrm>
            <a:off x="958025" y="2310700"/>
            <a:ext cx="3497400" cy="2685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Char char="●"/>
            </a:pPr>
            <a:r>
              <a:rPr lang="es" sz="1300">
                <a:solidFill>
                  <a:schemeClr val="lt1"/>
                </a:solidFill>
              </a:rPr>
              <a:t>Por otro lado, se podría hacer un rediseño de la base para eliminar los problemas que se detectaron. Una solución que proponemos </a:t>
            </a:r>
            <a:r>
              <a:rPr lang="es" sz="1300">
                <a:solidFill>
                  <a:schemeClr val="lt1"/>
                </a:solidFill>
              </a:rPr>
              <a:t>sería</a:t>
            </a:r>
            <a:r>
              <a:rPr lang="es" sz="1300">
                <a:solidFill>
                  <a:schemeClr val="lt1"/>
                </a:solidFill>
              </a:rPr>
              <a:t> crear un tercer tipo de nodo asociado a  equipos, </a:t>
            </a:r>
            <a:r>
              <a:rPr lang="es" sz="1300">
                <a:solidFill>
                  <a:schemeClr val="lt1"/>
                </a:solidFill>
              </a:rPr>
              <a:t>también</a:t>
            </a:r>
            <a:r>
              <a:rPr lang="es" sz="1300">
                <a:solidFill>
                  <a:schemeClr val="lt1"/>
                </a:solidFill>
              </a:rPr>
              <a:t>  crear una nueva relación entre las distintas plantillas y dicho equipo. Se </a:t>
            </a:r>
            <a:r>
              <a:rPr lang="es" sz="1300">
                <a:solidFill>
                  <a:schemeClr val="lt1"/>
                </a:solidFill>
              </a:rPr>
              <a:t>podría</a:t>
            </a:r>
            <a:r>
              <a:rPr lang="es" sz="1300">
                <a:solidFill>
                  <a:schemeClr val="lt1"/>
                </a:solidFill>
              </a:rPr>
              <a:t> </a:t>
            </a:r>
            <a:r>
              <a:rPr lang="es" sz="1300">
                <a:solidFill>
                  <a:schemeClr val="lt1"/>
                </a:solidFill>
              </a:rPr>
              <a:t>también</a:t>
            </a:r>
            <a:r>
              <a:rPr lang="es" sz="1300">
                <a:solidFill>
                  <a:schemeClr val="lt1"/>
                </a:solidFill>
              </a:rPr>
              <a:t> crear otro tipo de nodo llamado selección para poder distinguir entre un equipo y una selección.</a:t>
            </a:r>
            <a:endParaRPr sz="13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Introducción</a:t>
            </a:r>
            <a:endParaRPr/>
          </a:p>
        </p:txBody>
      </p:sp>
      <p:sp>
        <p:nvSpPr>
          <p:cNvPr id="143" name="Google Shape;143;p14"/>
          <p:cNvSpPr txBox="1"/>
          <p:nvPr>
            <p:ph idx="1" type="body"/>
          </p:nvPr>
        </p:nvSpPr>
        <p:spPr>
          <a:xfrm>
            <a:off x="918675" y="1494100"/>
            <a:ext cx="38364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latin typeface="Arial"/>
                <a:ea typeface="Arial"/>
                <a:cs typeface="Arial"/>
                <a:sym typeface="Arial"/>
              </a:rPr>
              <a:t>El objetivo del proyecto es armar una base de datos de grafos que cuente con los futbolistas y directores técnicos de las principales ligas de fútbol, así como también los clubes y selecciones nacionales que estos defendían. </a:t>
            </a:r>
            <a:endParaRPr>
              <a:latin typeface="Arial"/>
              <a:ea typeface="Arial"/>
              <a:cs typeface="Arial"/>
              <a:sym typeface="Arial"/>
            </a:endParaRPr>
          </a:p>
          <a:p>
            <a:pPr indent="0" lvl="0" marL="0" rtl="0" algn="l">
              <a:spcBef>
                <a:spcPts val="1200"/>
              </a:spcBef>
              <a:spcAft>
                <a:spcPts val="1200"/>
              </a:spcAft>
              <a:buNone/>
            </a:pPr>
            <a:r>
              <a:rPr lang="es">
                <a:latin typeface="Arial"/>
                <a:ea typeface="Arial"/>
                <a:cs typeface="Arial"/>
                <a:sym typeface="Arial"/>
              </a:rPr>
              <a:t>Dado que la motivación de este trabajo surge del retiro de Sebastián Washington Abreu del fútbol profesional, se decide restringir la obtención de los datos a los años en que estuvo en actividad, es decir, los últimos 30 años.</a:t>
            </a:r>
            <a:endParaRPr>
              <a:latin typeface="Arial"/>
              <a:ea typeface="Arial"/>
              <a:cs typeface="Arial"/>
              <a:sym typeface="Arial"/>
            </a:endParaRPr>
          </a:p>
        </p:txBody>
      </p:sp>
      <p:pic>
        <p:nvPicPr>
          <p:cNvPr id="144" name="Google Shape;144;p14"/>
          <p:cNvPicPr preferRelativeResize="0"/>
          <p:nvPr/>
        </p:nvPicPr>
        <p:blipFill>
          <a:blip r:embed="rId3">
            <a:alphaModFix/>
          </a:blip>
          <a:stretch>
            <a:fillRect/>
          </a:stretch>
        </p:blipFill>
        <p:spPr>
          <a:xfrm>
            <a:off x="5538325" y="1404725"/>
            <a:ext cx="2798075" cy="2646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Oráculo de Bacon</a:t>
            </a:r>
            <a:endParaRPr/>
          </a:p>
        </p:txBody>
      </p:sp>
      <p:pic>
        <p:nvPicPr>
          <p:cNvPr id="150" name="Google Shape;150;p15"/>
          <p:cNvPicPr preferRelativeResize="0"/>
          <p:nvPr/>
        </p:nvPicPr>
        <p:blipFill>
          <a:blip r:embed="rId3">
            <a:alphaModFix/>
          </a:blip>
          <a:stretch>
            <a:fillRect/>
          </a:stretch>
        </p:blipFill>
        <p:spPr>
          <a:xfrm>
            <a:off x="4572000" y="1361846"/>
            <a:ext cx="4261300" cy="2733054"/>
          </a:xfrm>
          <a:prstGeom prst="rect">
            <a:avLst/>
          </a:prstGeom>
          <a:noFill/>
          <a:ln>
            <a:noFill/>
          </a:ln>
        </p:spPr>
      </p:pic>
      <p:sp>
        <p:nvSpPr>
          <p:cNvPr id="151" name="Google Shape;151;p15"/>
          <p:cNvSpPr txBox="1"/>
          <p:nvPr>
            <p:ph idx="1" type="body"/>
          </p:nvPr>
        </p:nvSpPr>
        <p:spPr>
          <a:xfrm>
            <a:off x="579650" y="1361850"/>
            <a:ext cx="38364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800">
                <a:latin typeface="Arial"/>
                <a:ea typeface="Arial"/>
                <a:cs typeface="Arial"/>
                <a:sym typeface="Arial"/>
              </a:rPr>
              <a:t>Nos inspiramos en un proyecto conocido como “El Oráculo de Bacon”, donde se calcula la distancia de los distintos actores de Hollywood con la estrella Kevin Bacon.</a:t>
            </a:r>
            <a:endParaRPr sz="1800">
              <a:latin typeface="Arial"/>
              <a:ea typeface="Arial"/>
              <a:cs typeface="Arial"/>
              <a:sym typeface="Arial"/>
            </a:endParaRPr>
          </a:p>
          <a:p>
            <a:pPr indent="0" lvl="0" marL="0" rtl="0" algn="l">
              <a:spcBef>
                <a:spcPts val="1200"/>
              </a:spcBef>
              <a:spcAft>
                <a:spcPts val="1200"/>
              </a:spcAft>
              <a:buNone/>
            </a:pPr>
            <a:r>
              <a:rPr lang="es" sz="1800">
                <a:latin typeface="Arial"/>
                <a:ea typeface="Arial"/>
                <a:cs typeface="Arial"/>
                <a:sym typeface="Arial"/>
              </a:rPr>
              <a:t>Sitio web: </a:t>
            </a:r>
            <a:r>
              <a:rPr lang="es" sz="1800" u="sng">
                <a:latin typeface="Arial"/>
                <a:ea typeface="Arial"/>
                <a:cs typeface="Arial"/>
                <a:sym typeface="Arial"/>
              </a:rPr>
              <a:t>https://oracleofbacon.org/</a:t>
            </a:r>
            <a:endParaRPr sz="1800" u="sng">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Origen de la información</a:t>
            </a:r>
            <a:endParaRPr/>
          </a:p>
        </p:txBody>
      </p:sp>
      <p:pic>
        <p:nvPicPr>
          <p:cNvPr id="157" name="Google Shape;157;p16"/>
          <p:cNvPicPr preferRelativeResize="0"/>
          <p:nvPr/>
        </p:nvPicPr>
        <p:blipFill>
          <a:blip r:embed="rId3">
            <a:alphaModFix/>
          </a:blip>
          <a:stretch>
            <a:fillRect/>
          </a:stretch>
        </p:blipFill>
        <p:spPr>
          <a:xfrm>
            <a:off x="5702225" y="1472100"/>
            <a:ext cx="2259425" cy="576600"/>
          </a:xfrm>
          <a:prstGeom prst="rect">
            <a:avLst/>
          </a:prstGeom>
          <a:noFill/>
          <a:ln>
            <a:noFill/>
          </a:ln>
        </p:spPr>
      </p:pic>
      <p:pic>
        <p:nvPicPr>
          <p:cNvPr id="158" name="Google Shape;158;p16"/>
          <p:cNvPicPr preferRelativeResize="0"/>
          <p:nvPr/>
        </p:nvPicPr>
        <p:blipFill>
          <a:blip r:embed="rId4">
            <a:alphaModFix/>
          </a:blip>
          <a:stretch>
            <a:fillRect/>
          </a:stretch>
        </p:blipFill>
        <p:spPr>
          <a:xfrm>
            <a:off x="5702225" y="2275675"/>
            <a:ext cx="914100" cy="914100"/>
          </a:xfrm>
          <a:prstGeom prst="rect">
            <a:avLst/>
          </a:prstGeom>
          <a:noFill/>
          <a:ln>
            <a:noFill/>
          </a:ln>
        </p:spPr>
      </p:pic>
      <p:pic>
        <p:nvPicPr>
          <p:cNvPr id="159" name="Google Shape;159;p16"/>
          <p:cNvPicPr preferRelativeResize="0"/>
          <p:nvPr/>
        </p:nvPicPr>
        <p:blipFill>
          <a:blip r:embed="rId5">
            <a:alphaModFix/>
          </a:blip>
          <a:stretch>
            <a:fillRect/>
          </a:stretch>
        </p:blipFill>
        <p:spPr>
          <a:xfrm>
            <a:off x="5702225" y="3371375"/>
            <a:ext cx="2278811" cy="914100"/>
          </a:xfrm>
          <a:prstGeom prst="rect">
            <a:avLst/>
          </a:prstGeom>
          <a:noFill/>
          <a:ln>
            <a:noFill/>
          </a:ln>
        </p:spPr>
      </p:pic>
      <p:pic>
        <p:nvPicPr>
          <p:cNvPr id="160" name="Google Shape;160;p16"/>
          <p:cNvPicPr preferRelativeResize="0"/>
          <p:nvPr/>
        </p:nvPicPr>
        <p:blipFill>
          <a:blip r:embed="rId6">
            <a:alphaModFix/>
          </a:blip>
          <a:stretch>
            <a:fillRect/>
          </a:stretch>
        </p:blipFill>
        <p:spPr>
          <a:xfrm>
            <a:off x="6847550" y="2457613"/>
            <a:ext cx="1133475" cy="504825"/>
          </a:xfrm>
          <a:prstGeom prst="rect">
            <a:avLst/>
          </a:prstGeom>
          <a:noFill/>
          <a:ln>
            <a:noFill/>
          </a:ln>
        </p:spPr>
      </p:pic>
      <p:sp>
        <p:nvSpPr>
          <p:cNvPr id="161" name="Google Shape;161;p16"/>
          <p:cNvSpPr txBox="1"/>
          <p:nvPr/>
        </p:nvSpPr>
        <p:spPr>
          <a:xfrm>
            <a:off x="1297500" y="1307850"/>
            <a:ext cx="3584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lt1"/>
                </a:solidFill>
              </a:rPr>
              <a:t>Al momento de planear la extracción de los datos surgieron diversas fuentes. Sin embargo, nos decantamos por livefutbol.com ya que parecía ser la más completa. Además, cuenta con una estructura </a:t>
            </a:r>
            <a:r>
              <a:rPr lang="es" sz="1800">
                <a:solidFill>
                  <a:schemeClr val="lt1"/>
                </a:solidFill>
              </a:rPr>
              <a:t>fácilmente</a:t>
            </a:r>
            <a:r>
              <a:rPr lang="es" sz="1800">
                <a:solidFill>
                  <a:schemeClr val="lt1"/>
                </a:solidFill>
              </a:rPr>
              <a:t> automatizable al momento de buscar los diferentes datos.</a:t>
            </a:r>
            <a:endParaRPr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Obtención de los datos</a:t>
            </a:r>
            <a:endParaRPr/>
          </a:p>
        </p:txBody>
      </p:sp>
      <p:sp>
        <p:nvSpPr>
          <p:cNvPr id="167" name="Google Shape;167;p17"/>
          <p:cNvSpPr txBox="1"/>
          <p:nvPr/>
        </p:nvSpPr>
        <p:spPr>
          <a:xfrm>
            <a:off x="1297500" y="1307850"/>
            <a:ext cx="3584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lt1"/>
                </a:solidFill>
              </a:rPr>
              <a:t>Para la obtención de los datos se realizó scrapping sobre Livefutbol, recorriendo cada uno de los equipos de las ligas profesionales seleccionadas tanto para sus plantillas actuales como para sus plantillas históricas. Para esto se utilizó Python junto con las siguientes bibliotecas:</a:t>
            </a:r>
            <a:endParaRPr>
              <a:solidFill>
                <a:schemeClr val="lt1"/>
              </a:solidFill>
            </a:endParaRPr>
          </a:p>
          <a:p>
            <a:pPr indent="0" lvl="0" marL="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Char char="●"/>
            </a:pPr>
            <a:r>
              <a:rPr lang="es">
                <a:solidFill>
                  <a:schemeClr val="lt1"/>
                </a:solidFill>
              </a:rPr>
              <a:t>Selenium/Request</a:t>
            </a:r>
            <a:endParaRPr>
              <a:solidFill>
                <a:schemeClr val="lt1"/>
              </a:solidFill>
            </a:endParaRPr>
          </a:p>
          <a:p>
            <a:pPr indent="-317500" lvl="0" marL="457200" rtl="0" algn="l">
              <a:spcBef>
                <a:spcPts val="0"/>
              </a:spcBef>
              <a:spcAft>
                <a:spcPts val="0"/>
              </a:spcAft>
              <a:buClr>
                <a:schemeClr val="lt1"/>
              </a:buClr>
              <a:buSzPts val="1400"/>
              <a:buChar char="●"/>
            </a:pPr>
            <a:r>
              <a:rPr lang="es">
                <a:solidFill>
                  <a:schemeClr val="lt1"/>
                </a:solidFill>
              </a:rPr>
              <a:t>Pandas</a:t>
            </a:r>
            <a:endParaRPr>
              <a:solidFill>
                <a:schemeClr val="lt1"/>
              </a:solidFill>
            </a:endParaRPr>
          </a:p>
          <a:p>
            <a:pPr indent="-317500" lvl="0" marL="457200" rtl="0" algn="l">
              <a:spcBef>
                <a:spcPts val="0"/>
              </a:spcBef>
              <a:spcAft>
                <a:spcPts val="0"/>
              </a:spcAft>
              <a:buClr>
                <a:schemeClr val="lt1"/>
              </a:buClr>
              <a:buSzPts val="1400"/>
              <a:buChar char="●"/>
            </a:pPr>
            <a:r>
              <a:rPr lang="es">
                <a:solidFill>
                  <a:schemeClr val="lt1"/>
                </a:solidFill>
              </a:rPr>
              <a:t>Re</a:t>
            </a:r>
            <a:endParaRPr>
              <a:solidFill>
                <a:schemeClr val="lt1"/>
              </a:solidFill>
            </a:endParaRPr>
          </a:p>
          <a:p>
            <a:pPr indent="-317500" lvl="0" marL="457200" rtl="0" algn="l">
              <a:spcBef>
                <a:spcPts val="0"/>
              </a:spcBef>
              <a:spcAft>
                <a:spcPts val="0"/>
              </a:spcAft>
              <a:buClr>
                <a:schemeClr val="lt1"/>
              </a:buClr>
              <a:buSzPts val="1400"/>
              <a:buChar char="●"/>
            </a:pPr>
            <a:r>
              <a:rPr lang="es">
                <a:solidFill>
                  <a:schemeClr val="lt1"/>
                </a:solidFill>
              </a:rPr>
              <a:t>Beautiful Soup</a:t>
            </a:r>
            <a:endParaRPr>
              <a:solidFill>
                <a:schemeClr val="lt1"/>
              </a:solidFill>
            </a:endParaRPr>
          </a:p>
        </p:txBody>
      </p:sp>
      <p:pic>
        <p:nvPicPr>
          <p:cNvPr id="168" name="Google Shape;168;p17"/>
          <p:cNvPicPr preferRelativeResize="0"/>
          <p:nvPr/>
        </p:nvPicPr>
        <p:blipFill>
          <a:blip r:embed="rId3">
            <a:alphaModFix/>
          </a:blip>
          <a:stretch>
            <a:fillRect/>
          </a:stretch>
        </p:blipFill>
        <p:spPr>
          <a:xfrm>
            <a:off x="5792475" y="1307850"/>
            <a:ext cx="1440801" cy="1505498"/>
          </a:xfrm>
          <a:prstGeom prst="rect">
            <a:avLst/>
          </a:prstGeom>
          <a:noFill/>
          <a:ln>
            <a:noFill/>
          </a:ln>
        </p:spPr>
      </p:pic>
      <p:pic>
        <p:nvPicPr>
          <p:cNvPr id="169" name="Google Shape;169;p17"/>
          <p:cNvPicPr preferRelativeResize="0"/>
          <p:nvPr/>
        </p:nvPicPr>
        <p:blipFill>
          <a:blip r:embed="rId4">
            <a:alphaModFix/>
          </a:blip>
          <a:stretch>
            <a:fillRect/>
          </a:stretch>
        </p:blipFill>
        <p:spPr>
          <a:xfrm>
            <a:off x="7443000" y="1267850"/>
            <a:ext cx="1187600" cy="1585500"/>
          </a:xfrm>
          <a:prstGeom prst="rect">
            <a:avLst/>
          </a:prstGeom>
          <a:noFill/>
          <a:ln>
            <a:noFill/>
          </a:ln>
        </p:spPr>
      </p:pic>
      <p:pic>
        <p:nvPicPr>
          <p:cNvPr id="170" name="Google Shape;170;p17"/>
          <p:cNvPicPr preferRelativeResize="0"/>
          <p:nvPr/>
        </p:nvPicPr>
        <p:blipFill rotWithShape="1">
          <a:blip r:embed="rId5">
            <a:alphaModFix/>
          </a:blip>
          <a:srcRect b="15376" l="6871" r="6263" t="16130"/>
          <a:stretch/>
        </p:blipFill>
        <p:spPr>
          <a:xfrm>
            <a:off x="5792463" y="2992387"/>
            <a:ext cx="2838125" cy="958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Diseño de la base de datos</a:t>
            </a:r>
            <a:endParaRPr/>
          </a:p>
        </p:txBody>
      </p:sp>
      <p:sp>
        <p:nvSpPr>
          <p:cNvPr id="176" name="Google Shape;176;p18"/>
          <p:cNvSpPr txBox="1"/>
          <p:nvPr>
            <p:ph idx="1" type="body"/>
          </p:nvPr>
        </p:nvSpPr>
        <p:spPr>
          <a:xfrm>
            <a:off x="1065000" y="1332875"/>
            <a:ext cx="3797700" cy="2911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s" sz="1500">
                <a:latin typeface="Arial"/>
                <a:ea typeface="Arial"/>
                <a:cs typeface="Arial"/>
                <a:sym typeface="Arial"/>
              </a:rPr>
              <a:t>El diseño  consiste en 2 tipos de nodos: Jugador y Equipo. Ambos cuentan con un identificador único, siendo importante destacar que los nodos Equipo son identificados por el par (Equipo, Año). </a:t>
            </a:r>
            <a:endParaRPr sz="1500">
              <a:latin typeface="Arial"/>
              <a:ea typeface="Arial"/>
              <a:cs typeface="Arial"/>
              <a:sym typeface="Arial"/>
            </a:endParaRPr>
          </a:p>
          <a:p>
            <a:pPr indent="0" lvl="0" marL="0" rtl="0" algn="l">
              <a:lnSpc>
                <a:spcPct val="95000"/>
              </a:lnSpc>
              <a:spcBef>
                <a:spcPts val="1200"/>
              </a:spcBef>
              <a:spcAft>
                <a:spcPts val="0"/>
              </a:spcAft>
              <a:buNone/>
            </a:pPr>
            <a:r>
              <a:rPr lang="es" sz="1500">
                <a:latin typeface="Arial"/>
                <a:ea typeface="Arial"/>
                <a:cs typeface="Arial"/>
                <a:sym typeface="Arial"/>
              </a:rPr>
              <a:t>De esta forma se logra que un mismo equipo pueda tener asociada una lista distinta de jugadores dependiendo del año. </a:t>
            </a:r>
            <a:endParaRPr sz="1500">
              <a:latin typeface="Arial"/>
              <a:ea typeface="Arial"/>
              <a:cs typeface="Arial"/>
              <a:sym typeface="Arial"/>
            </a:endParaRPr>
          </a:p>
          <a:p>
            <a:pPr indent="0" lvl="0" marL="0" rtl="0" algn="l">
              <a:lnSpc>
                <a:spcPct val="95000"/>
              </a:lnSpc>
              <a:spcBef>
                <a:spcPts val="1200"/>
              </a:spcBef>
              <a:spcAft>
                <a:spcPts val="1200"/>
              </a:spcAft>
              <a:buNone/>
            </a:pPr>
            <a:r>
              <a:rPr lang="es" sz="1500">
                <a:latin typeface="Arial"/>
                <a:ea typeface="Arial"/>
                <a:cs typeface="Arial"/>
                <a:sym typeface="Arial"/>
              </a:rPr>
              <a:t>Finalmente se define un único tipo de relación, esta tiene como origen un jugador y como destino un equipo, el nombre de la misma es "JUGO_EN".</a:t>
            </a:r>
            <a:endParaRPr sz="1500">
              <a:latin typeface="Arial"/>
              <a:ea typeface="Arial"/>
              <a:cs typeface="Arial"/>
              <a:sym typeface="Arial"/>
            </a:endParaRPr>
          </a:p>
        </p:txBody>
      </p:sp>
      <p:pic>
        <p:nvPicPr>
          <p:cNvPr id="177" name="Google Shape;177;p18"/>
          <p:cNvPicPr preferRelativeResize="0"/>
          <p:nvPr/>
        </p:nvPicPr>
        <p:blipFill>
          <a:blip r:embed="rId3">
            <a:alphaModFix/>
          </a:blip>
          <a:stretch>
            <a:fillRect/>
          </a:stretch>
        </p:blipFill>
        <p:spPr>
          <a:xfrm>
            <a:off x="5125500" y="1654725"/>
            <a:ext cx="3152775" cy="267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Sitio Web</a:t>
            </a:r>
            <a:endParaRPr/>
          </a:p>
        </p:txBody>
      </p:sp>
      <p:sp>
        <p:nvSpPr>
          <p:cNvPr id="183" name="Google Shape;183;p19"/>
          <p:cNvSpPr txBox="1"/>
          <p:nvPr>
            <p:ph idx="1" type="body"/>
          </p:nvPr>
        </p:nvSpPr>
        <p:spPr>
          <a:xfrm>
            <a:off x="1200650" y="1307850"/>
            <a:ext cx="35070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500"/>
              <a:t>Para poner a prueba el uso de una base de datos de grafo en un caso cotidiano, se opta por realizar un sitio web que consulte y muestre los datos.</a:t>
            </a:r>
            <a:endParaRPr sz="1500"/>
          </a:p>
          <a:p>
            <a:pPr indent="0" lvl="0" marL="0" rtl="0" algn="l">
              <a:spcBef>
                <a:spcPts val="1200"/>
              </a:spcBef>
              <a:spcAft>
                <a:spcPts val="0"/>
              </a:spcAft>
              <a:buNone/>
            </a:pPr>
            <a:r>
              <a:rPr lang="es" sz="1500"/>
              <a:t>Se utiliza la biblioteca VIS para realizar los gráficos.</a:t>
            </a:r>
            <a:endParaRPr sz="1500"/>
          </a:p>
          <a:p>
            <a:pPr indent="0" lvl="0" marL="0" rtl="0" algn="l">
              <a:spcBef>
                <a:spcPts val="1200"/>
              </a:spcBef>
              <a:spcAft>
                <a:spcPts val="1200"/>
              </a:spcAft>
              <a:buNone/>
            </a:pPr>
            <a:r>
              <a:rPr lang="es" sz="1500"/>
              <a:t>Se traen los futbolistas de a 10 en función del texto ingresado. Para ello se utiliza la distancia Jaro-Winkler.</a:t>
            </a:r>
            <a:endParaRPr sz="1500"/>
          </a:p>
        </p:txBody>
      </p:sp>
      <p:pic>
        <p:nvPicPr>
          <p:cNvPr id="184" name="Google Shape;184;p19"/>
          <p:cNvPicPr preferRelativeResize="0"/>
          <p:nvPr/>
        </p:nvPicPr>
        <p:blipFill>
          <a:blip r:embed="rId3">
            <a:alphaModFix/>
          </a:blip>
          <a:stretch>
            <a:fillRect/>
          </a:stretch>
        </p:blipFill>
        <p:spPr>
          <a:xfrm>
            <a:off x="5848025" y="317550"/>
            <a:ext cx="2101725" cy="2695425"/>
          </a:xfrm>
          <a:prstGeom prst="rect">
            <a:avLst/>
          </a:prstGeom>
          <a:noFill/>
          <a:ln>
            <a:noFill/>
          </a:ln>
        </p:spPr>
      </p:pic>
      <p:pic>
        <p:nvPicPr>
          <p:cNvPr id="185" name="Google Shape;185;p19"/>
          <p:cNvPicPr preferRelativeResize="0"/>
          <p:nvPr/>
        </p:nvPicPr>
        <p:blipFill>
          <a:blip r:embed="rId4">
            <a:alphaModFix/>
          </a:blip>
          <a:stretch>
            <a:fillRect/>
          </a:stretch>
        </p:blipFill>
        <p:spPr>
          <a:xfrm>
            <a:off x="5237625" y="3208800"/>
            <a:ext cx="3322535" cy="161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Comunidades</a:t>
            </a:r>
            <a:endParaRPr/>
          </a:p>
        </p:txBody>
      </p:sp>
      <p:sp>
        <p:nvSpPr>
          <p:cNvPr id="191" name="Google Shape;191;p20"/>
          <p:cNvSpPr txBox="1"/>
          <p:nvPr>
            <p:ph idx="1" type="body"/>
          </p:nvPr>
        </p:nvSpPr>
        <p:spPr>
          <a:xfrm>
            <a:off x="1297500" y="1057975"/>
            <a:ext cx="3933300" cy="3591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s" sz="1402">
                <a:latin typeface="Arial"/>
                <a:ea typeface="Arial"/>
                <a:cs typeface="Arial"/>
                <a:sym typeface="Arial"/>
              </a:rPr>
              <a:t>Método de Louvain: Es un algoritmo para detectar comunidades en grandes redes. </a:t>
            </a:r>
            <a:r>
              <a:rPr lang="es" sz="1402">
                <a:latin typeface="Arial"/>
                <a:ea typeface="Arial"/>
                <a:cs typeface="Arial"/>
                <a:sym typeface="Arial"/>
              </a:rPr>
              <a:t>Evalúa</a:t>
            </a:r>
            <a:r>
              <a:rPr lang="es" sz="1402">
                <a:latin typeface="Arial"/>
                <a:ea typeface="Arial"/>
                <a:cs typeface="Arial"/>
                <a:sym typeface="Arial"/>
              </a:rPr>
              <a:t> cuánto más densamente conectados están los nodos dentro de una comunidad, en comparación con qué estarían en una red aleatoria.</a:t>
            </a:r>
            <a:endParaRPr sz="1402">
              <a:latin typeface="Arial"/>
              <a:ea typeface="Arial"/>
              <a:cs typeface="Arial"/>
              <a:sym typeface="Arial"/>
            </a:endParaRPr>
          </a:p>
          <a:p>
            <a:pPr indent="0" lvl="0" marL="0" rtl="0" algn="l">
              <a:lnSpc>
                <a:spcPct val="95000"/>
              </a:lnSpc>
              <a:spcBef>
                <a:spcPts val="1200"/>
              </a:spcBef>
              <a:spcAft>
                <a:spcPts val="0"/>
              </a:spcAft>
              <a:buSzPts val="1018"/>
              <a:buNone/>
            </a:pPr>
            <a:r>
              <a:rPr lang="es" sz="1402">
                <a:latin typeface="Arial"/>
                <a:ea typeface="Arial"/>
                <a:cs typeface="Arial"/>
                <a:sym typeface="Arial"/>
              </a:rPr>
              <a:t>Algoritmo de detección de componentes débilmente conexos :  Encuentra conjuntos de nodos conectados en un grafo, donde todos los nodos del mismo conjunto forman un componente conexo.</a:t>
            </a:r>
            <a:endParaRPr sz="1402">
              <a:latin typeface="Arial"/>
              <a:ea typeface="Arial"/>
              <a:cs typeface="Arial"/>
              <a:sym typeface="Arial"/>
            </a:endParaRPr>
          </a:p>
          <a:p>
            <a:pPr indent="0" lvl="0" marL="0" rtl="0" algn="l">
              <a:lnSpc>
                <a:spcPct val="95000"/>
              </a:lnSpc>
              <a:spcBef>
                <a:spcPts val="1200"/>
              </a:spcBef>
              <a:spcAft>
                <a:spcPts val="0"/>
              </a:spcAft>
              <a:buSzPts val="1018"/>
              <a:buNone/>
            </a:pPr>
            <a:r>
              <a:rPr lang="es" sz="1402">
                <a:latin typeface="Arial"/>
                <a:ea typeface="Arial"/>
                <a:cs typeface="Arial"/>
                <a:sym typeface="Arial"/>
              </a:rPr>
              <a:t>Algoritmo de recuento de triángulos: El conteo de triángulos se utiliza para detectar comunidades y medir la cohesión de esas comunidades.</a:t>
            </a:r>
            <a:endParaRPr sz="1402">
              <a:latin typeface="Arial"/>
              <a:ea typeface="Arial"/>
              <a:cs typeface="Arial"/>
              <a:sym typeface="Arial"/>
            </a:endParaRPr>
          </a:p>
          <a:p>
            <a:pPr indent="0" lvl="0" marL="0" rtl="0" algn="l">
              <a:lnSpc>
                <a:spcPct val="95000"/>
              </a:lnSpc>
              <a:spcBef>
                <a:spcPts val="1200"/>
              </a:spcBef>
              <a:spcAft>
                <a:spcPts val="1200"/>
              </a:spcAft>
              <a:buSzPts val="1018"/>
              <a:buNone/>
            </a:pPr>
            <a:r>
              <a:t/>
            </a:r>
            <a:endParaRPr sz="1402"/>
          </a:p>
        </p:txBody>
      </p:sp>
      <p:pic>
        <p:nvPicPr>
          <p:cNvPr id="192" name="Google Shape;192;p20"/>
          <p:cNvPicPr preferRelativeResize="0"/>
          <p:nvPr/>
        </p:nvPicPr>
        <p:blipFill>
          <a:blip r:embed="rId3">
            <a:alphaModFix/>
          </a:blip>
          <a:stretch>
            <a:fillRect/>
          </a:stretch>
        </p:blipFill>
        <p:spPr>
          <a:xfrm>
            <a:off x="5934975" y="241350"/>
            <a:ext cx="2600075" cy="2210900"/>
          </a:xfrm>
          <a:prstGeom prst="rect">
            <a:avLst/>
          </a:prstGeom>
          <a:noFill/>
          <a:ln>
            <a:noFill/>
          </a:ln>
        </p:spPr>
      </p:pic>
      <p:pic>
        <p:nvPicPr>
          <p:cNvPr id="193" name="Google Shape;193;p20"/>
          <p:cNvPicPr preferRelativeResize="0"/>
          <p:nvPr/>
        </p:nvPicPr>
        <p:blipFill rotWithShape="1">
          <a:blip r:embed="rId4">
            <a:alphaModFix/>
          </a:blip>
          <a:srcRect b="0" l="0" r="0" t="2305"/>
          <a:stretch/>
        </p:blipFill>
        <p:spPr>
          <a:xfrm>
            <a:off x="5935325" y="2674750"/>
            <a:ext cx="2599375" cy="215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Performance</a:t>
            </a:r>
            <a:endParaRPr/>
          </a:p>
        </p:txBody>
      </p:sp>
      <p:sp>
        <p:nvSpPr>
          <p:cNvPr id="199" name="Google Shape;199;p21"/>
          <p:cNvSpPr txBox="1"/>
          <p:nvPr>
            <p:ph idx="1" type="body"/>
          </p:nvPr>
        </p:nvSpPr>
        <p:spPr>
          <a:xfrm>
            <a:off x="1297500" y="1307850"/>
            <a:ext cx="3342300" cy="3448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s" sz="1400">
                <a:latin typeface="Arial"/>
                <a:ea typeface="Arial"/>
                <a:cs typeface="Arial"/>
                <a:sym typeface="Arial"/>
              </a:rPr>
              <a:t>Las consultas que planten una diferencia considerable en función del número de registros son:</a:t>
            </a:r>
            <a:endParaRPr sz="1400">
              <a:latin typeface="Arial"/>
              <a:ea typeface="Arial"/>
              <a:cs typeface="Arial"/>
              <a:sym typeface="Arial"/>
            </a:endParaRPr>
          </a:p>
          <a:p>
            <a:pPr indent="0" lvl="0" marL="0" rtl="0" algn="l">
              <a:lnSpc>
                <a:spcPct val="105000"/>
              </a:lnSpc>
              <a:spcBef>
                <a:spcPts val="1200"/>
              </a:spcBef>
              <a:spcAft>
                <a:spcPts val="0"/>
              </a:spcAft>
              <a:buNone/>
            </a:pPr>
            <a:r>
              <a:rPr lang="es" sz="1400" u="sng">
                <a:latin typeface="Arial"/>
                <a:ea typeface="Arial"/>
                <a:cs typeface="Arial"/>
                <a:sym typeface="Arial"/>
              </a:rPr>
              <a:t>Carga de datos:</a:t>
            </a:r>
            <a:r>
              <a:rPr lang="es" sz="1400">
                <a:latin typeface="Arial"/>
                <a:ea typeface="Arial"/>
                <a:cs typeface="Arial"/>
                <a:sym typeface="Arial"/>
              </a:rPr>
              <a:t> Para analizar el impacto de esta consulta se cargan archivos de distintos tamaños.</a:t>
            </a:r>
            <a:endParaRPr sz="1400">
              <a:latin typeface="Arial"/>
              <a:ea typeface="Arial"/>
              <a:cs typeface="Arial"/>
              <a:sym typeface="Arial"/>
            </a:endParaRPr>
          </a:p>
          <a:p>
            <a:pPr indent="0" lvl="0" marL="0" rtl="0" algn="l">
              <a:lnSpc>
                <a:spcPct val="105000"/>
              </a:lnSpc>
              <a:spcBef>
                <a:spcPts val="1200"/>
              </a:spcBef>
              <a:spcAft>
                <a:spcPts val="1200"/>
              </a:spcAft>
              <a:buNone/>
            </a:pPr>
            <a:r>
              <a:rPr lang="es" sz="1400" u="sng">
                <a:latin typeface="Arial"/>
                <a:ea typeface="Arial"/>
                <a:cs typeface="Arial"/>
                <a:sym typeface="Arial"/>
              </a:rPr>
              <a:t>Proyección:</a:t>
            </a:r>
            <a:r>
              <a:rPr lang="es" sz="1400">
                <a:latin typeface="Arial"/>
                <a:ea typeface="Arial"/>
                <a:cs typeface="Arial"/>
                <a:sym typeface="Arial"/>
              </a:rPr>
              <a:t> Para realizar las consultas vinculadas con las comunidades es necesario proyectar el grafo en memoria. También se ejecuta con bases de distintos tamaños.</a:t>
            </a:r>
            <a:endParaRPr sz="1400">
              <a:latin typeface="Arial"/>
              <a:ea typeface="Arial"/>
              <a:cs typeface="Arial"/>
              <a:sym typeface="Arial"/>
            </a:endParaRPr>
          </a:p>
        </p:txBody>
      </p:sp>
      <p:pic>
        <p:nvPicPr>
          <p:cNvPr id="200" name="Google Shape;200;p21"/>
          <p:cNvPicPr preferRelativeResize="0"/>
          <p:nvPr/>
        </p:nvPicPr>
        <p:blipFill>
          <a:blip r:embed="rId3">
            <a:alphaModFix/>
          </a:blip>
          <a:stretch>
            <a:fillRect/>
          </a:stretch>
        </p:blipFill>
        <p:spPr>
          <a:xfrm>
            <a:off x="4833600" y="2899525"/>
            <a:ext cx="4049324" cy="854062"/>
          </a:xfrm>
          <a:prstGeom prst="rect">
            <a:avLst/>
          </a:prstGeom>
          <a:noFill/>
          <a:ln>
            <a:noFill/>
          </a:ln>
        </p:spPr>
      </p:pic>
      <p:pic>
        <p:nvPicPr>
          <p:cNvPr id="201" name="Google Shape;201;p21"/>
          <p:cNvPicPr preferRelativeResize="0"/>
          <p:nvPr/>
        </p:nvPicPr>
        <p:blipFill>
          <a:blip r:embed="rId4">
            <a:alphaModFix/>
          </a:blip>
          <a:stretch>
            <a:fillRect/>
          </a:stretch>
        </p:blipFill>
        <p:spPr>
          <a:xfrm>
            <a:off x="4833600" y="1449797"/>
            <a:ext cx="4049325" cy="1230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