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handoutMasterIdLst>
    <p:handoutMasterId r:id="rId15"/>
  </p:handoutMasterIdLst>
  <p:sldIdLst>
    <p:sldId id="258" r:id="rId2"/>
    <p:sldId id="307" r:id="rId3"/>
    <p:sldId id="308" r:id="rId4"/>
    <p:sldId id="309" r:id="rId5"/>
    <p:sldId id="310" r:id="rId6"/>
    <p:sldId id="328" r:id="rId7"/>
    <p:sldId id="329" r:id="rId8"/>
    <p:sldId id="316" r:id="rId9"/>
    <p:sldId id="317" r:id="rId10"/>
    <p:sldId id="318" r:id="rId11"/>
    <p:sldId id="321" r:id="rId12"/>
    <p:sldId id="333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99"/>
    <a:srgbClr val="0000FF"/>
    <a:srgbClr val="003399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7CFBE-7DC9-458D-98DC-6A61A65FB2E6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8E3D94B-3370-40CA-BA5D-BD20696FC619}">
      <dgm:prSet phldrT="[Texto]"/>
      <dgm:spPr/>
      <dgm:t>
        <a:bodyPr/>
        <a:lstStyle/>
        <a:p>
          <a:r>
            <a:rPr lang="es-ES_tradnl" b="1" smtClean="0"/>
            <a:t>Conducir a la acción</a:t>
          </a:r>
          <a:endParaRPr lang="es-ES" dirty="0"/>
        </a:p>
      </dgm:t>
    </dgm:pt>
    <dgm:pt modelId="{F3812A76-46CD-4259-9992-B2559E9E540E}" type="parTrans" cxnId="{73C3D457-324F-4602-832C-A0D858B45841}">
      <dgm:prSet/>
      <dgm:spPr/>
      <dgm:t>
        <a:bodyPr/>
        <a:lstStyle/>
        <a:p>
          <a:endParaRPr lang="es-ES"/>
        </a:p>
      </dgm:t>
    </dgm:pt>
    <dgm:pt modelId="{83BD8305-8CFC-4075-8FBD-F4FF1D89DA63}" type="sibTrans" cxnId="{73C3D457-324F-4602-832C-A0D858B45841}">
      <dgm:prSet/>
      <dgm:spPr/>
      <dgm:t>
        <a:bodyPr/>
        <a:lstStyle/>
        <a:p>
          <a:endParaRPr lang="es-ES"/>
        </a:p>
      </dgm:t>
    </dgm:pt>
    <dgm:pt modelId="{FD147CF2-367D-4C50-8335-78B32CD88671}">
      <dgm:prSet phldrT="[Texto]"/>
      <dgm:spPr/>
      <dgm:t>
        <a:bodyPr/>
        <a:lstStyle/>
        <a:p>
          <a:r>
            <a:rPr lang="es-ES_tradnl" dirty="0" smtClean="0"/>
            <a:t>Deben “disparar” las acciones definidas para el logro de los objetivos.</a:t>
          </a:r>
        </a:p>
      </dgm:t>
    </dgm:pt>
    <dgm:pt modelId="{6DB0CBBA-9D2C-4B7C-9EBD-21ECED8B60D4}" type="parTrans" cxnId="{61CE887D-B3E3-4901-9ACB-005575706533}">
      <dgm:prSet/>
      <dgm:spPr/>
      <dgm:t>
        <a:bodyPr/>
        <a:lstStyle/>
        <a:p>
          <a:endParaRPr lang="es-ES"/>
        </a:p>
      </dgm:t>
    </dgm:pt>
    <dgm:pt modelId="{D7DFF6A8-D6C1-4440-BF52-64A318B2F095}" type="sibTrans" cxnId="{61CE887D-B3E3-4901-9ACB-005575706533}">
      <dgm:prSet/>
      <dgm:spPr/>
      <dgm:t>
        <a:bodyPr/>
        <a:lstStyle/>
        <a:p>
          <a:endParaRPr lang="es-ES"/>
        </a:p>
      </dgm:t>
    </dgm:pt>
    <dgm:pt modelId="{3FB03F00-A0FA-4E0C-A75E-FEFEF2417F80}">
      <dgm:prSet phldrT="[Texto]"/>
      <dgm:spPr/>
      <dgm:t>
        <a:bodyPr/>
        <a:lstStyle/>
        <a:p>
          <a:r>
            <a:rPr lang="es-ES_tradnl" b="1" smtClean="0"/>
            <a:t>Cuantitativos (preferibles) vs. Cualitativos</a:t>
          </a:r>
          <a:endParaRPr lang="es-ES_tradnl" dirty="0" smtClean="0"/>
        </a:p>
      </dgm:t>
    </dgm:pt>
    <dgm:pt modelId="{D4E2AA06-D893-45BC-A11E-1CF79A4A26FD}" type="parTrans" cxnId="{0218D09C-E0CA-40D9-8168-60AD99747483}">
      <dgm:prSet/>
      <dgm:spPr/>
      <dgm:t>
        <a:bodyPr/>
        <a:lstStyle/>
        <a:p>
          <a:endParaRPr lang="es-ES"/>
        </a:p>
      </dgm:t>
    </dgm:pt>
    <dgm:pt modelId="{50EF7718-3959-4B9B-8363-E6B94810E388}" type="sibTrans" cxnId="{0218D09C-E0CA-40D9-8168-60AD99747483}">
      <dgm:prSet/>
      <dgm:spPr/>
      <dgm:t>
        <a:bodyPr/>
        <a:lstStyle/>
        <a:p>
          <a:endParaRPr lang="es-ES"/>
        </a:p>
      </dgm:t>
    </dgm:pt>
    <dgm:pt modelId="{F2262424-1DB2-47CA-B5C7-3B129A4BE7F6}">
      <dgm:prSet phldrT="[Texto]"/>
      <dgm:spPr/>
      <dgm:t>
        <a:bodyPr/>
        <a:lstStyle/>
        <a:p>
          <a:r>
            <a:rPr lang="es-ES_tradnl" dirty="0" smtClean="0"/>
            <a:t>Deben ser cuantificables.</a:t>
          </a:r>
        </a:p>
      </dgm:t>
    </dgm:pt>
    <dgm:pt modelId="{FA0B4244-0C21-4A64-8748-DBA12EA26153}" type="parTrans" cxnId="{93736F65-DFCA-4FB0-A981-426E5FACC615}">
      <dgm:prSet/>
      <dgm:spPr/>
      <dgm:t>
        <a:bodyPr/>
        <a:lstStyle/>
        <a:p>
          <a:endParaRPr lang="es-ES"/>
        </a:p>
      </dgm:t>
    </dgm:pt>
    <dgm:pt modelId="{29ABE5DF-24C1-4532-9A08-A9454878DFCE}" type="sibTrans" cxnId="{93736F65-DFCA-4FB0-A981-426E5FACC615}">
      <dgm:prSet/>
      <dgm:spPr/>
      <dgm:t>
        <a:bodyPr/>
        <a:lstStyle/>
        <a:p>
          <a:endParaRPr lang="es-ES"/>
        </a:p>
      </dgm:t>
    </dgm:pt>
    <dgm:pt modelId="{52B0D0B6-5AEA-421C-B464-5A31EB454107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Orientados al Resultado</a:t>
          </a:r>
          <a:endParaRPr lang="es-ES_tradnl" b="1" dirty="0">
            <a:solidFill>
              <a:schemeClr val="tx1"/>
            </a:solidFill>
          </a:endParaRPr>
        </a:p>
      </dgm:t>
    </dgm:pt>
    <dgm:pt modelId="{814987C7-7C27-4DAD-AA10-E0102923010E}" type="parTrans" cxnId="{5B185178-966C-4410-B67E-830F56C2D755}">
      <dgm:prSet/>
      <dgm:spPr/>
      <dgm:t>
        <a:bodyPr/>
        <a:lstStyle/>
        <a:p>
          <a:endParaRPr lang="es-ES"/>
        </a:p>
      </dgm:t>
    </dgm:pt>
    <dgm:pt modelId="{1FA26041-B94A-4163-8E37-C0D2367B3267}" type="sibTrans" cxnId="{5B185178-966C-4410-B67E-830F56C2D755}">
      <dgm:prSet/>
      <dgm:spPr/>
      <dgm:t>
        <a:bodyPr/>
        <a:lstStyle/>
        <a:p>
          <a:endParaRPr lang="es-ES"/>
        </a:p>
      </dgm:t>
    </dgm:pt>
    <dgm:pt modelId="{F0933848-F737-4682-8305-DD73885AB3D2}">
      <dgm:prSet phldrT="[Texto]"/>
      <dgm:spPr/>
      <dgm:t>
        <a:bodyPr/>
        <a:lstStyle/>
        <a:p>
          <a:r>
            <a:rPr lang="es-ES_tradnl" dirty="0" smtClean="0"/>
            <a:t>Deben focalizarse en los resultados que la organización está intentando alcanzar.</a:t>
          </a:r>
        </a:p>
      </dgm:t>
    </dgm:pt>
    <dgm:pt modelId="{06119FCF-215C-434F-BB59-50CD28D2C17E}" type="parTrans" cxnId="{FEAEB047-7C36-49A6-AFE9-519DA3E91D7D}">
      <dgm:prSet/>
      <dgm:spPr/>
      <dgm:t>
        <a:bodyPr/>
        <a:lstStyle/>
        <a:p>
          <a:endParaRPr lang="es-ES"/>
        </a:p>
      </dgm:t>
    </dgm:pt>
    <dgm:pt modelId="{A0EC4FC5-2707-4A65-AFDD-CD9B349C7226}" type="sibTrans" cxnId="{FEAEB047-7C36-49A6-AFE9-519DA3E91D7D}">
      <dgm:prSet/>
      <dgm:spPr/>
      <dgm:t>
        <a:bodyPr/>
        <a:lstStyle/>
        <a:p>
          <a:endParaRPr lang="es-ES"/>
        </a:p>
      </dgm:t>
    </dgm:pt>
    <dgm:pt modelId="{B057419E-C700-425B-BC2F-EA8DD930E0BE}">
      <dgm:prSet phldrT="[Texto]"/>
      <dgm:spPr/>
      <dgm:t>
        <a:bodyPr/>
        <a:lstStyle/>
        <a:p>
          <a:r>
            <a:rPr lang="es-ES_tradnl" b="1" smtClean="0"/>
            <a:t>Controlables</a:t>
          </a:r>
          <a:endParaRPr lang="es-ES_tradnl" b="1" dirty="0"/>
        </a:p>
      </dgm:t>
    </dgm:pt>
    <dgm:pt modelId="{FAE71429-8BF4-45EF-BD4C-AE6B308C2A87}" type="parTrans" cxnId="{D3F5AA72-5F9D-40EE-B05B-41D550FB8DA1}">
      <dgm:prSet/>
      <dgm:spPr/>
      <dgm:t>
        <a:bodyPr/>
        <a:lstStyle/>
        <a:p>
          <a:endParaRPr lang="es-ES"/>
        </a:p>
      </dgm:t>
    </dgm:pt>
    <dgm:pt modelId="{9D82E408-E6E8-4DFA-A9E4-D827AEE77216}" type="sibTrans" cxnId="{D3F5AA72-5F9D-40EE-B05B-41D550FB8DA1}">
      <dgm:prSet/>
      <dgm:spPr/>
      <dgm:t>
        <a:bodyPr/>
        <a:lstStyle/>
        <a:p>
          <a:endParaRPr lang="es-ES"/>
        </a:p>
      </dgm:t>
    </dgm:pt>
    <dgm:pt modelId="{09F819D5-06D9-42FE-ACE9-C9507E95DA5E}">
      <dgm:prSet phldrT="[Texto]"/>
      <dgm:spPr/>
      <dgm:t>
        <a:bodyPr/>
        <a:lstStyle/>
        <a:p>
          <a:r>
            <a:rPr lang="es-ES_tradnl" dirty="0" smtClean="0"/>
            <a:t>Deben estar dentro del ámbito de control (o al menos de influencia)</a:t>
          </a:r>
          <a:r>
            <a:rPr lang="es-419" dirty="0" smtClean="0"/>
            <a:t>.</a:t>
          </a:r>
          <a:endParaRPr lang="es-ES_tradnl" dirty="0" smtClean="0"/>
        </a:p>
      </dgm:t>
    </dgm:pt>
    <dgm:pt modelId="{95BA5EAB-685E-4545-9A1F-46906572F5D4}" type="parTrans" cxnId="{AED1BAFF-D45C-40CC-A053-C3193B850D2F}">
      <dgm:prSet/>
      <dgm:spPr/>
      <dgm:t>
        <a:bodyPr/>
        <a:lstStyle/>
        <a:p>
          <a:endParaRPr lang="es-ES"/>
        </a:p>
      </dgm:t>
    </dgm:pt>
    <dgm:pt modelId="{4F165412-2014-4F8F-9DBC-B088A45E82D8}" type="sibTrans" cxnId="{AED1BAFF-D45C-40CC-A053-C3193B850D2F}">
      <dgm:prSet/>
      <dgm:spPr/>
      <dgm:t>
        <a:bodyPr/>
        <a:lstStyle/>
        <a:p>
          <a:endParaRPr lang="es-ES"/>
        </a:p>
      </dgm:t>
    </dgm:pt>
    <dgm:pt modelId="{08F74D23-1CAD-4DCC-BAAB-D69F0E62C339}" type="pres">
      <dgm:prSet presAssocID="{A567CFBE-7DC9-458D-98DC-6A61A65FB2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2C419BF2-84C6-4DAF-A3B0-3BA234EC6410}" type="pres">
      <dgm:prSet presAssocID="{A8E3D94B-3370-40CA-BA5D-BD20696FC619}" presName="composite" presStyleCnt="0"/>
      <dgm:spPr/>
    </dgm:pt>
    <dgm:pt modelId="{BA204D1A-D475-408A-8AA7-57A16EA010D8}" type="pres">
      <dgm:prSet presAssocID="{A8E3D94B-3370-40CA-BA5D-BD20696FC61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A9B8B7-BB55-43C1-B666-10429212B19D}" type="pres">
      <dgm:prSet presAssocID="{A8E3D94B-3370-40CA-BA5D-BD20696FC61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1CE0BE-16FC-4C3F-A4DB-EFFF5E6BFA7D}" type="pres">
      <dgm:prSet presAssocID="{83BD8305-8CFC-4075-8FBD-F4FF1D89DA63}" presName="space" presStyleCnt="0"/>
      <dgm:spPr/>
    </dgm:pt>
    <dgm:pt modelId="{D8A276C3-816C-45D4-8754-C822350BFB5D}" type="pres">
      <dgm:prSet presAssocID="{3FB03F00-A0FA-4E0C-A75E-FEFEF2417F80}" presName="composite" presStyleCnt="0"/>
      <dgm:spPr/>
    </dgm:pt>
    <dgm:pt modelId="{9202D077-DCF6-451E-97F8-13B974E0EE39}" type="pres">
      <dgm:prSet presAssocID="{3FB03F00-A0FA-4E0C-A75E-FEFEF2417F8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9B85B8C-5AEC-4846-AC5C-A1F7C72F412F}" type="pres">
      <dgm:prSet presAssocID="{3FB03F00-A0FA-4E0C-A75E-FEFEF2417F8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2F8F53F4-2A3C-4FF4-A555-D029E48D7362}" type="pres">
      <dgm:prSet presAssocID="{50EF7718-3959-4B9B-8363-E6B94810E388}" presName="space" presStyleCnt="0"/>
      <dgm:spPr/>
    </dgm:pt>
    <dgm:pt modelId="{0B69A4B7-0517-4B57-8998-8B8288A34D9E}" type="pres">
      <dgm:prSet presAssocID="{52B0D0B6-5AEA-421C-B464-5A31EB454107}" presName="composite" presStyleCnt="0"/>
      <dgm:spPr/>
    </dgm:pt>
    <dgm:pt modelId="{5679CAE2-73B0-4667-9427-C917C5FD35DA}" type="pres">
      <dgm:prSet presAssocID="{52B0D0B6-5AEA-421C-B464-5A31EB45410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A0E6FA6-99D7-43E6-AA3A-F96F46D95FEA}" type="pres">
      <dgm:prSet presAssocID="{52B0D0B6-5AEA-421C-B464-5A31EB45410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BBB134F-89D3-470F-92CB-ED4B225B0357}" type="pres">
      <dgm:prSet presAssocID="{1FA26041-B94A-4163-8E37-C0D2367B3267}" presName="space" presStyleCnt="0"/>
      <dgm:spPr/>
    </dgm:pt>
    <dgm:pt modelId="{1C306918-427B-43A0-87B6-A68A974FDF60}" type="pres">
      <dgm:prSet presAssocID="{B057419E-C700-425B-BC2F-EA8DD930E0BE}" presName="composite" presStyleCnt="0"/>
      <dgm:spPr/>
    </dgm:pt>
    <dgm:pt modelId="{44CA6027-E472-4FF2-A7EA-6EF387FB64E7}" type="pres">
      <dgm:prSet presAssocID="{B057419E-C700-425B-BC2F-EA8DD930E0B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EE4185B-62B1-4F4A-AF27-7505F2938D2E}" type="pres">
      <dgm:prSet presAssocID="{B057419E-C700-425B-BC2F-EA8DD930E0B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190F97-0438-4002-9B8C-5E1D113733E8}" type="presOf" srcId="{FD147CF2-367D-4C50-8335-78B32CD88671}" destId="{7BA9B8B7-BB55-43C1-B666-10429212B19D}" srcOrd="0" destOrd="0" presId="urn:microsoft.com/office/officeart/2005/8/layout/hList1"/>
    <dgm:cxn modelId="{0412B571-8CDB-4448-94BB-0B66886BF6A5}" type="presOf" srcId="{09F819D5-06D9-42FE-ACE9-C9507E95DA5E}" destId="{CEE4185B-62B1-4F4A-AF27-7505F2938D2E}" srcOrd="0" destOrd="0" presId="urn:microsoft.com/office/officeart/2005/8/layout/hList1"/>
    <dgm:cxn modelId="{88A8C4D7-D0E1-4018-9F26-5C971507481D}" type="presOf" srcId="{A567CFBE-7DC9-458D-98DC-6A61A65FB2E6}" destId="{08F74D23-1CAD-4DCC-BAAB-D69F0E62C339}" srcOrd="0" destOrd="0" presId="urn:microsoft.com/office/officeart/2005/8/layout/hList1"/>
    <dgm:cxn modelId="{D3F5AA72-5F9D-40EE-B05B-41D550FB8DA1}" srcId="{A567CFBE-7DC9-458D-98DC-6A61A65FB2E6}" destId="{B057419E-C700-425B-BC2F-EA8DD930E0BE}" srcOrd="3" destOrd="0" parTransId="{FAE71429-8BF4-45EF-BD4C-AE6B308C2A87}" sibTransId="{9D82E408-E6E8-4DFA-A9E4-D827AEE77216}"/>
    <dgm:cxn modelId="{5B185178-966C-4410-B67E-830F56C2D755}" srcId="{A567CFBE-7DC9-458D-98DC-6A61A65FB2E6}" destId="{52B0D0B6-5AEA-421C-B464-5A31EB454107}" srcOrd="2" destOrd="0" parTransId="{814987C7-7C27-4DAD-AA10-E0102923010E}" sibTransId="{1FA26041-B94A-4163-8E37-C0D2367B3267}"/>
    <dgm:cxn modelId="{AED1BAFF-D45C-40CC-A053-C3193B850D2F}" srcId="{B057419E-C700-425B-BC2F-EA8DD930E0BE}" destId="{09F819D5-06D9-42FE-ACE9-C9507E95DA5E}" srcOrd="0" destOrd="0" parTransId="{95BA5EAB-685E-4545-9A1F-46906572F5D4}" sibTransId="{4F165412-2014-4F8F-9DBC-B088A45E82D8}"/>
    <dgm:cxn modelId="{FEAEB047-7C36-49A6-AFE9-519DA3E91D7D}" srcId="{52B0D0B6-5AEA-421C-B464-5A31EB454107}" destId="{F0933848-F737-4682-8305-DD73885AB3D2}" srcOrd="0" destOrd="0" parTransId="{06119FCF-215C-434F-BB59-50CD28D2C17E}" sibTransId="{A0EC4FC5-2707-4A65-AFDD-CD9B349C7226}"/>
    <dgm:cxn modelId="{29887DB6-7C8C-404A-8D8E-8EFB142228C6}" type="presOf" srcId="{B057419E-C700-425B-BC2F-EA8DD930E0BE}" destId="{44CA6027-E472-4FF2-A7EA-6EF387FB64E7}" srcOrd="0" destOrd="0" presId="urn:microsoft.com/office/officeart/2005/8/layout/hList1"/>
    <dgm:cxn modelId="{42D7DCAB-F904-4092-9AD7-7C6CC081CB45}" type="presOf" srcId="{A8E3D94B-3370-40CA-BA5D-BD20696FC619}" destId="{BA204D1A-D475-408A-8AA7-57A16EA010D8}" srcOrd="0" destOrd="0" presId="urn:microsoft.com/office/officeart/2005/8/layout/hList1"/>
    <dgm:cxn modelId="{4BA4C030-BB0E-43EF-9E0A-8D49E51654A4}" type="presOf" srcId="{52B0D0B6-5AEA-421C-B464-5A31EB454107}" destId="{5679CAE2-73B0-4667-9427-C917C5FD35DA}" srcOrd="0" destOrd="0" presId="urn:microsoft.com/office/officeart/2005/8/layout/hList1"/>
    <dgm:cxn modelId="{93736F65-DFCA-4FB0-A981-426E5FACC615}" srcId="{3FB03F00-A0FA-4E0C-A75E-FEFEF2417F80}" destId="{F2262424-1DB2-47CA-B5C7-3B129A4BE7F6}" srcOrd="0" destOrd="0" parTransId="{FA0B4244-0C21-4A64-8748-DBA12EA26153}" sibTransId="{29ABE5DF-24C1-4532-9A08-A9454878DFCE}"/>
    <dgm:cxn modelId="{F6841C90-1EC2-4BC4-8014-023E5E14D15F}" type="presOf" srcId="{F0933848-F737-4682-8305-DD73885AB3D2}" destId="{7A0E6FA6-99D7-43E6-AA3A-F96F46D95FEA}" srcOrd="0" destOrd="0" presId="urn:microsoft.com/office/officeart/2005/8/layout/hList1"/>
    <dgm:cxn modelId="{61CE887D-B3E3-4901-9ACB-005575706533}" srcId="{A8E3D94B-3370-40CA-BA5D-BD20696FC619}" destId="{FD147CF2-367D-4C50-8335-78B32CD88671}" srcOrd="0" destOrd="0" parTransId="{6DB0CBBA-9D2C-4B7C-9EBD-21ECED8B60D4}" sibTransId="{D7DFF6A8-D6C1-4440-BF52-64A318B2F095}"/>
    <dgm:cxn modelId="{0218D09C-E0CA-40D9-8168-60AD99747483}" srcId="{A567CFBE-7DC9-458D-98DC-6A61A65FB2E6}" destId="{3FB03F00-A0FA-4E0C-A75E-FEFEF2417F80}" srcOrd="1" destOrd="0" parTransId="{D4E2AA06-D893-45BC-A11E-1CF79A4A26FD}" sibTransId="{50EF7718-3959-4B9B-8363-E6B94810E388}"/>
    <dgm:cxn modelId="{EC19A789-E824-472C-80DB-F5325F2CD3BD}" type="presOf" srcId="{F2262424-1DB2-47CA-B5C7-3B129A4BE7F6}" destId="{D9B85B8C-5AEC-4846-AC5C-A1F7C72F412F}" srcOrd="0" destOrd="0" presId="urn:microsoft.com/office/officeart/2005/8/layout/hList1"/>
    <dgm:cxn modelId="{5164CC5B-9F52-49F0-B278-9C8409821D4E}" type="presOf" srcId="{3FB03F00-A0FA-4E0C-A75E-FEFEF2417F80}" destId="{9202D077-DCF6-451E-97F8-13B974E0EE39}" srcOrd="0" destOrd="0" presId="urn:microsoft.com/office/officeart/2005/8/layout/hList1"/>
    <dgm:cxn modelId="{73C3D457-324F-4602-832C-A0D858B45841}" srcId="{A567CFBE-7DC9-458D-98DC-6A61A65FB2E6}" destId="{A8E3D94B-3370-40CA-BA5D-BD20696FC619}" srcOrd="0" destOrd="0" parTransId="{F3812A76-46CD-4259-9992-B2559E9E540E}" sibTransId="{83BD8305-8CFC-4075-8FBD-F4FF1D89DA63}"/>
    <dgm:cxn modelId="{0A4CF87C-A3D7-4B12-98CC-96C2E6595B8D}" type="presParOf" srcId="{08F74D23-1CAD-4DCC-BAAB-D69F0E62C339}" destId="{2C419BF2-84C6-4DAF-A3B0-3BA234EC6410}" srcOrd="0" destOrd="0" presId="urn:microsoft.com/office/officeart/2005/8/layout/hList1"/>
    <dgm:cxn modelId="{CFFBBC12-5E39-42B5-845C-6A8B5B50E41F}" type="presParOf" srcId="{2C419BF2-84C6-4DAF-A3B0-3BA234EC6410}" destId="{BA204D1A-D475-408A-8AA7-57A16EA010D8}" srcOrd="0" destOrd="0" presId="urn:microsoft.com/office/officeart/2005/8/layout/hList1"/>
    <dgm:cxn modelId="{6BC545AD-712A-4A4E-82BB-7AD462753BEE}" type="presParOf" srcId="{2C419BF2-84C6-4DAF-A3B0-3BA234EC6410}" destId="{7BA9B8B7-BB55-43C1-B666-10429212B19D}" srcOrd="1" destOrd="0" presId="urn:microsoft.com/office/officeart/2005/8/layout/hList1"/>
    <dgm:cxn modelId="{F2710064-E280-47DA-8954-A77768FF93FF}" type="presParOf" srcId="{08F74D23-1CAD-4DCC-BAAB-D69F0E62C339}" destId="{281CE0BE-16FC-4C3F-A4DB-EFFF5E6BFA7D}" srcOrd="1" destOrd="0" presId="urn:microsoft.com/office/officeart/2005/8/layout/hList1"/>
    <dgm:cxn modelId="{6FB1B9C2-2FB2-4A1F-82FC-56AB066D2F05}" type="presParOf" srcId="{08F74D23-1CAD-4DCC-BAAB-D69F0E62C339}" destId="{D8A276C3-816C-45D4-8754-C822350BFB5D}" srcOrd="2" destOrd="0" presId="urn:microsoft.com/office/officeart/2005/8/layout/hList1"/>
    <dgm:cxn modelId="{35B5690F-C54A-4531-B7F2-8BBC26F4F213}" type="presParOf" srcId="{D8A276C3-816C-45D4-8754-C822350BFB5D}" destId="{9202D077-DCF6-451E-97F8-13B974E0EE39}" srcOrd="0" destOrd="0" presId="urn:microsoft.com/office/officeart/2005/8/layout/hList1"/>
    <dgm:cxn modelId="{32030D7C-1486-42DA-BE10-F95295642FA5}" type="presParOf" srcId="{D8A276C3-816C-45D4-8754-C822350BFB5D}" destId="{D9B85B8C-5AEC-4846-AC5C-A1F7C72F412F}" srcOrd="1" destOrd="0" presId="urn:microsoft.com/office/officeart/2005/8/layout/hList1"/>
    <dgm:cxn modelId="{04951438-6E97-4828-8220-DE606826841F}" type="presParOf" srcId="{08F74D23-1CAD-4DCC-BAAB-D69F0E62C339}" destId="{2F8F53F4-2A3C-4FF4-A555-D029E48D7362}" srcOrd="3" destOrd="0" presId="urn:microsoft.com/office/officeart/2005/8/layout/hList1"/>
    <dgm:cxn modelId="{2D2B498F-D9CA-487D-A7EE-C641465D70C7}" type="presParOf" srcId="{08F74D23-1CAD-4DCC-BAAB-D69F0E62C339}" destId="{0B69A4B7-0517-4B57-8998-8B8288A34D9E}" srcOrd="4" destOrd="0" presId="urn:microsoft.com/office/officeart/2005/8/layout/hList1"/>
    <dgm:cxn modelId="{103366BD-9C3C-4DE5-86BD-2DF704738274}" type="presParOf" srcId="{0B69A4B7-0517-4B57-8998-8B8288A34D9E}" destId="{5679CAE2-73B0-4667-9427-C917C5FD35DA}" srcOrd="0" destOrd="0" presId="urn:microsoft.com/office/officeart/2005/8/layout/hList1"/>
    <dgm:cxn modelId="{EA531A4E-AF2E-4351-9124-9F65B6BA27FC}" type="presParOf" srcId="{0B69A4B7-0517-4B57-8998-8B8288A34D9E}" destId="{7A0E6FA6-99D7-43E6-AA3A-F96F46D95FEA}" srcOrd="1" destOrd="0" presId="urn:microsoft.com/office/officeart/2005/8/layout/hList1"/>
    <dgm:cxn modelId="{2960B10A-A5E1-46D4-83F6-BEA7E4CA512A}" type="presParOf" srcId="{08F74D23-1CAD-4DCC-BAAB-D69F0E62C339}" destId="{DBBB134F-89D3-470F-92CB-ED4B225B0357}" srcOrd="5" destOrd="0" presId="urn:microsoft.com/office/officeart/2005/8/layout/hList1"/>
    <dgm:cxn modelId="{D24C6826-224C-4D5B-8198-5698558DB5FA}" type="presParOf" srcId="{08F74D23-1CAD-4DCC-BAAB-D69F0E62C339}" destId="{1C306918-427B-43A0-87B6-A68A974FDF60}" srcOrd="6" destOrd="0" presId="urn:microsoft.com/office/officeart/2005/8/layout/hList1"/>
    <dgm:cxn modelId="{6BD9271E-421D-4607-8B21-CE322820CA6F}" type="presParOf" srcId="{1C306918-427B-43A0-87B6-A68A974FDF60}" destId="{44CA6027-E472-4FF2-A7EA-6EF387FB64E7}" srcOrd="0" destOrd="0" presId="urn:microsoft.com/office/officeart/2005/8/layout/hList1"/>
    <dgm:cxn modelId="{05E5651F-FC3B-4BAB-83A0-9FBAB775F34A}" type="presParOf" srcId="{1C306918-427B-43A0-87B6-A68A974FDF60}" destId="{CEE4185B-62B1-4F4A-AF27-7505F2938D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7CFBE-7DC9-458D-98DC-6A61A65FB2E6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8E3D94B-3370-40CA-BA5D-BD20696FC619}">
      <dgm:prSet phldrT="[Texto]"/>
      <dgm:spPr/>
      <dgm:t>
        <a:bodyPr/>
        <a:lstStyle/>
        <a:p>
          <a:r>
            <a:rPr lang="es-ES_tradnl" b="1" smtClean="0"/>
            <a:t>Apropiados para Benchmarking</a:t>
          </a:r>
          <a:endParaRPr lang="es-ES" dirty="0"/>
        </a:p>
      </dgm:t>
    </dgm:pt>
    <dgm:pt modelId="{F3812A76-46CD-4259-9992-B2559E9E540E}" type="parTrans" cxnId="{73C3D457-324F-4602-832C-A0D858B45841}">
      <dgm:prSet/>
      <dgm:spPr/>
      <dgm:t>
        <a:bodyPr/>
        <a:lstStyle/>
        <a:p>
          <a:endParaRPr lang="es-ES"/>
        </a:p>
      </dgm:t>
    </dgm:pt>
    <dgm:pt modelId="{83BD8305-8CFC-4075-8FBD-F4FF1D89DA63}" type="sibTrans" cxnId="{73C3D457-324F-4602-832C-A0D858B45841}">
      <dgm:prSet/>
      <dgm:spPr/>
      <dgm:t>
        <a:bodyPr/>
        <a:lstStyle/>
        <a:p>
          <a:endParaRPr lang="es-ES"/>
        </a:p>
      </dgm:t>
    </dgm:pt>
    <dgm:pt modelId="{6052067B-585F-46CE-B243-9114891E2460}">
      <dgm:prSet/>
      <dgm:spPr/>
      <dgm:t>
        <a:bodyPr/>
        <a:lstStyle/>
        <a:p>
          <a:r>
            <a:rPr lang="es-ES_tradnl" dirty="0" smtClean="0"/>
            <a:t>Deben hacer posible las </a:t>
          </a:r>
          <a:r>
            <a:rPr lang="es-ES_tradnl" u="sng" dirty="0" smtClean="0"/>
            <a:t>comparaciones</a:t>
          </a:r>
          <a:r>
            <a:rPr lang="es-ES_tradnl" dirty="0" smtClean="0"/>
            <a:t>, para determinar cómo la organización se está desenvolviendo al compararse con otras similares.</a:t>
          </a:r>
        </a:p>
      </dgm:t>
    </dgm:pt>
    <dgm:pt modelId="{AE12E241-AA82-4DB2-A6BE-EE7C29C9B75C}" type="parTrans" cxnId="{0C430829-B088-4248-9B77-F38B9E58B32A}">
      <dgm:prSet/>
      <dgm:spPr/>
      <dgm:t>
        <a:bodyPr/>
        <a:lstStyle/>
        <a:p>
          <a:endParaRPr lang="es-ES"/>
        </a:p>
      </dgm:t>
    </dgm:pt>
    <dgm:pt modelId="{CB45C988-D689-4A2B-8D3B-AE481F3B69F5}" type="sibTrans" cxnId="{0C430829-B088-4248-9B77-F38B9E58B32A}">
      <dgm:prSet/>
      <dgm:spPr/>
      <dgm:t>
        <a:bodyPr/>
        <a:lstStyle/>
        <a:p>
          <a:endParaRPr lang="es-ES"/>
        </a:p>
      </dgm:t>
    </dgm:pt>
    <dgm:pt modelId="{C8CA3C6F-B361-4F1F-9D3E-6126BC2D6DAB}">
      <dgm:prSet/>
      <dgm:spPr/>
      <dgm:t>
        <a:bodyPr/>
        <a:lstStyle/>
        <a:p>
          <a:r>
            <a:rPr lang="es-ES_tradnl" b="1" dirty="0" smtClean="0"/>
            <a:t>Costo-Eficiencia</a:t>
          </a:r>
          <a:endParaRPr lang="es-ES_tradnl" b="1" dirty="0"/>
        </a:p>
      </dgm:t>
    </dgm:pt>
    <dgm:pt modelId="{B6DF6F26-4536-413B-8153-C0B877A1A24B}" type="parTrans" cxnId="{FA9E88D8-E692-4AEA-81C2-AF120FC074D3}">
      <dgm:prSet/>
      <dgm:spPr/>
      <dgm:t>
        <a:bodyPr/>
        <a:lstStyle/>
        <a:p>
          <a:endParaRPr lang="es-ES"/>
        </a:p>
      </dgm:t>
    </dgm:pt>
    <dgm:pt modelId="{09A932C2-FC03-4115-B1E5-30B7ECFD7974}" type="sibTrans" cxnId="{FA9E88D8-E692-4AEA-81C2-AF120FC074D3}">
      <dgm:prSet/>
      <dgm:spPr/>
      <dgm:t>
        <a:bodyPr/>
        <a:lstStyle/>
        <a:p>
          <a:endParaRPr lang="es-ES"/>
        </a:p>
      </dgm:t>
    </dgm:pt>
    <dgm:pt modelId="{CB8E3398-FDBB-4BAD-9257-385F21B17E96}">
      <dgm:prSet/>
      <dgm:spPr/>
      <dgm:t>
        <a:bodyPr/>
        <a:lstStyle/>
        <a:p>
          <a:r>
            <a:rPr lang="es-ES_tradnl" dirty="0" smtClean="0"/>
            <a:t>Los beneficios que se obtiene</a:t>
          </a:r>
          <a:r>
            <a:rPr lang="es-419" dirty="0" smtClean="0"/>
            <a:t>n</a:t>
          </a:r>
          <a:r>
            <a:rPr lang="es-ES_tradnl" dirty="0" smtClean="0"/>
            <a:t> de la información deben superar </a:t>
          </a:r>
          <a:r>
            <a:rPr lang="es-419" dirty="0" smtClean="0"/>
            <a:t>los costos</a:t>
          </a:r>
          <a:r>
            <a:rPr lang="es-ES_tradnl" dirty="0" smtClean="0"/>
            <a:t> de recabar</a:t>
          </a:r>
          <a:r>
            <a:rPr lang="es-419" dirty="0" smtClean="0"/>
            <a:t>la</a:t>
          </a:r>
          <a:r>
            <a:rPr lang="es-ES_tradnl" dirty="0" smtClean="0"/>
            <a:t> y procesarla.</a:t>
          </a:r>
        </a:p>
      </dgm:t>
    </dgm:pt>
    <dgm:pt modelId="{6D937B61-390A-4B6E-B7C5-65F000F4ECFC}" type="parTrans" cxnId="{B885915C-AED0-4248-BB53-C662B5821C5A}">
      <dgm:prSet/>
      <dgm:spPr/>
      <dgm:t>
        <a:bodyPr/>
        <a:lstStyle/>
        <a:p>
          <a:endParaRPr lang="es-ES"/>
        </a:p>
      </dgm:t>
    </dgm:pt>
    <dgm:pt modelId="{3C05882B-6385-4946-B8F4-B3891D1B9645}" type="sibTrans" cxnId="{B885915C-AED0-4248-BB53-C662B5821C5A}">
      <dgm:prSet/>
      <dgm:spPr/>
      <dgm:t>
        <a:bodyPr/>
        <a:lstStyle/>
        <a:p>
          <a:endParaRPr lang="es-ES"/>
        </a:p>
      </dgm:t>
    </dgm:pt>
    <dgm:pt modelId="{B42BD698-F1DD-45B0-AABF-401239DF8DD9}">
      <dgm:prSet/>
      <dgm:spPr/>
      <dgm:t>
        <a:bodyPr/>
        <a:lstStyle/>
        <a:p>
          <a:r>
            <a:rPr lang="es-ES_tradnl" b="1" dirty="0" smtClean="0"/>
            <a:t>Habilidad para alinear el comportamiento del </a:t>
          </a:r>
          <a:r>
            <a:rPr lang="es-419" b="1" dirty="0" smtClean="0"/>
            <a:t>personal</a:t>
          </a:r>
          <a:r>
            <a:rPr lang="es-ES_tradnl" b="1" dirty="0" smtClean="0"/>
            <a:t> con la estrategia</a:t>
          </a:r>
          <a:endParaRPr lang="es-ES_tradnl" b="1" dirty="0"/>
        </a:p>
      </dgm:t>
    </dgm:pt>
    <dgm:pt modelId="{6B6CB0C0-4767-4880-B09E-4D76727D6CF7}" type="parTrans" cxnId="{DCD7F115-F010-46D0-AE7B-CF0A5F428364}">
      <dgm:prSet/>
      <dgm:spPr/>
      <dgm:t>
        <a:bodyPr/>
        <a:lstStyle/>
        <a:p>
          <a:endParaRPr lang="es-ES"/>
        </a:p>
      </dgm:t>
    </dgm:pt>
    <dgm:pt modelId="{58B7AC73-7D83-468D-A67C-D657A085939C}" type="sibTrans" cxnId="{DCD7F115-F010-46D0-AE7B-CF0A5F428364}">
      <dgm:prSet/>
      <dgm:spPr/>
      <dgm:t>
        <a:bodyPr/>
        <a:lstStyle/>
        <a:p>
          <a:endParaRPr lang="es-ES"/>
        </a:p>
      </dgm:t>
    </dgm:pt>
    <dgm:pt modelId="{85AFBA88-066F-4CB7-BF6D-969AC96402A5}">
      <dgm:prSet/>
      <dgm:spPr/>
      <dgm:t>
        <a:bodyPr/>
        <a:lstStyle/>
        <a:p>
          <a:r>
            <a:rPr lang="es-ES_tradnl" dirty="0" smtClean="0"/>
            <a:t>Los indicadores deben servir como herramienta para alinear el comportamiento </a:t>
          </a:r>
          <a:r>
            <a:rPr lang="es-419" dirty="0" smtClean="0"/>
            <a:t>del personal</a:t>
          </a:r>
          <a:r>
            <a:rPr lang="es-ES_tradnl" dirty="0" smtClean="0"/>
            <a:t> con los objetivos organizacionales.</a:t>
          </a:r>
        </a:p>
      </dgm:t>
    </dgm:pt>
    <dgm:pt modelId="{A74B8C61-4788-4DB0-83E9-DE250F4FDC04}" type="parTrans" cxnId="{596C3B65-D0CD-4B14-B4FA-9026F1853BAD}">
      <dgm:prSet/>
      <dgm:spPr/>
      <dgm:t>
        <a:bodyPr/>
        <a:lstStyle/>
        <a:p>
          <a:endParaRPr lang="es-ES"/>
        </a:p>
      </dgm:t>
    </dgm:pt>
    <dgm:pt modelId="{62A3E5B5-71AB-484A-8F12-EAFCF55A2DB4}" type="sibTrans" cxnId="{596C3B65-D0CD-4B14-B4FA-9026F1853BAD}">
      <dgm:prSet/>
      <dgm:spPr/>
      <dgm:t>
        <a:bodyPr/>
        <a:lstStyle/>
        <a:p>
          <a:endParaRPr lang="es-ES"/>
        </a:p>
      </dgm:t>
    </dgm:pt>
    <dgm:pt modelId="{08F74D23-1CAD-4DCC-BAAB-D69F0E62C339}" type="pres">
      <dgm:prSet presAssocID="{A567CFBE-7DC9-458D-98DC-6A61A65FB2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2C419BF2-84C6-4DAF-A3B0-3BA234EC6410}" type="pres">
      <dgm:prSet presAssocID="{A8E3D94B-3370-40CA-BA5D-BD20696FC619}" presName="composite" presStyleCnt="0"/>
      <dgm:spPr/>
    </dgm:pt>
    <dgm:pt modelId="{BA204D1A-D475-408A-8AA7-57A16EA010D8}" type="pres">
      <dgm:prSet presAssocID="{A8E3D94B-3370-40CA-BA5D-BD20696FC6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A9B8B7-BB55-43C1-B666-10429212B19D}" type="pres">
      <dgm:prSet presAssocID="{A8E3D94B-3370-40CA-BA5D-BD20696FC61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1CE0BE-16FC-4C3F-A4DB-EFFF5E6BFA7D}" type="pres">
      <dgm:prSet presAssocID="{83BD8305-8CFC-4075-8FBD-F4FF1D89DA63}" presName="space" presStyleCnt="0"/>
      <dgm:spPr/>
    </dgm:pt>
    <dgm:pt modelId="{F1521BD5-FBDA-47C0-BEA2-D1EA387BEB48}" type="pres">
      <dgm:prSet presAssocID="{C8CA3C6F-B361-4F1F-9D3E-6126BC2D6DAB}" presName="composite" presStyleCnt="0"/>
      <dgm:spPr/>
    </dgm:pt>
    <dgm:pt modelId="{344D0A9A-4F0D-4379-A99C-27830341A586}" type="pres">
      <dgm:prSet presAssocID="{C8CA3C6F-B361-4F1F-9D3E-6126BC2D6D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C40E073-F4DF-49B1-8E90-6E6FABA81A51}" type="pres">
      <dgm:prSet presAssocID="{C8CA3C6F-B361-4F1F-9D3E-6126BC2D6DA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12250-D095-4884-A3F6-15F31BFA1708}" type="pres">
      <dgm:prSet presAssocID="{09A932C2-FC03-4115-B1E5-30B7ECFD7974}" presName="space" presStyleCnt="0"/>
      <dgm:spPr/>
    </dgm:pt>
    <dgm:pt modelId="{FD2F0A2B-BC4B-46E6-906C-FB0BA1437606}" type="pres">
      <dgm:prSet presAssocID="{B42BD698-F1DD-45B0-AABF-401239DF8DD9}" presName="composite" presStyleCnt="0"/>
      <dgm:spPr/>
    </dgm:pt>
    <dgm:pt modelId="{1454A753-8111-462A-A6FD-1624221A1500}" type="pres">
      <dgm:prSet presAssocID="{B42BD698-F1DD-45B0-AABF-401239DF8DD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7C454-D608-423B-B6D9-28F66FD14F2F}" type="pres">
      <dgm:prSet presAssocID="{B42BD698-F1DD-45B0-AABF-401239DF8DD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0CADCE-6A3B-41B4-B9C8-74F7D84DAE2D}" type="presOf" srcId="{6052067B-585F-46CE-B243-9114891E2460}" destId="{7BA9B8B7-BB55-43C1-B666-10429212B19D}" srcOrd="0" destOrd="0" presId="urn:microsoft.com/office/officeart/2005/8/layout/hList1"/>
    <dgm:cxn modelId="{5B68A9B4-B89F-4333-AC85-799908AF53FF}" type="presOf" srcId="{B42BD698-F1DD-45B0-AABF-401239DF8DD9}" destId="{1454A753-8111-462A-A6FD-1624221A1500}" srcOrd="0" destOrd="0" presId="urn:microsoft.com/office/officeart/2005/8/layout/hList1"/>
    <dgm:cxn modelId="{596C3B65-D0CD-4B14-B4FA-9026F1853BAD}" srcId="{B42BD698-F1DD-45B0-AABF-401239DF8DD9}" destId="{85AFBA88-066F-4CB7-BF6D-969AC96402A5}" srcOrd="0" destOrd="0" parTransId="{A74B8C61-4788-4DB0-83E9-DE250F4FDC04}" sibTransId="{62A3E5B5-71AB-484A-8F12-EAFCF55A2DB4}"/>
    <dgm:cxn modelId="{DCD7F115-F010-46D0-AE7B-CF0A5F428364}" srcId="{A567CFBE-7DC9-458D-98DC-6A61A65FB2E6}" destId="{B42BD698-F1DD-45B0-AABF-401239DF8DD9}" srcOrd="2" destOrd="0" parTransId="{6B6CB0C0-4767-4880-B09E-4D76727D6CF7}" sibTransId="{58B7AC73-7D83-468D-A67C-D657A085939C}"/>
    <dgm:cxn modelId="{9CE7FF50-D78D-4DE1-B979-703F31D07BC2}" type="presOf" srcId="{A8E3D94B-3370-40CA-BA5D-BD20696FC619}" destId="{BA204D1A-D475-408A-8AA7-57A16EA010D8}" srcOrd="0" destOrd="0" presId="urn:microsoft.com/office/officeart/2005/8/layout/hList1"/>
    <dgm:cxn modelId="{B885915C-AED0-4248-BB53-C662B5821C5A}" srcId="{C8CA3C6F-B361-4F1F-9D3E-6126BC2D6DAB}" destId="{CB8E3398-FDBB-4BAD-9257-385F21B17E96}" srcOrd="0" destOrd="0" parTransId="{6D937B61-390A-4B6E-B7C5-65F000F4ECFC}" sibTransId="{3C05882B-6385-4946-B8F4-B3891D1B9645}"/>
    <dgm:cxn modelId="{0C430829-B088-4248-9B77-F38B9E58B32A}" srcId="{A8E3D94B-3370-40CA-BA5D-BD20696FC619}" destId="{6052067B-585F-46CE-B243-9114891E2460}" srcOrd="0" destOrd="0" parTransId="{AE12E241-AA82-4DB2-A6BE-EE7C29C9B75C}" sibTransId="{CB45C988-D689-4A2B-8D3B-AE481F3B69F5}"/>
    <dgm:cxn modelId="{253CEFD7-9EA7-4058-A6D1-B9E880334B11}" type="presOf" srcId="{85AFBA88-066F-4CB7-BF6D-969AC96402A5}" destId="{4567C454-D608-423B-B6D9-28F66FD14F2F}" srcOrd="0" destOrd="0" presId="urn:microsoft.com/office/officeart/2005/8/layout/hList1"/>
    <dgm:cxn modelId="{87DD82BB-13AD-4314-A820-1F168DE9516F}" type="presOf" srcId="{A567CFBE-7DC9-458D-98DC-6A61A65FB2E6}" destId="{08F74D23-1CAD-4DCC-BAAB-D69F0E62C339}" srcOrd="0" destOrd="0" presId="urn:microsoft.com/office/officeart/2005/8/layout/hList1"/>
    <dgm:cxn modelId="{F1F9E5DB-FB61-4605-AC98-D1BE5E3ECFF0}" type="presOf" srcId="{C8CA3C6F-B361-4F1F-9D3E-6126BC2D6DAB}" destId="{344D0A9A-4F0D-4379-A99C-27830341A586}" srcOrd="0" destOrd="0" presId="urn:microsoft.com/office/officeart/2005/8/layout/hList1"/>
    <dgm:cxn modelId="{76362594-944F-46F1-AA8E-64F0FB39318B}" type="presOf" srcId="{CB8E3398-FDBB-4BAD-9257-385F21B17E96}" destId="{8C40E073-F4DF-49B1-8E90-6E6FABA81A51}" srcOrd="0" destOrd="0" presId="urn:microsoft.com/office/officeart/2005/8/layout/hList1"/>
    <dgm:cxn modelId="{FA9E88D8-E692-4AEA-81C2-AF120FC074D3}" srcId="{A567CFBE-7DC9-458D-98DC-6A61A65FB2E6}" destId="{C8CA3C6F-B361-4F1F-9D3E-6126BC2D6DAB}" srcOrd="1" destOrd="0" parTransId="{B6DF6F26-4536-413B-8153-C0B877A1A24B}" sibTransId="{09A932C2-FC03-4115-B1E5-30B7ECFD7974}"/>
    <dgm:cxn modelId="{73C3D457-324F-4602-832C-A0D858B45841}" srcId="{A567CFBE-7DC9-458D-98DC-6A61A65FB2E6}" destId="{A8E3D94B-3370-40CA-BA5D-BD20696FC619}" srcOrd="0" destOrd="0" parTransId="{F3812A76-46CD-4259-9992-B2559E9E540E}" sibTransId="{83BD8305-8CFC-4075-8FBD-F4FF1D89DA63}"/>
    <dgm:cxn modelId="{EBB37561-3501-42C3-9E82-A60CA63A22F8}" type="presParOf" srcId="{08F74D23-1CAD-4DCC-BAAB-D69F0E62C339}" destId="{2C419BF2-84C6-4DAF-A3B0-3BA234EC6410}" srcOrd="0" destOrd="0" presId="urn:microsoft.com/office/officeart/2005/8/layout/hList1"/>
    <dgm:cxn modelId="{40940B70-4589-43E8-99DE-6E92F90DD80B}" type="presParOf" srcId="{2C419BF2-84C6-4DAF-A3B0-3BA234EC6410}" destId="{BA204D1A-D475-408A-8AA7-57A16EA010D8}" srcOrd="0" destOrd="0" presId="urn:microsoft.com/office/officeart/2005/8/layout/hList1"/>
    <dgm:cxn modelId="{158DC64E-68F1-4451-87BD-510ECD7E87D5}" type="presParOf" srcId="{2C419BF2-84C6-4DAF-A3B0-3BA234EC6410}" destId="{7BA9B8B7-BB55-43C1-B666-10429212B19D}" srcOrd="1" destOrd="0" presId="urn:microsoft.com/office/officeart/2005/8/layout/hList1"/>
    <dgm:cxn modelId="{0E5F2D26-FFFB-418A-935D-10A189BEF3E4}" type="presParOf" srcId="{08F74D23-1CAD-4DCC-BAAB-D69F0E62C339}" destId="{281CE0BE-16FC-4C3F-A4DB-EFFF5E6BFA7D}" srcOrd="1" destOrd="0" presId="urn:microsoft.com/office/officeart/2005/8/layout/hList1"/>
    <dgm:cxn modelId="{6321EB6A-508D-4BAA-91E2-5504DA03488D}" type="presParOf" srcId="{08F74D23-1CAD-4DCC-BAAB-D69F0E62C339}" destId="{F1521BD5-FBDA-47C0-BEA2-D1EA387BEB48}" srcOrd="2" destOrd="0" presId="urn:microsoft.com/office/officeart/2005/8/layout/hList1"/>
    <dgm:cxn modelId="{7CC9F5A1-0404-4C00-A1A0-4D0DFDDFB62E}" type="presParOf" srcId="{F1521BD5-FBDA-47C0-BEA2-D1EA387BEB48}" destId="{344D0A9A-4F0D-4379-A99C-27830341A586}" srcOrd="0" destOrd="0" presId="urn:microsoft.com/office/officeart/2005/8/layout/hList1"/>
    <dgm:cxn modelId="{A19F5C61-471A-4554-AE3B-E3518F13FC4C}" type="presParOf" srcId="{F1521BD5-FBDA-47C0-BEA2-D1EA387BEB48}" destId="{8C40E073-F4DF-49B1-8E90-6E6FABA81A51}" srcOrd="1" destOrd="0" presId="urn:microsoft.com/office/officeart/2005/8/layout/hList1"/>
    <dgm:cxn modelId="{4E578358-F94C-4379-BF90-EB413718879E}" type="presParOf" srcId="{08F74D23-1CAD-4DCC-BAAB-D69F0E62C339}" destId="{2E412250-D095-4884-A3F6-15F31BFA1708}" srcOrd="3" destOrd="0" presId="urn:microsoft.com/office/officeart/2005/8/layout/hList1"/>
    <dgm:cxn modelId="{CFD5CF29-4336-4EF3-BB8C-4F5434B2E9AB}" type="presParOf" srcId="{08F74D23-1CAD-4DCC-BAAB-D69F0E62C339}" destId="{FD2F0A2B-BC4B-46E6-906C-FB0BA1437606}" srcOrd="4" destOrd="0" presId="urn:microsoft.com/office/officeart/2005/8/layout/hList1"/>
    <dgm:cxn modelId="{F76C7DAF-1F58-4F54-A8E5-5C070C71D307}" type="presParOf" srcId="{FD2F0A2B-BC4B-46E6-906C-FB0BA1437606}" destId="{1454A753-8111-462A-A6FD-1624221A1500}" srcOrd="0" destOrd="0" presId="urn:microsoft.com/office/officeart/2005/8/layout/hList1"/>
    <dgm:cxn modelId="{2AB5F89C-41B4-462B-88AC-D79C35636742}" type="presParOf" srcId="{FD2F0A2B-BC4B-46E6-906C-FB0BA1437606}" destId="{4567C454-D608-423B-B6D9-28F66FD14F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04D1A-D475-408A-8AA7-57A16EA010D8}">
      <dsp:nvSpPr>
        <dsp:cNvPr id="0" name=""/>
        <dsp:cNvSpPr/>
      </dsp:nvSpPr>
      <dsp:spPr>
        <a:xfrm>
          <a:off x="3275" y="1734288"/>
          <a:ext cx="1969704" cy="757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/>
            <a:t>Conducir a la acción</a:t>
          </a:r>
          <a:endParaRPr lang="es-ES" sz="1500" kern="1200" dirty="0"/>
        </a:p>
      </dsp:txBody>
      <dsp:txXfrm>
        <a:off x="3275" y="1734288"/>
        <a:ext cx="1969704" cy="757298"/>
      </dsp:txXfrm>
    </dsp:sp>
    <dsp:sp modelId="{7BA9B8B7-BB55-43C1-B666-10429212B19D}">
      <dsp:nvSpPr>
        <dsp:cNvPr id="0" name=""/>
        <dsp:cNvSpPr/>
      </dsp:nvSpPr>
      <dsp:spPr>
        <a:xfrm>
          <a:off x="3275" y="2491586"/>
          <a:ext cx="1969704" cy="1246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Deben “disparar” las acciones definidas para el logro de los objetivos.</a:t>
          </a:r>
        </a:p>
      </dsp:txBody>
      <dsp:txXfrm>
        <a:off x="3275" y="2491586"/>
        <a:ext cx="1969704" cy="1246830"/>
      </dsp:txXfrm>
    </dsp:sp>
    <dsp:sp modelId="{9202D077-DCF6-451E-97F8-13B974E0EE39}">
      <dsp:nvSpPr>
        <dsp:cNvPr id="0" name=""/>
        <dsp:cNvSpPr/>
      </dsp:nvSpPr>
      <dsp:spPr>
        <a:xfrm>
          <a:off x="2248739" y="1734288"/>
          <a:ext cx="1969704" cy="757298"/>
        </a:xfrm>
        <a:prstGeom prst="rect">
          <a:avLst/>
        </a:prstGeom>
        <a:gradFill rotWithShape="0">
          <a:gsLst>
            <a:gs pos="0">
              <a:schemeClr val="accent2">
                <a:hueOff val="-6721062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2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2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2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/>
            <a:t>Cuantitativos (preferibles) vs. Cualitativos</a:t>
          </a:r>
          <a:endParaRPr lang="es-ES_tradnl" sz="1500" kern="1200" dirty="0" smtClean="0"/>
        </a:p>
      </dsp:txBody>
      <dsp:txXfrm>
        <a:off x="2248739" y="1734288"/>
        <a:ext cx="1969704" cy="757298"/>
      </dsp:txXfrm>
    </dsp:sp>
    <dsp:sp modelId="{D9B85B8C-5AEC-4846-AC5C-A1F7C72F412F}">
      <dsp:nvSpPr>
        <dsp:cNvPr id="0" name=""/>
        <dsp:cNvSpPr/>
      </dsp:nvSpPr>
      <dsp:spPr>
        <a:xfrm>
          <a:off x="2248739" y="2491586"/>
          <a:ext cx="1969704" cy="1246830"/>
        </a:xfrm>
        <a:prstGeom prst="rect">
          <a:avLst/>
        </a:prstGeom>
        <a:solidFill>
          <a:schemeClr val="accent2">
            <a:tint val="40000"/>
            <a:alpha val="90000"/>
            <a:hueOff val="-6994751"/>
            <a:satOff val="5534"/>
            <a:lumOff val="39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6994751"/>
              <a:satOff val="5534"/>
              <a:lumOff val="39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Deben ser cuantificables.</a:t>
          </a:r>
        </a:p>
      </dsp:txBody>
      <dsp:txXfrm>
        <a:off x="2248739" y="2491586"/>
        <a:ext cx="1969704" cy="1246830"/>
      </dsp:txXfrm>
    </dsp:sp>
    <dsp:sp modelId="{5679CAE2-73B0-4667-9427-C917C5FD35DA}">
      <dsp:nvSpPr>
        <dsp:cNvPr id="0" name=""/>
        <dsp:cNvSpPr/>
      </dsp:nvSpPr>
      <dsp:spPr>
        <a:xfrm>
          <a:off x="4494202" y="1734288"/>
          <a:ext cx="1969704" cy="757298"/>
        </a:xfrm>
        <a:prstGeom prst="rect">
          <a:avLst/>
        </a:prstGeom>
        <a:gradFill rotWithShape="0">
          <a:gsLst>
            <a:gs pos="0">
              <a:schemeClr val="accent2">
                <a:hueOff val="-13442124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4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4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4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chemeClr val="tx1"/>
              </a:solidFill>
            </a:rPr>
            <a:t>Orientados al Resultado</a:t>
          </a:r>
          <a:endParaRPr lang="es-ES_tradnl" sz="1500" b="1" kern="1200" dirty="0">
            <a:solidFill>
              <a:schemeClr val="tx1"/>
            </a:solidFill>
          </a:endParaRPr>
        </a:p>
      </dsp:txBody>
      <dsp:txXfrm>
        <a:off x="4494202" y="1734288"/>
        <a:ext cx="1969704" cy="757298"/>
      </dsp:txXfrm>
    </dsp:sp>
    <dsp:sp modelId="{7A0E6FA6-99D7-43E6-AA3A-F96F46D95FEA}">
      <dsp:nvSpPr>
        <dsp:cNvPr id="0" name=""/>
        <dsp:cNvSpPr/>
      </dsp:nvSpPr>
      <dsp:spPr>
        <a:xfrm>
          <a:off x="4494202" y="2491586"/>
          <a:ext cx="1969704" cy="1246830"/>
        </a:xfrm>
        <a:prstGeom prst="rect">
          <a:avLst/>
        </a:prstGeom>
        <a:solidFill>
          <a:schemeClr val="accent2">
            <a:tint val="40000"/>
            <a:alpha val="90000"/>
            <a:hueOff val="-13989501"/>
            <a:satOff val="11069"/>
            <a:lumOff val="78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3989501"/>
              <a:satOff val="11069"/>
              <a:lumOff val="7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Deben focalizarse en los resultados que la organización está intentando alcanzar.</a:t>
          </a:r>
        </a:p>
      </dsp:txBody>
      <dsp:txXfrm>
        <a:off x="4494202" y="2491586"/>
        <a:ext cx="1969704" cy="1246830"/>
      </dsp:txXfrm>
    </dsp:sp>
    <dsp:sp modelId="{44CA6027-E472-4FF2-A7EA-6EF387FB64E7}">
      <dsp:nvSpPr>
        <dsp:cNvPr id="0" name=""/>
        <dsp:cNvSpPr/>
      </dsp:nvSpPr>
      <dsp:spPr>
        <a:xfrm>
          <a:off x="6739665" y="1734288"/>
          <a:ext cx="1969704" cy="757298"/>
        </a:xfrm>
        <a:prstGeom prst="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6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6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/>
            <a:t>Controlables</a:t>
          </a:r>
          <a:endParaRPr lang="es-ES_tradnl" sz="1500" b="1" kern="1200" dirty="0"/>
        </a:p>
      </dsp:txBody>
      <dsp:txXfrm>
        <a:off x="6739665" y="1734288"/>
        <a:ext cx="1969704" cy="757298"/>
      </dsp:txXfrm>
    </dsp:sp>
    <dsp:sp modelId="{CEE4185B-62B1-4F4A-AF27-7505F2938D2E}">
      <dsp:nvSpPr>
        <dsp:cNvPr id="0" name=""/>
        <dsp:cNvSpPr/>
      </dsp:nvSpPr>
      <dsp:spPr>
        <a:xfrm>
          <a:off x="6739665" y="2491586"/>
          <a:ext cx="1969704" cy="1246830"/>
        </a:xfrm>
        <a:prstGeom prst="rect">
          <a:avLst/>
        </a:prstGeom>
        <a:solidFill>
          <a:schemeClr val="accent2">
            <a:tint val="40000"/>
            <a:alpha val="90000"/>
            <a:hueOff val="-20984251"/>
            <a:satOff val="16603"/>
            <a:lumOff val="117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984251"/>
              <a:satOff val="16603"/>
              <a:lumOff val="11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Deben estar dentro del ámbito de control (o al menos de influencia)</a:t>
          </a:r>
          <a:r>
            <a:rPr lang="es-419" sz="1500" kern="1200" dirty="0" smtClean="0"/>
            <a:t>.</a:t>
          </a:r>
          <a:endParaRPr lang="es-ES_tradnl" sz="1500" kern="1200" dirty="0" smtClean="0"/>
        </a:p>
      </dsp:txBody>
      <dsp:txXfrm>
        <a:off x="6739665" y="2491586"/>
        <a:ext cx="1969704" cy="1246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04D1A-D475-408A-8AA7-57A16EA010D8}">
      <dsp:nvSpPr>
        <dsp:cNvPr id="0" name=""/>
        <dsp:cNvSpPr/>
      </dsp:nvSpPr>
      <dsp:spPr>
        <a:xfrm>
          <a:off x="2698" y="1179454"/>
          <a:ext cx="2630961" cy="10234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/>
            <a:t>Apropiados para Benchmarking</a:t>
          </a:r>
          <a:endParaRPr lang="es-ES" sz="1600" kern="1200" dirty="0"/>
        </a:p>
      </dsp:txBody>
      <dsp:txXfrm>
        <a:off x="2698" y="1179454"/>
        <a:ext cx="2630961" cy="1023498"/>
      </dsp:txXfrm>
    </dsp:sp>
    <dsp:sp modelId="{7BA9B8B7-BB55-43C1-B666-10429212B19D}">
      <dsp:nvSpPr>
        <dsp:cNvPr id="0" name=""/>
        <dsp:cNvSpPr/>
      </dsp:nvSpPr>
      <dsp:spPr>
        <a:xfrm>
          <a:off x="2698" y="2202952"/>
          <a:ext cx="2630961" cy="18007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Deben hacer posible las </a:t>
          </a:r>
          <a:r>
            <a:rPr lang="es-ES_tradnl" sz="1600" u="sng" kern="1200" dirty="0" smtClean="0"/>
            <a:t>comparaciones</a:t>
          </a:r>
          <a:r>
            <a:rPr lang="es-ES_tradnl" sz="1600" kern="1200" dirty="0" smtClean="0"/>
            <a:t>, para determinar cómo la organización se está desenvolviendo al compararse con otras similares.</a:t>
          </a:r>
        </a:p>
      </dsp:txBody>
      <dsp:txXfrm>
        <a:off x="2698" y="2202952"/>
        <a:ext cx="2630961" cy="1800720"/>
      </dsp:txXfrm>
    </dsp:sp>
    <dsp:sp modelId="{344D0A9A-4F0D-4379-A99C-27830341A586}">
      <dsp:nvSpPr>
        <dsp:cNvPr id="0" name=""/>
        <dsp:cNvSpPr/>
      </dsp:nvSpPr>
      <dsp:spPr>
        <a:xfrm>
          <a:off x="3001994" y="1179454"/>
          <a:ext cx="2630961" cy="10234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Costo-Eficiencia</a:t>
          </a:r>
          <a:endParaRPr lang="es-ES_tradnl" sz="1600" b="1" kern="1200" dirty="0"/>
        </a:p>
      </dsp:txBody>
      <dsp:txXfrm>
        <a:off x="3001994" y="1179454"/>
        <a:ext cx="2630961" cy="1023498"/>
      </dsp:txXfrm>
    </dsp:sp>
    <dsp:sp modelId="{8C40E073-F4DF-49B1-8E90-6E6FABA81A51}">
      <dsp:nvSpPr>
        <dsp:cNvPr id="0" name=""/>
        <dsp:cNvSpPr/>
      </dsp:nvSpPr>
      <dsp:spPr>
        <a:xfrm>
          <a:off x="3001994" y="2202952"/>
          <a:ext cx="2630961" cy="18007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Los beneficios que se obtiene</a:t>
          </a:r>
          <a:r>
            <a:rPr lang="es-419" sz="1600" kern="1200" dirty="0" smtClean="0"/>
            <a:t>n</a:t>
          </a:r>
          <a:r>
            <a:rPr lang="es-ES_tradnl" sz="1600" kern="1200" dirty="0" smtClean="0"/>
            <a:t> de la información deben superar </a:t>
          </a:r>
          <a:r>
            <a:rPr lang="es-419" sz="1600" kern="1200" dirty="0" smtClean="0"/>
            <a:t>los costos</a:t>
          </a:r>
          <a:r>
            <a:rPr lang="es-ES_tradnl" sz="1600" kern="1200" dirty="0" smtClean="0"/>
            <a:t> de recabar</a:t>
          </a:r>
          <a:r>
            <a:rPr lang="es-419" sz="1600" kern="1200" dirty="0" smtClean="0"/>
            <a:t>la</a:t>
          </a:r>
          <a:r>
            <a:rPr lang="es-ES_tradnl" sz="1600" kern="1200" dirty="0" smtClean="0"/>
            <a:t> y procesarla.</a:t>
          </a:r>
        </a:p>
      </dsp:txBody>
      <dsp:txXfrm>
        <a:off x="3001994" y="2202952"/>
        <a:ext cx="2630961" cy="1800720"/>
      </dsp:txXfrm>
    </dsp:sp>
    <dsp:sp modelId="{1454A753-8111-462A-A6FD-1624221A1500}">
      <dsp:nvSpPr>
        <dsp:cNvPr id="0" name=""/>
        <dsp:cNvSpPr/>
      </dsp:nvSpPr>
      <dsp:spPr>
        <a:xfrm>
          <a:off x="6001290" y="1179454"/>
          <a:ext cx="2630961" cy="10234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Habilidad para alinear el comportamiento del </a:t>
          </a:r>
          <a:r>
            <a:rPr lang="es-419" sz="1600" b="1" kern="1200" dirty="0" smtClean="0"/>
            <a:t>personal</a:t>
          </a:r>
          <a:r>
            <a:rPr lang="es-ES_tradnl" sz="1600" b="1" kern="1200" dirty="0" smtClean="0"/>
            <a:t> con la estrategia</a:t>
          </a:r>
          <a:endParaRPr lang="es-ES_tradnl" sz="1600" b="1" kern="1200" dirty="0"/>
        </a:p>
      </dsp:txBody>
      <dsp:txXfrm>
        <a:off x="6001290" y="1179454"/>
        <a:ext cx="2630961" cy="1023498"/>
      </dsp:txXfrm>
    </dsp:sp>
    <dsp:sp modelId="{4567C454-D608-423B-B6D9-28F66FD14F2F}">
      <dsp:nvSpPr>
        <dsp:cNvPr id="0" name=""/>
        <dsp:cNvSpPr/>
      </dsp:nvSpPr>
      <dsp:spPr>
        <a:xfrm>
          <a:off x="6001290" y="2202952"/>
          <a:ext cx="2630961" cy="18007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Los indicadores deben servir como herramienta para alinear el comportamiento </a:t>
          </a:r>
          <a:r>
            <a:rPr lang="es-419" sz="1600" kern="1200" dirty="0" smtClean="0"/>
            <a:t>del personal</a:t>
          </a:r>
          <a:r>
            <a:rPr lang="es-ES_tradnl" sz="1600" kern="1200" dirty="0" smtClean="0"/>
            <a:t> con los objetivos organizacionales.</a:t>
          </a:r>
        </a:p>
      </dsp:txBody>
      <dsp:txXfrm>
        <a:off x="6001290" y="2202952"/>
        <a:ext cx="2630961" cy="180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82FFE5-1C81-424D-9DB2-D0B032C7074A}" type="datetimeFigureOut">
              <a:rPr lang="es-ES"/>
              <a:pPr>
                <a:defRPr/>
              </a:pPr>
              <a:t>26/05/2021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FCF342-34D9-46AF-9C29-CA1B47E35C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22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8A5564-8E46-4A9A-8D84-E756A4D0BCBB}" type="datetimeFigureOut">
              <a:rPr lang="es-ES"/>
              <a:pPr>
                <a:defRPr/>
              </a:pPr>
              <a:t>26/05/2021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1BEA4C-645C-445E-BD05-4CD7155D4B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8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s-UY" smtClean="0"/>
              <a:t> Entre 20 y 25 indicadores.</a:t>
            </a:r>
          </a:p>
        </p:txBody>
      </p:sp>
    </p:spTree>
    <p:extLst>
      <p:ext uri="{BB962C8B-B14F-4D97-AF65-F5344CB8AC3E}">
        <p14:creationId xmlns:p14="http://schemas.microsoft.com/office/powerpoint/2010/main" val="398136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39213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5832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68639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cará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 userDrawn="1"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1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2" descr="Universidad de la Repúblic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0001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9556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510684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2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9179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0063" y="285750"/>
            <a:ext cx="8229600" cy="574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7065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8069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00063" y="1500188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1063" y="1500188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3311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 lvl="0"/>
            <a:endParaRPr lang="es-UY" noProof="0"/>
          </a:p>
        </p:txBody>
      </p:sp>
    </p:spTree>
    <p:extLst>
      <p:ext uri="{BB962C8B-B14F-4D97-AF65-F5344CB8AC3E}">
        <p14:creationId xmlns:p14="http://schemas.microsoft.com/office/powerpoint/2010/main" val="69901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74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00063" y="1500188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91063" y="1500188"/>
            <a:ext cx="4038600" cy="4525962"/>
          </a:xfrm>
        </p:spPr>
        <p:txBody>
          <a:bodyPr/>
          <a:lstStyle/>
          <a:p>
            <a:pPr lvl="0"/>
            <a:endParaRPr lang="es-UY" noProof="0"/>
          </a:p>
        </p:txBody>
      </p:sp>
    </p:spTree>
    <p:extLst>
      <p:ext uri="{BB962C8B-B14F-4D97-AF65-F5344CB8AC3E}">
        <p14:creationId xmlns:p14="http://schemas.microsoft.com/office/powerpoint/2010/main" val="108391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63" y="15001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1063" y="15001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7110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9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1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5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6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2" descr="Universidad de la Repúblic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438" y="6072188"/>
            <a:ext cx="476250" cy="71437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5635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2153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8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2" descr="Universidad de la Repúblic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438" y="6072188"/>
            <a:ext cx="476250" cy="71437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092825"/>
            <a:ext cx="6127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2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1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6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2" descr="Universidad de la Repúblic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438" y="6072188"/>
            <a:ext cx="476250" cy="71437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5635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1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2" descr="Universidad de la Repúblic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438" y="6072188"/>
            <a:ext cx="476250" cy="71437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6092825"/>
            <a:ext cx="544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0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Universidad de la Repúblic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6072188"/>
            <a:ext cx="476250" cy="71437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165850"/>
            <a:ext cx="544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Imagen 2" descr="Universidad de la Repúblic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438" y="6072188"/>
            <a:ext cx="476250" cy="71437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237288"/>
            <a:ext cx="5857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5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500063" y="1500188"/>
            <a:ext cx="4038600" cy="4525962"/>
          </a:xfrm>
        </p:spPr>
        <p:txBody>
          <a:bodyPr/>
          <a:lstStyle/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91063" y="1500188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393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5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08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500063" y="15001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pic>
        <p:nvPicPr>
          <p:cNvPr id="11" name="Imagen 2" descr="Universidad de la República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71438" y="6072188"/>
            <a:ext cx="476250" cy="71437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3" name="Picture 1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165850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microsoft.com/office/2007/relationships/media" Target="../media/media2.m4a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4a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Subtítulo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s-ES" sz="2400" dirty="0" smtClean="0">
                <a:solidFill>
                  <a:srgbClr val="2B4A76"/>
                </a:solidFill>
              </a:rPr>
              <a:t>GESTIÓN </a:t>
            </a:r>
            <a:r>
              <a:rPr lang="es-ES" sz="2400" smtClean="0">
                <a:solidFill>
                  <a:srgbClr val="2B4A76"/>
                </a:solidFill>
              </a:rPr>
              <a:t>DE CALIDAD</a:t>
            </a:r>
            <a:endParaRPr lang="es-ES" dirty="0" smtClean="0">
              <a:solidFill>
                <a:srgbClr val="2B4A76"/>
              </a:solidFill>
            </a:endParaRPr>
          </a:p>
        </p:txBody>
      </p:sp>
      <p:sp>
        <p:nvSpPr>
          <p:cNvPr id="11267" name="7 CuadroTexto"/>
          <p:cNvSpPr txBox="1">
            <a:spLocks noChangeArrowheads="1"/>
          </p:cNvSpPr>
          <p:nvPr/>
        </p:nvSpPr>
        <p:spPr bwMode="auto">
          <a:xfrm>
            <a:off x="6429375" y="6521450"/>
            <a:ext cx="2714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 b="1">
                <a:latin typeface="Constantia" pitchFamily="18" charset="0"/>
              </a:rPr>
              <a:t>Docente:</a:t>
            </a:r>
            <a:r>
              <a:rPr lang="es-ES" sz="1600" b="1" i="1">
                <a:latin typeface="Constantia" pitchFamily="18" charset="0"/>
              </a:rPr>
              <a:t>  </a:t>
            </a:r>
            <a:r>
              <a:rPr lang="es-ES" sz="1600" i="1">
                <a:latin typeface="Constantia" pitchFamily="18" charset="0"/>
              </a:rPr>
              <a:t>Gerardo Gazzano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692275" y="1700213"/>
            <a:ext cx="6696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UY" sz="4400" b="1">
                <a:solidFill>
                  <a:srgbClr val="003399"/>
                </a:solidFill>
                <a:latin typeface="Constantia" pitchFamily="18" charset="0"/>
              </a:rPr>
              <a:t>Cuadro de Mando Integral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95288" y="5734050"/>
            <a:ext cx="6624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latin typeface="Constantia" pitchFamily="18" charset="0"/>
              </a:rPr>
              <a:t>FACULTAD DE INGENIERÍA – I.I.M.P.I.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81052"/>
              </p:ext>
            </p:extLst>
          </p:nvPr>
        </p:nvGraphicFramePr>
        <p:xfrm>
          <a:off x="395536" y="1014465"/>
          <a:ext cx="8064500" cy="4182740"/>
        </p:xfrm>
        <a:graphic>
          <a:graphicData uri="http://schemas.openxmlformats.org/drawingml/2006/table">
            <a:tbl>
              <a:tblPr/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Perspectiva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Ponderador </a:t>
                      </a:r>
                      <a:r>
                        <a:rPr kumimoji="0" lang="es-419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indicador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Ponderador perspectiva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2">
                <a:tc rowSpan="3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Finanzas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Rendimiento neto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2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Ahorro de costos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2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Margen en relaci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a la competencia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2">
                <a:tc rowSpan="2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Grado de Satisfacci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2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Cuota parte del mercado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2">
                <a:tc rowSpan="2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Porcentaje de fallas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62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Reducci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del ciclo del proceso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62">
                <a:tc rowSpan="2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Grado de satisfacci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2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Horas de capacitaci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362">
                <a:tc gridSpan="3"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2756" name="Rectangle 52"/>
          <p:cNvSpPr>
            <a:spLocks noGrp="1"/>
          </p:cNvSpPr>
          <p:nvPr>
            <p:ph type="body" idx="1"/>
          </p:nvPr>
        </p:nvSpPr>
        <p:spPr>
          <a:xfrm>
            <a:off x="395536" y="5373216"/>
            <a:ext cx="8229600" cy="868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800" dirty="0" smtClean="0"/>
              <a:t>Es posible, además, elaborar un </a:t>
            </a:r>
            <a:r>
              <a:rPr lang="es-ES" sz="1800" b="1" dirty="0" smtClean="0">
                <a:solidFill>
                  <a:schemeClr val="accent2"/>
                </a:solidFill>
              </a:rPr>
              <a:t>indicador único</a:t>
            </a:r>
            <a:r>
              <a:rPr lang="es-ES" sz="1800" dirty="0" smtClean="0"/>
              <a:t>, como resumen de la gestión, por medio de una combinación lineal de los indicadores definidos.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67544" y="260648"/>
            <a:ext cx="52565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419" dirty="0" smtClean="0"/>
              <a:t>Asignación de </a:t>
            </a:r>
            <a:r>
              <a:rPr lang="es-ES" dirty="0" smtClean="0"/>
              <a:t>ponderaciones </a:t>
            </a:r>
            <a:r>
              <a:rPr lang="es-ES" dirty="0"/>
              <a:t>a los indicadores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3"/>
    </mc:Choice>
    <mc:Fallback xmlns="">
      <p:transition spd="slow" advTm="30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304800"/>
            <a:ext cx="8915400" cy="11430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sz="4900" smtClean="0">
                <a:effectLst/>
              </a:rPr>
              <a:t>Informar a las Direcciones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subTitle" idx="1"/>
          </p:nvPr>
        </p:nvSpPr>
        <p:spPr>
          <a:xfrm>
            <a:off x="2051050" y="2060575"/>
            <a:ext cx="5181600" cy="1371600"/>
          </a:xfrm>
        </p:spPr>
        <p:txBody>
          <a:bodyPr/>
          <a:lstStyle/>
          <a:p>
            <a:r>
              <a:rPr lang="es-ES_tradnl" sz="3200" smtClean="0"/>
              <a:t>Con una frecuencia determinada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81" y="3717032"/>
            <a:ext cx="3333750" cy="22193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7"/>
    </mc:Choice>
    <mc:Fallback xmlns="">
      <p:transition spd="slow" advTm="46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Fin de esta presentación</a:t>
            </a:r>
            <a:endParaRPr lang="es-UY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79712" y="2472523"/>
            <a:ext cx="5040560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UY" sz="4400" b="1" dirty="0" smtClean="0">
                <a:latin typeface="Vivaldi" pitchFamily="66" charset="0"/>
              </a:rPr>
              <a:t>Muchas gracias</a:t>
            </a:r>
            <a:endParaRPr lang="es-UY" sz="4400" b="1" dirty="0">
              <a:latin typeface="Vivaldi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6021288"/>
            <a:ext cx="1451429" cy="511299"/>
          </a:xfrm>
          <a:prstGeom prst="rect">
            <a:avLst/>
          </a:prstGeom>
        </p:spPr>
      </p:pic>
      <p:sp>
        <p:nvSpPr>
          <p:cNvPr id="6" name="Pentágono 5">
            <a:hlinkClick r:id="rId3" action="ppaction://hlinksldjump"/>
          </p:cNvPr>
          <p:cNvSpPr/>
          <p:nvPr/>
        </p:nvSpPr>
        <p:spPr>
          <a:xfrm flipH="1">
            <a:off x="1115616" y="4456587"/>
            <a:ext cx="2376264" cy="79208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Volver al </a:t>
            </a:r>
            <a:r>
              <a:rPr lang="es-MX" dirty="0" smtClean="0">
                <a:hlinkClick r:id="rId3" action="ppaction://hlinksldjump"/>
              </a:rPr>
              <a:t>inicio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"/>
    </mc:Choice>
    <mc:Fallback xmlns="">
      <p:transition spd="slow" advTm="32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mtClean="0">
                <a:effectLst/>
              </a:rPr>
              <a:t>Los indicadores</a:t>
            </a:r>
            <a:endParaRPr lang="es-UY" smtClean="0">
              <a:effectLst/>
            </a:endParaRPr>
          </a:p>
        </p:txBody>
      </p:sp>
      <p:pic>
        <p:nvPicPr>
          <p:cNvPr id="61443" name="Picture 3" descr="grafico ascendente 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781300"/>
            <a:ext cx="1512887" cy="1074738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"/>
    </mc:Choice>
    <mc:Fallback xmlns="">
      <p:transition spd="slow" advTm="4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7391400" cy="1123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sz="4500" b="0" smtClean="0">
                <a:effectLst/>
              </a:rPr>
              <a:t>Los indicadores: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5255939" cy="3816325"/>
          </a:xfrm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342900" indent="-342900">
              <a:lnSpc>
                <a:spcPct val="125000"/>
              </a:lnSpc>
              <a:spcBef>
                <a:spcPct val="30000"/>
              </a:spcBef>
              <a:spcAft>
                <a:spcPct val="35000"/>
              </a:spcAft>
            </a:pPr>
            <a:r>
              <a:rPr lang="es-ES_tradnl" sz="2100" b="1" dirty="0" smtClean="0"/>
              <a:t>Si no construyo indicadores,</a:t>
            </a: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spcAft>
                <a:spcPct val="35000"/>
              </a:spcAft>
              <a:buFont typeface="Wingdings 3" pitchFamily="18" charset="2"/>
              <a:buNone/>
            </a:pPr>
            <a:r>
              <a:rPr lang="es-ES_tradnl" sz="2100" b="1" dirty="0" smtClean="0"/>
              <a:t>	 no puedo medir</a:t>
            </a: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spcAft>
                <a:spcPct val="35000"/>
              </a:spcAft>
            </a:pPr>
            <a:r>
              <a:rPr lang="es-ES_tradnl" sz="2100" b="1" dirty="0" smtClean="0"/>
              <a:t>Si no puedo medir,</a:t>
            </a: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spcAft>
                <a:spcPct val="35000"/>
              </a:spcAft>
              <a:buFont typeface="Wingdings 3" pitchFamily="18" charset="2"/>
              <a:buNone/>
            </a:pPr>
            <a:r>
              <a:rPr lang="es-ES_tradnl" sz="2100" b="1" dirty="0" smtClean="0"/>
              <a:t>	 no puedo controlar mis procesos</a:t>
            </a: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spcAft>
                <a:spcPct val="35000"/>
              </a:spcAft>
            </a:pPr>
            <a:r>
              <a:rPr lang="es-ES_tradnl" sz="2100" b="1" dirty="0" smtClean="0"/>
              <a:t>Si no puedo controlar, </a:t>
            </a:r>
          </a:p>
          <a:p>
            <a:pPr marL="342900" indent="-342900">
              <a:lnSpc>
                <a:spcPct val="125000"/>
              </a:lnSpc>
              <a:spcBef>
                <a:spcPct val="30000"/>
              </a:spcBef>
              <a:spcAft>
                <a:spcPct val="35000"/>
              </a:spcAft>
              <a:buFont typeface="Wingdings 3" pitchFamily="18" charset="2"/>
              <a:buNone/>
            </a:pPr>
            <a:r>
              <a:rPr lang="es-ES_tradnl" sz="2100" b="1" dirty="0" smtClean="0"/>
              <a:t>	no puedo mejorar.</a:t>
            </a:r>
          </a:p>
        </p:txBody>
      </p:sp>
      <p:graphicFrame>
        <p:nvGraphicFramePr>
          <p:cNvPr id="62468" name="Object 4">
            <a:hlinkClick r:id="" action="ppaction://ole?verb=0"/>
          </p:cNvPr>
          <p:cNvGraphicFramePr>
            <a:graphicFrameLocks noGrp="1"/>
          </p:cNvGraphicFramePr>
          <p:nvPr>
            <p:ph type="clipArt" sz="half" idx="2"/>
          </p:nvPr>
        </p:nvGraphicFramePr>
        <p:xfrm>
          <a:off x="6019800" y="1273175"/>
          <a:ext cx="3059113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Imagen" r:id="rId7" imgW="4054475" imgH="3549650" progId="MS_ClipArt_Gallery.2">
                  <p:embed/>
                </p:oleObj>
              </mc:Choice>
              <mc:Fallback>
                <p:oleObj name="Imagen" r:id="rId7" imgW="4054475" imgH="354965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73175"/>
                        <a:ext cx="3059113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757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0835" grpId="0" build="p" bldLvl="2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839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sz="3600" dirty="0" smtClean="0">
                <a:effectLst/>
              </a:rPr>
              <a:t>Selección de indicadores 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68313" y="1987099"/>
            <a:ext cx="8229600" cy="3807276"/>
          </a:xfrm>
        </p:spPr>
        <p:txBody>
          <a:bodyPr/>
          <a:lstStyle/>
          <a:p>
            <a:pPr marL="285750" indent="-285750"/>
            <a:endParaRPr lang="es-ES_tradnl" sz="2100" dirty="0" smtClean="0"/>
          </a:p>
          <a:p>
            <a:pPr marL="285750" indent="-285750"/>
            <a:r>
              <a:rPr lang="es-419" sz="2100" dirty="0" smtClean="0"/>
              <a:t>Es </a:t>
            </a:r>
            <a:r>
              <a:rPr lang="es-ES_tradnl" sz="2100" dirty="0" smtClean="0"/>
              <a:t>clave medir solamente lo que </a:t>
            </a:r>
            <a:r>
              <a:rPr lang="es-419" sz="2100" dirty="0" smtClean="0"/>
              <a:t>realmente </a:t>
            </a:r>
            <a:r>
              <a:rPr lang="es-ES_tradnl" sz="2100" b="1" dirty="0" smtClean="0"/>
              <a:t>impacta</a:t>
            </a:r>
            <a:r>
              <a:rPr lang="es-ES_tradnl" sz="2100" dirty="0" smtClean="0"/>
              <a:t> en cada perspectiva  </a:t>
            </a:r>
          </a:p>
          <a:p>
            <a:pPr marL="285750" indent="-285750"/>
            <a:endParaRPr lang="es-ES_tradnl" sz="2100" dirty="0" smtClean="0"/>
          </a:p>
          <a:p>
            <a:pPr marL="285750" indent="-285750"/>
            <a:r>
              <a:rPr lang="es-419" sz="2100" dirty="0" smtClean="0"/>
              <a:t>La</a:t>
            </a:r>
            <a:r>
              <a:rPr lang="es-ES_tradnl" sz="2100" dirty="0" smtClean="0"/>
              <a:t> selección debe enfocarse en los “</a:t>
            </a:r>
            <a:r>
              <a:rPr lang="es-ES_tradnl" sz="2100" b="1" dirty="0" smtClean="0">
                <a:solidFill>
                  <a:srgbClr val="0000FF"/>
                </a:solidFill>
              </a:rPr>
              <a:t>muy pocos</a:t>
            </a:r>
            <a:r>
              <a:rPr lang="es-419" sz="2100" b="1" dirty="0" smtClean="0">
                <a:solidFill>
                  <a:srgbClr val="0000FF"/>
                </a:solidFill>
              </a:rPr>
              <a:t> relevantes</a:t>
            </a:r>
            <a:r>
              <a:rPr lang="es-ES_tradnl" sz="2100" dirty="0" smtClean="0"/>
              <a:t>”.   Sin embargo, debe haber un:</a:t>
            </a:r>
          </a:p>
          <a:p>
            <a:pPr marL="685800" lvl="1"/>
            <a:r>
              <a:rPr lang="es-ES_tradnl" sz="1900" dirty="0" smtClean="0"/>
              <a:t>número suficiente para hacer el seguimiento de los objetivos de gestión y sus resultados; y</a:t>
            </a:r>
          </a:p>
          <a:p>
            <a:pPr marL="685800" lvl="1"/>
            <a:r>
              <a:rPr lang="es-ES_tradnl" sz="1900" dirty="0" smtClean="0"/>
              <a:t>número suficiente para proveer las relaciones principales de causa/efecto entre indicadores.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24744"/>
            <a:ext cx="667407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400" b="1" i="1" dirty="0"/>
              <a:t>No todos los  indicadores de gestión </a:t>
            </a:r>
            <a:endParaRPr lang="es-419" sz="2400" b="1" i="1" dirty="0" smtClean="0"/>
          </a:p>
          <a:p>
            <a:r>
              <a:rPr lang="es-ES_tradnl" sz="2400" b="1" i="1" dirty="0" smtClean="0"/>
              <a:t>son </a:t>
            </a:r>
            <a:r>
              <a:rPr lang="es-ES_tradnl" sz="2400" b="1" i="1" dirty="0"/>
              <a:t>igualmente buenos, válidos o relevantes</a:t>
            </a:r>
            <a:r>
              <a:rPr lang="es-ES_tradnl" sz="2400" dirty="0"/>
              <a:t>.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35"/>
    </mc:Choice>
    <mc:Fallback xmlns="">
      <p:transition spd="slow" advTm="33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982663"/>
          </a:xfrm>
          <a:solidFill>
            <a:srgbClr val="92D05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285750" indent="-285750"/>
            <a:r>
              <a:rPr lang="es-ES_tradnl" sz="3600" dirty="0">
                <a:solidFill>
                  <a:schemeClr val="tx1"/>
                </a:solidFill>
              </a:rPr>
              <a:t>La selección de los indicadores correctos es un Factor Crítico de Éxito.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s-ES_tradnl" sz="2300" dirty="0" smtClean="0"/>
              <a:t>No es un ejercicio fácil, se debe esperar que la mayoría de los </a:t>
            </a:r>
            <a:r>
              <a:rPr lang="es-419" sz="2300" dirty="0" smtClean="0"/>
              <a:t>múltiples </a:t>
            </a:r>
            <a:r>
              <a:rPr lang="es-ES_tradnl" sz="2300" dirty="0" smtClean="0"/>
              <a:t>indicadores potenciales que son inicialmente identificados sean “</a:t>
            </a:r>
            <a:r>
              <a:rPr lang="es-ES_tradnl" sz="2300" u="sng" dirty="0" smtClean="0"/>
              <a:t>filtrado</a:t>
            </a:r>
            <a:r>
              <a:rPr lang="es-419" sz="2300" u="sng" dirty="0" smtClean="0"/>
              <a:t>s</a:t>
            </a:r>
            <a:r>
              <a:rPr lang="es-ES_tradnl" sz="2300" dirty="0" smtClean="0"/>
              <a:t>”</a:t>
            </a:r>
            <a:r>
              <a:rPr lang="es-419" sz="2300" dirty="0" smtClean="0"/>
              <a:t>, dejando sólo los relevantes</a:t>
            </a:r>
            <a:r>
              <a:rPr lang="es-ES_tradnl" sz="2300" dirty="0" smtClean="0"/>
              <a:t>.</a:t>
            </a:r>
          </a:p>
          <a:p>
            <a:pPr marL="285750" indent="-285750"/>
            <a:endParaRPr lang="es-ES_tradnl" sz="2300" dirty="0" smtClean="0"/>
          </a:p>
          <a:p>
            <a:pPr marL="285750" indent="-285750"/>
            <a:endParaRPr lang="es-ES_tradnl" sz="2300" dirty="0" smtClean="0"/>
          </a:p>
          <a:p>
            <a:pPr marL="285750" indent="-285750"/>
            <a:r>
              <a:rPr lang="es-419" sz="2300" dirty="0" smtClean="0"/>
              <a:t>Se requieren </a:t>
            </a:r>
            <a:r>
              <a:rPr lang="es-ES_tradnl" sz="2300" dirty="0" smtClean="0"/>
              <a:t>“</a:t>
            </a:r>
            <a:r>
              <a:rPr lang="es-ES_tradnl" sz="2300" b="1" dirty="0" smtClean="0"/>
              <a:t>criterios de selección</a:t>
            </a:r>
            <a:r>
              <a:rPr lang="es-ES_tradnl" sz="2300" dirty="0" smtClean="0"/>
              <a:t>” para </a:t>
            </a:r>
            <a:r>
              <a:rPr lang="es-419" sz="2300" dirty="0" smtClean="0"/>
              <a:t>determinar </a:t>
            </a:r>
            <a:r>
              <a:rPr lang="es-ES_tradnl" sz="2300" dirty="0" smtClean="0"/>
              <a:t>los indicadores correctos.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6"/>
    </mc:Choice>
    <mc:Fallback xmlns="">
      <p:transition spd="slow" advTm="11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/>
          </p:cNvSpPr>
          <p:nvPr/>
        </p:nvSpPr>
        <p:spPr bwMode="auto">
          <a:xfrm>
            <a:off x="539750" y="188913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 typeface="Wingdings 3" pitchFamily="18" charset="2"/>
              <a:buNone/>
            </a:pPr>
            <a:r>
              <a:rPr lang="es-ES_tradnl" sz="2000" dirty="0">
                <a:latin typeface="Arial Black" pitchFamily="34" charset="0"/>
              </a:rPr>
              <a:t>CRITERIOS DE </a:t>
            </a:r>
            <a:r>
              <a:rPr lang="es-419" sz="2000" dirty="0" smtClean="0">
                <a:latin typeface="Arial Black" pitchFamily="34" charset="0"/>
              </a:rPr>
              <a:t>SELECCIÓN DE INDICADORES</a:t>
            </a:r>
            <a:endParaRPr lang="es-ES_tradnl" sz="2000" dirty="0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323850" y="836614"/>
            <a:ext cx="1334573" cy="1031512"/>
            <a:chOff x="622" y="2065"/>
            <a:chExt cx="1708" cy="1542"/>
          </a:xfrm>
        </p:grpSpPr>
        <p:grpSp>
          <p:nvGrpSpPr>
            <p:cNvPr id="65541" name="Group 5"/>
            <p:cNvGrpSpPr>
              <a:grpSpLocks/>
            </p:cNvGrpSpPr>
            <p:nvPr/>
          </p:nvGrpSpPr>
          <p:grpSpPr bwMode="auto">
            <a:xfrm>
              <a:off x="843" y="2065"/>
              <a:ext cx="1487" cy="351"/>
              <a:chOff x="843" y="2065"/>
              <a:chExt cx="1487" cy="351"/>
            </a:xfrm>
          </p:grpSpPr>
          <p:grpSp>
            <p:nvGrpSpPr>
              <p:cNvPr id="65549" name="Group 6"/>
              <p:cNvGrpSpPr>
                <a:grpSpLocks/>
              </p:cNvGrpSpPr>
              <p:nvPr/>
            </p:nvGrpSpPr>
            <p:grpSpPr bwMode="auto">
              <a:xfrm>
                <a:off x="853" y="2086"/>
                <a:ext cx="1465" cy="314"/>
                <a:chOff x="853" y="2086"/>
                <a:chExt cx="1465" cy="314"/>
              </a:xfrm>
            </p:grpSpPr>
            <p:sp>
              <p:nvSpPr>
                <p:cNvPr id="65569" name="Freeform 7"/>
                <p:cNvSpPr>
                  <a:spLocks/>
                </p:cNvSpPr>
                <p:nvPr/>
              </p:nvSpPr>
              <p:spPr bwMode="auto">
                <a:xfrm>
                  <a:off x="853" y="2182"/>
                  <a:ext cx="63" cy="140"/>
                </a:xfrm>
                <a:custGeom>
                  <a:avLst/>
                  <a:gdLst>
                    <a:gd name="T0" fmla="*/ 0 w 63"/>
                    <a:gd name="T1" fmla="*/ 22 h 140"/>
                    <a:gd name="T2" fmla="*/ 20 w 63"/>
                    <a:gd name="T3" fmla="*/ 0 h 140"/>
                    <a:gd name="T4" fmla="*/ 55 w 63"/>
                    <a:gd name="T5" fmla="*/ 0 h 140"/>
                    <a:gd name="T6" fmla="*/ 63 w 63"/>
                    <a:gd name="T7" fmla="*/ 32 h 140"/>
                    <a:gd name="T8" fmla="*/ 61 w 63"/>
                    <a:gd name="T9" fmla="*/ 127 h 140"/>
                    <a:gd name="T10" fmla="*/ 37 w 63"/>
                    <a:gd name="T11" fmla="*/ 140 h 140"/>
                    <a:gd name="T12" fmla="*/ 2 w 63"/>
                    <a:gd name="T13" fmla="*/ 121 h 140"/>
                    <a:gd name="T14" fmla="*/ 0 w 63"/>
                    <a:gd name="T15" fmla="*/ 56 h 140"/>
                    <a:gd name="T16" fmla="*/ 0 w 63"/>
                    <a:gd name="T17" fmla="*/ 22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3" h="140">
                      <a:moveTo>
                        <a:pt x="0" y="22"/>
                      </a:moveTo>
                      <a:lnTo>
                        <a:pt x="20" y="0"/>
                      </a:lnTo>
                      <a:lnTo>
                        <a:pt x="55" y="0"/>
                      </a:lnTo>
                      <a:lnTo>
                        <a:pt x="63" y="32"/>
                      </a:lnTo>
                      <a:lnTo>
                        <a:pt x="61" y="127"/>
                      </a:lnTo>
                      <a:lnTo>
                        <a:pt x="37" y="140"/>
                      </a:lnTo>
                      <a:lnTo>
                        <a:pt x="2" y="121"/>
                      </a:lnTo>
                      <a:lnTo>
                        <a:pt x="0" y="5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0" name="Freeform 8"/>
                <p:cNvSpPr>
                  <a:spLocks/>
                </p:cNvSpPr>
                <p:nvPr/>
              </p:nvSpPr>
              <p:spPr bwMode="auto">
                <a:xfrm>
                  <a:off x="1244" y="2140"/>
                  <a:ext cx="91" cy="201"/>
                </a:xfrm>
                <a:custGeom>
                  <a:avLst/>
                  <a:gdLst>
                    <a:gd name="T0" fmla="*/ 10 w 91"/>
                    <a:gd name="T1" fmla="*/ 55 h 201"/>
                    <a:gd name="T2" fmla="*/ 12 w 91"/>
                    <a:gd name="T3" fmla="*/ 16 h 201"/>
                    <a:gd name="T4" fmla="*/ 35 w 91"/>
                    <a:gd name="T5" fmla="*/ 0 h 201"/>
                    <a:gd name="T6" fmla="*/ 70 w 91"/>
                    <a:gd name="T7" fmla="*/ 5 h 201"/>
                    <a:gd name="T8" fmla="*/ 91 w 91"/>
                    <a:gd name="T9" fmla="*/ 26 h 201"/>
                    <a:gd name="T10" fmla="*/ 81 w 91"/>
                    <a:gd name="T11" fmla="*/ 186 h 201"/>
                    <a:gd name="T12" fmla="*/ 41 w 91"/>
                    <a:gd name="T13" fmla="*/ 201 h 201"/>
                    <a:gd name="T14" fmla="*/ 0 w 91"/>
                    <a:gd name="T15" fmla="*/ 181 h 201"/>
                    <a:gd name="T16" fmla="*/ 10 w 91"/>
                    <a:gd name="T17" fmla="*/ 55 h 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201">
                      <a:moveTo>
                        <a:pt x="10" y="55"/>
                      </a:moveTo>
                      <a:lnTo>
                        <a:pt x="12" y="16"/>
                      </a:lnTo>
                      <a:lnTo>
                        <a:pt x="35" y="0"/>
                      </a:lnTo>
                      <a:lnTo>
                        <a:pt x="70" y="5"/>
                      </a:lnTo>
                      <a:lnTo>
                        <a:pt x="91" y="26"/>
                      </a:lnTo>
                      <a:lnTo>
                        <a:pt x="81" y="186"/>
                      </a:lnTo>
                      <a:lnTo>
                        <a:pt x="41" y="201"/>
                      </a:lnTo>
                      <a:lnTo>
                        <a:pt x="0" y="181"/>
                      </a:lnTo>
                      <a:lnTo>
                        <a:pt x="10" y="55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1" name="Freeform 9"/>
                <p:cNvSpPr>
                  <a:spLocks/>
                </p:cNvSpPr>
                <p:nvPr/>
              </p:nvSpPr>
              <p:spPr bwMode="auto">
                <a:xfrm>
                  <a:off x="1651" y="2133"/>
                  <a:ext cx="83" cy="218"/>
                </a:xfrm>
                <a:custGeom>
                  <a:avLst/>
                  <a:gdLst>
                    <a:gd name="T0" fmla="*/ 2 w 83"/>
                    <a:gd name="T1" fmla="*/ 22 h 218"/>
                    <a:gd name="T2" fmla="*/ 23 w 83"/>
                    <a:gd name="T3" fmla="*/ 0 h 218"/>
                    <a:gd name="T4" fmla="*/ 64 w 83"/>
                    <a:gd name="T5" fmla="*/ 0 h 218"/>
                    <a:gd name="T6" fmla="*/ 83 w 83"/>
                    <a:gd name="T7" fmla="*/ 24 h 218"/>
                    <a:gd name="T8" fmla="*/ 81 w 83"/>
                    <a:gd name="T9" fmla="*/ 203 h 218"/>
                    <a:gd name="T10" fmla="*/ 35 w 83"/>
                    <a:gd name="T11" fmla="*/ 218 h 218"/>
                    <a:gd name="T12" fmla="*/ 0 w 83"/>
                    <a:gd name="T13" fmla="*/ 198 h 218"/>
                    <a:gd name="T14" fmla="*/ 2 w 83"/>
                    <a:gd name="T15" fmla="*/ 22 h 2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3" h="218">
                      <a:moveTo>
                        <a:pt x="2" y="22"/>
                      </a:moveTo>
                      <a:lnTo>
                        <a:pt x="23" y="0"/>
                      </a:lnTo>
                      <a:lnTo>
                        <a:pt x="64" y="0"/>
                      </a:lnTo>
                      <a:lnTo>
                        <a:pt x="83" y="24"/>
                      </a:lnTo>
                      <a:lnTo>
                        <a:pt x="81" y="203"/>
                      </a:lnTo>
                      <a:lnTo>
                        <a:pt x="35" y="218"/>
                      </a:lnTo>
                      <a:lnTo>
                        <a:pt x="0" y="198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2" name="Freeform 10"/>
                <p:cNvSpPr>
                  <a:spLocks/>
                </p:cNvSpPr>
                <p:nvPr/>
              </p:nvSpPr>
              <p:spPr bwMode="auto">
                <a:xfrm>
                  <a:off x="2234" y="2086"/>
                  <a:ext cx="84" cy="314"/>
                </a:xfrm>
                <a:custGeom>
                  <a:avLst/>
                  <a:gdLst>
                    <a:gd name="T0" fmla="*/ 6 w 84"/>
                    <a:gd name="T1" fmla="*/ 23 h 314"/>
                    <a:gd name="T2" fmla="*/ 29 w 84"/>
                    <a:gd name="T3" fmla="*/ 0 h 314"/>
                    <a:gd name="T4" fmla="*/ 70 w 84"/>
                    <a:gd name="T5" fmla="*/ 0 h 314"/>
                    <a:gd name="T6" fmla="*/ 84 w 84"/>
                    <a:gd name="T7" fmla="*/ 39 h 314"/>
                    <a:gd name="T8" fmla="*/ 76 w 84"/>
                    <a:gd name="T9" fmla="*/ 285 h 314"/>
                    <a:gd name="T10" fmla="*/ 43 w 84"/>
                    <a:gd name="T11" fmla="*/ 314 h 314"/>
                    <a:gd name="T12" fmla="*/ 0 w 84"/>
                    <a:gd name="T13" fmla="*/ 280 h 314"/>
                    <a:gd name="T14" fmla="*/ 6 w 84"/>
                    <a:gd name="T15" fmla="*/ 23 h 3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314">
                      <a:moveTo>
                        <a:pt x="6" y="23"/>
                      </a:moveTo>
                      <a:lnTo>
                        <a:pt x="29" y="0"/>
                      </a:lnTo>
                      <a:lnTo>
                        <a:pt x="70" y="0"/>
                      </a:lnTo>
                      <a:lnTo>
                        <a:pt x="84" y="39"/>
                      </a:lnTo>
                      <a:lnTo>
                        <a:pt x="76" y="285"/>
                      </a:lnTo>
                      <a:lnTo>
                        <a:pt x="43" y="314"/>
                      </a:lnTo>
                      <a:lnTo>
                        <a:pt x="0" y="280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3" name="Freeform 11"/>
                <p:cNvSpPr>
                  <a:spLocks/>
                </p:cNvSpPr>
                <p:nvPr/>
              </p:nvSpPr>
              <p:spPr bwMode="auto">
                <a:xfrm>
                  <a:off x="911" y="2188"/>
                  <a:ext cx="345" cy="121"/>
                </a:xfrm>
                <a:custGeom>
                  <a:avLst/>
                  <a:gdLst>
                    <a:gd name="T0" fmla="*/ 0 w 345"/>
                    <a:gd name="T1" fmla="*/ 17 h 121"/>
                    <a:gd name="T2" fmla="*/ 345 w 345"/>
                    <a:gd name="T3" fmla="*/ 0 h 121"/>
                    <a:gd name="T4" fmla="*/ 340 w 345"/>
                    <a:gd name="T5" fmla="*/ 121 h 121"/>
                    <a:gd name="T6" fmla="*/ 0 w 345"/>
                    <a:gd name="T7" fmla="*/ 121 h 121"/>
                    <a:gd name="T8" fmla="*/ 0 w 345"/>
                    <a:gd name="T9" fmla="*/ 17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5" h="121">
                      <a:moveTo>
                        <a:pt x="0" y="17"/>
                      </a:moveTo>
                      <a:lnTo>
                        <a:pt x="345" y="0"/>
                      </a:lnTo>
                      <a:lnTo>
                        <a:pt x="340" y="121"/>
                      </a:lnTo>
                      <a:lnTo>
                        <a:pt x="0" y="12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27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4" name="Freeform 12"/>
                <p:cNvSpPr>
                  <a:spLocks/>
                </p:cNvSpPr>
                <p:nvPr/>
              </p:nvSpPr>
              <p:spPr bwMode="auto">
                <a:xfrm>
                  <a:off x="1323" y="2161"/>
                  <a:ext cx="336" cy="166"/>
                </a:xfrm>
                <a:custGeom>
                  <a:avLst/>
                  <a:gdLst>
                    <a:gd name="T0" fmla="*/ 14 w 336"/>
                    <a:gd name="T1" fmla="*/ 15 h 166"/>
                    <a:gd name="T2" fmla="*/ 336 w 336"/>
                    <a:gd name="T3" fmla="*/ 0 h 166"/>
                    <a:gd name="T4" fmla="*/ 331 w 336"/>
                    <a:gd name="T5" fmla="*/ 166 h 166"/>
                    <a:gd name="T6" fmla="*/ 0 w 336"/>
                    <a:gd name="T7" fmla="*/ 160 h 166"/>
                    <a:gd name="T8" fmla="*/ 14 w 336"/>
                    <a:gd name="T9" fmla="*/ 15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6" h="166">
                      <a:moveTo>
                        <a:pt x="14" y="15"/>
                      </a:moveTo>
                      <a:lnTo>
                        <a:pt x="336" y="0"/>
                      </a:lnTo>
                      <a:lnTo>
                        <a:pt x="331" y="166"/>
                      </a:lnTo>
                      <a:lnTo>
                        <a:pt x="0" y="160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0027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5" name="Freeform 13"/>
                <p:cNvSpPr>
                  <a:spLocks/>
                </p:cNvSpPr>
                <p:nvPr/>
              </p:nvSpPr>
              <p:spPr bwMode="auto">
                <a:xfrm>
                  <a:off x="1730" y="2112"/>
                  <a:ext cx="512" cy="266"/>
                </a:xfrm>
                <a:custGeom>
                  <a:avLst/>
                  <a:gdLst>
                    <a:gd name="T0" fmla="*/ 7 w 512"/>
                    <a:gd name="T1" fmla="*/ 40 h 266"/>
                    <a:gd name="T2" fmla="*/ 512 w 512"/>
                    <a:gd name="T3" fmla="*/ 0 h 266"/>
                    <a:gd name="T4" fmla="*/ 503 w 512"/>
                    <a:gd name="T5" fmla="*/ 266 h 266"/>
                    <a:gd name="T6" fmla="*/ 0 w 512"/>
                    <a:gd name="T7" fmla="*/ 219 h 266"/>
                    <a:gd name="T8" fmla="*/ 7 w 512"/>
                    <a:gd name="T9" fmla="*/ 40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2" h="266">
                      <a:moveTo>
                        <a:pt x="7" y="40"/>
                      </a:moveTo>
                      <a:lnTo>
                        <a:pt x="512" y="0"/>
                      </a:lnTo>
                      <a:lnTo>
                        <a:pt x="503" y="266"/>
                      </a:lnTo>
                      <a:lnTo>
                        <a:pt x="0" y="219"/>
                      </a:lnTo>
                      <a:lnTo>
                        <a:pt x="7" y="40"/>
                      </a:lnTo>
                      <a:close/>
                    </a:path>
                  </a:pathLst>
                </a:custGeom>
                <a:solidFill>
                  <a:srgbClr val="0027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5550" name="Group 14"/>
              <p:cNvGrpSpPr>
                <a:grpSpLocks/>
              </p:cNvGrpSpPr>
              <p:nvPr/>
            </p:nvGrpSpPr>
            <p:grpSpPr bwMode="auto">
              <a:xfrm>
                <a:off x="843" y="2065"/>
                <a:ext cx="1487" cy="351"/>
                <a:chOff x="843" y="2065"/>
                <a:chExt cx="1487" cy="351"/>
              </a:xfrm>
            </p:grpSpPr>
            <p:grpSp>
              <p:nvGrpSpPr>
                <p:cNvPr id="65551" name="Group 15"/>
                <p:cNvGrpSpPr>
                  <a:grpSpLocks/>
                </p:cNvGrpSpPr>
                <p:nvPr/>
              </p:nvGrpSpPr>
              <p:grpSpPr bwMode="auto">
                <a:xfrm>
                  <a:off x="843" y="2172"/>
                  <a:ext cx="87" cy="158"/>
                  <a:chOff x="843" y="2172"/>
                  <a:chExt cx="87" cy="158"/>
                </a:xfrm>
              </p:grpSpPr>
              <p:sp>
                <p:nvSpPr>
                  <p:cNvPr id="65567" name="Freeform 16"/>
                  <p:cNvSpPr>
                    <a:spLocks/>
                  </p:cNvSpPr>
                  <p:nvPr/>
                </p:nvSpPr>
                <p:spPr bwMode="auto">
                  <a:xfrm>
                    <a:off x="860" y="2172"/>
                    <a:ext cx="70" cy="158"/>
                  </a:xfrm>
                  <a:custGeom>
                    <a:avLst/>
                    <a:gdLst>
                      <a:gd name="T0" fmla="*/ 12 w 70"/>
                      <a:gd name="T1" fmla="*/ 44 h 158"/>
                      <a:gd name="T2" fmla="*/ 6 w 70"/>
                      <a:gd name="T3" fmla="*/ 28 h 158"/>
                      <a:gd name="T4" fmla="*/ 24 w 70"/>
                      <a:gd name="T5" fmla="*/ 20 h 158"/>
                      <a:gd name="T6" fmla="*/ 36 w 70"/>
                      <a:gd name="T7" fmla="*/ 26 h 158"/>
                      <a:gd name="T8" fmla="*/ 42 w 70"/>
                      <a:gd name="T9" fmla="*/ 37 h 158"/>
                      <a:gd name="T10" fmla="*/ 42 w 70"/>
                      <a:gd name="T11" fmla="*/ 121 h 158"/>
                      <a:gd name="T12" fmla="*/ 34 w 70"/>
                      <a:gd name="T13" fmla="*/ 136 h 158"/>
                      <a:gd name="T14" fmla="*/ 12 w 70"/>
                      <a:gd name="T15" fmla="*/ 132 h 158"/>
                      <a:gd name="T16" fmla="*/ 4 w 70"/>
                      <a:gd name="T17" fmla="*/ 121 h 158"/>
                      <a:gd name="T18" fmla="*/ 4 w 70"/>
                      <a:gd name="T19" fmla="*/ 141 h 158"/>
                      <a:gd name="T20" fmla="*/ 16 w 70"/>
                      <a:gd name="T21" fmla="*/ 152 h 158"/>
                      <a:gd name="T22" fmla="*/ 34 w 70"/>
                      <a:gd name="T23" fmla="*/ 158 h 158"/>
                      <a:gd name="T24" fmla="*/ 54 w 70"/>
                      <a:gd name="T25" fmla="*/ 152 h 158"/>
                      <a:gd name="T26" fmla="*/ 64 w 70"/>
                      <a:gd name="T27" fmla="*/ 132 h 158"/>
                      <a:gd name="T28" fmla="*/ 70 w 70"/>
                      <a:gd name="T29" fmla="*/ 114 h 158"/>
                      <a:gd name="T30" fmla="*/ 66 w 70"/>
                      <a:gd name="T31" fmla="*/ 33 h 158"/>
                      <a:gd name="T32" fmla="*/ 60 w 70"/>
                      <a:gd name="T33" fmla="*/ 17 h 158"/>
                      <a:gd name="T34" fmla="*/ 46 w 70"/>
                      <a:gd name="T35" fmla="*/ 0 h 158"/>
                      <a:gd name="T36" fmla="*/ 28 w 70"/>
                      <a:gd name="T37" fmla="*/ 0 h 158"/>
                      <a:gd name="T38" fmla="*/ 10 w 70"/>
                      <a:gd name="T39" fmla="*/ 4 h 158"/>
                      <a:gd name="T40" fmla="*/ 0 w 70"/>
                      <a:gd name="T41" fmla="*/ 17 h 158"/>
                      <a:gd name="T42" fmla="*/ 12 w 70"/>
                      <a:gd name="T43" fmla="*/ 44 h 15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70" h="158">
                        <a:moveTo>
                          <a:pt x="12" y="44"/>
                        </a:moveTo>
                        <a:lnTo>
                          <a:pt x="6" y="28"/>
                        </a:lnTo>
                        <a:lnTo>
                          <a:pt x="24" y="20"/>
                        </a:lnTo>
                        <a:lnTo>
                          <a:pt x="36" y="26"/>
                        </a:lnTo>
                        <a:lnTo>
                          <a:pt x="42" y="37"/>
                        </a:lnTo>
                        <a:lnTo>
                          <a:pt x="42" y="121"/>
                        </a:lnTo>
                        <a:lnTo>
                          <a:pt x="34" y="136"/>
                        </a:lnTo>
                        <a:lnTo>
                          <a:pt x="12" y="132"/>
                        </a:lnTo>
                        <a:lnTo>
                          <a:pt x="4" y="121"/>
                        </a:lnTo>
                        <a:lnTo>
                          <a:pt x="4" y="141"/>
                        </a:lnTo>
                        <a:lnTo>
                          <a:pt x="16" y="152"/>
                        </a:lnTo>
                        <a:lnTo>
                          <a:pt x="34" y="158"/>
                        </a:lnTo>
                        <a:lnTo>
                          <a:pt x="54" y="152"/>
                        </a:lnTo>
                        <a:lnTo>
                          <a:pt x="64" y="132"/>
                        </a:lnTo>
                        <a:lnTo>
                          <a:pt x="70" y="114"/>
                        </a:lnTo>
                        <a:lnTo>
                          <a:pt x="66" y="33"/>
                        </a:lnTo>
                        <a:lnTo>
                          <a:pt x="60" y="17"/>
                        </a:lnTo>
                        <a:lnTo>
                          <a:pt x="46" y="0"/>
                        </a:lnTo>
                        <a:lnTo>
                          <a:pt x="28" y="0"/>
                        </a:lnTo>
                        <a:lnTo>
                          <a:pt x="10" y="4"/>
                        </a:lnTo>
                        <a:lnTo>
                          <a:pt x="0" y="17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8" name="Freeform 17"/>
                  <p:cNvSpPr>
                    <a:spLocks/>
                  </p:cNvSpPr>
                  <p:nvPr/>
                </p:nvSpPr>
                <p:spPr bwMode="auto">
                  <a:xfrm>
                    <a:off x="843" y="2177"/>
                    <a:ext cx="57" cy="145"/>
                  </a:xfrm>
                  <a:custGeom>
                    <a:avLst/>
                    <a:gdLst>
                      <a:gd name="T0" fmla="*/ 31 w 57"/>
                      <a:gd name="T1" fmla="*/ 0 h 145"/>
                      <a:gd name="T2" fmla="*/ 8 w 57"/>
                      <a:gd name="T3" fmla="*/ 11 h 145"/>
                      <a:gd name="T4" fmla="*/ 0 w 57"/>
                      <a:gd name="T5" fmla="*/ 33 h 145"/>
                      <a:gd name="T6" fmla="*/ 6 w 57"/>
                      <a:gd name="T7" fmla="*/ 95 h 145"/>
                      <a:gd name="T8" fmla="*/ 8 w 57"/>
                      <a:gd name="T9" fmla="*/ 128 h 145"/>
                      <a:gd name="T10" fmla="*/ 18 w 57"/>
                      <a:gd name="T11" fmla="*/ 139 h 145"/>
                      <a:gd name="T12" fmla="*/ 37 w 57"/>
                      <a:gd name="T13" fmla="*/ 145 h 145"/>
                      <a:gd name="T14" fmla="*/ 57 w 57"/>
                      <a:gd name="T15" fmla="*/ 145 h 145"/>
                      <a:gd name="T16" fmla="*/ 31 w 57"/>
                      <a:gd name="T17" fmla="*/ 126 h 145"/>
                      <a:gd name="T18" fmla="*/ 24 w 57"/>
                      <a:gd name="T19" fmla="*/ 100 h 145"/>
                      <a:gd name="T20" fmla="*/ 26 w 57"/>
                      <a:gd name="T21" fmla="*/ 33 h 145"/>
                      <a:gd name="T22" fmla="*/ 31 w 57"/>
                      <a:gd name="T23" fmla="*/ 0 h 14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57" h="145">
                        <a:moveTo>
                          <a:pt x="31" y="0"/>
                        </a:moveTo>
                        <a:lnTo>
                          <a:pt x="8" y="11"/>
                        </a:lnTo>
                        <a:lnTo>
                          <a:pt x="0" y="33"/>
                        </a:lnTo>
                        <a:lnTo>
                          <a:pt x="6" y="95"/>
                        </a:lnTo>
                        <a:lnTo>
                          <a:pt x="8" y="128"/>
                        </a:lnTo>
                        <a:lnTo>
                          <a:pt x="18" y="139"/>
                        </a:lnTo>
                        <a:lnTo>
                          <a:pt x="37" y="145"/>
                        </a:lnTo>
                        <a:lnTo>
                          <a:pt x="57" y="145"/>
                        </a:lnTo>
                        <a:lnTo>
                          <a:pt x="31" y="126"/>
                        </a:lnTo>
                        <a:lnTo>
                          <a:pt x="24" y="100"/>
                        </a:lnTo>
                        <a:lnTo>
                          <a:pt x="26" y="3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5552" name="Group 18"/>
                <p:cNvGrpSpPr>
                  <a:grpSpLocks/>
                </p:cNvGrpSpPr>
                <p:nvPr/>
              </p:nvGrpSpPr>
              <p:grpSpPr bwMode="auto">
                <a:xfrm>
                  <a:off x="1239" y="2133"/>
                  <a:ext cx="106" cy="220"/>
                  <a:chOff x="1239" y="2133"/>
                  <a:chExt cx="106" cy="220"/>
                </a:xfrm>
              </p:grpSpPr>
              <p:sp>
                <p:nvSpPr>
                  <p:cNvPr id="65565" name="Freeform 19"/>
                  <p:cNvSpPr>
                    <a:spLocks/>
                  </p:cNvSpPr>
                  <p:nvPr/>
                </p:nvSpPr>
                <p:spPr bwMode="auto">
                  <a:xfrm>
                    <a:off x="1239" y="2133"/>
                    <a:ext cx="106" cy="220"/>
                  </a:xfrm>
                  <a:custGeom>
                    <a:avLst/>
                    <a:gdLst>
                      <a:gd name="T0" fmla="*/ 23 w 106"/>
                      <a:gd name="T1" fmla="*/ 18 h 220"/>
                      <a:gd name="T2" fmla="*/ 32 w 106"/>
                      <a:gd name="T3" fmla="*/ 5 h 220"/>
                      <a:gd name="T4" fmla="*/ 55 w 106"/>
                      <a:gd name="T5" fmla="*/ 0 h 220"/>
                      <a:gd name="T6" fmla="*/ 78 w 106"/>
                      <a:gd name="T7" fmla="*/ 5 h 220"/>
                      <a:gd name="T8" fmla="*/ 100 w 106"/>
                      <a:gd name="T9" fmla="*/ 16 h 220"/>
                      <a:gd name="T10" fmla="*/ 106 w 106"/>
                      <a:gd name="T11" fmla="*/ 40 h 220"/>
                      <a:gd name="T12" fmla="*/ 102 w 106"/>
                      <a:gd name="T13" fmla="*/ 176 h 220"/>
                      <a:gd name="T14" fmla="*/ 95 w 106"/>
                      <a:gd name="T15" fmla="*/ 209 h 220"/>
                      <a:gd name="T16" fmla="*/ 68 w 106"/>
                      <a:gd name="T17" fmla="*/ 220 h 220"/>
                      <a:gd name="T18" fmla="*/ 38 w 106"/>
                      <a:gd name="T19" fmla="*/ 220 h 220"/>
                      <a:gd name="T20" fmla="*/ 17 w 106"/>
                      <a:gd name="T21" fmla="*/ 209 h 220"/>
                      <a:gd name="T22" fmla="*/ 0 w 106"/>
                      <a:gd name="T23" fmla="*/ 191 h 220"/>
                      <a:gd name="T24" fmla="*/ 0 w 106"/>
                      <a:gd name="T25" fmla="*/ 176 h 220"/>
                      <a:gd name="T26" fmla="*/ 21 w 106"/>
                      <a:gd name="T27" fmla="*/ 187 h 220"/>
                      <a:gd name="T28" fmla="*/ 44 w 106"/>
                      <a:gd name="T29" fmla="*/ 196 h 220"/>
                      <a:gd name="T30" fmla="*/ 62 w 106"/>
                      <a:gd name="T31" fmla="*/ 187 h 220"/>
                      <a:gd name="T32" fmla="*/ 78 w 106"/>
                      <a:gd name="T33" fmla="*/ 176 h 220"/>
                      <a:gd name="T34" fmla="*/ 80 w 106"/>
                      <a:gd name="T35" fmla="*/ 142 h 220"/>
                      <a:gd name="T36" fmla="*/ 80 w 106"/>
                      <a:gd name="T37" fmla="*/ 33 h 220"/>
                      <a:gd name="T38" fmla="*/ 66 w 106"/>
                      <a:gd name="T39" fmla="*/ 22 h 220"/>
                      <a:gd name="T40" fmla="*/ 45 w 106"/>
                      <a:gd name="T41" fmla="*/ 24 h 220"/>
                      <a:gd name="T42" fmla="*/ 23 w 106"/>
                      <a:gd name="T43" fmla="*/ 18 h 2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06" h="220">
                        <a:moveTo>
                          <a:pt x="23" y="18"/>
                        </a:moveTo>
                        <a:lnTo>
                          <a:pt x="32" y="5"/>
                        </a:lnTo>
                        <a:lnTo>
                          <a:pt x="55" y="0"/>
                        </a:lnTo>
                        <a:lnTo>
                          <a:pt x="78" y="5"/>
                        </a:lnTo>
                        <a:lnTo>
                          <a:pt x="100" y="16"/>
                        </a:lnTo>
                        <a:lnTo>
                          <a:pt x="106" y="40"/>
                        </a:lnTo>
                        <a:lnTo>
                          <a:pt x="102" y="176"/>
                        </a:lnTo>
                        <a:lnTo>
                          <a:pt x="95" y="209"/>
                        </a:lnTo>
                        <a:lnTo>
                          <a:pt x="68" y="220"/>
                        </a:lnTo>
                        <a:lnTo>
                          <a:pt x="38" y="220"/>
                        </a:lnTo>
                        <a:lnTo>
                          <a:pt x="17" y="209"/>
                        </a:lnTo>
                        <a:lnTo>
                          <a:pt x="0" y="191"/>
                        </a:lnTo>
                        <a:lnTo>
                          <a:pt x="0" y="176"/>
                        </a:lnTo>
                        <a:lnTo>
                          <a:pt x="21" y="187"/>
                        </a:lnTo>
                        <a:lnTo>
                          <a:pt x="44" y="196"/>
                        </a:lnTo>
                        <a:lnTo>
                          <a:pt x="62" y="187"/>
                        </a:lnTo>
                        <a:lnTo>
                          <a:pt x="78" y="176"/>
                        </a:lnTo>
                        <a:lnTo>
                          <a:pt x="80" y="142"/>
                        </a:lnTo>
                        <a:lnTo>
                          <a:pt x="80" y="33"/>
                        </a:lnTo>
                        <a:lnTo>
                          <a:pt x="66" y="22"/>
                        </a:lnTo>
                        <a:lnTo>
                          <a:pt x="45" y="24"/>
                        </a:lnTo>
                        <a:lnTo>
                          <a:pt x="2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6" name="Freeform 20"/>
                  <p:cNvSpPr>
                    <a:spLocks/>
                  </p:cNvSpPr>
                  <p:nvPr/>
                </p:nvSpPr>
                <p:spPr bwMode="auto">
                  <a:xfrm>
                    <a:off x="1239" y="2135"/>
                    <a:ext cx="64" cy="202"/>
                  </a:xfrm>
                  <a:custGeom>
                    <a:avLst/>
                    <a:gdLst>
                      <a:gd name="T0" fmla="*/ 6 w 64"/>
                      <a:gd name="T1" fmla="*/ 27 h 202"/>
                      <a:gd name="T2" fmla="*/ 18 w 64"/>
                      <a:gd name="T3" fmla="*/ 11 h 202"/>
                      <a:gd name="T4" fmla="*/ 42 w 64"/>
                      <a:gd name="T5" fmla="*/ 0 h 202"/>
                      <a:gd name="T6" fmla="*/ 64 w 64"/>
                      <a:gd name="T7" fmla="*/ 9 h 202"/>
                      <a:gd name="T8" fmla="*/ 34 w 64"/>
                      <a:gd name="T9" fmla="*/ 27 h 202"/>
                      <a:gd name="T10" fmla="*/ 28 w 64"/>
                      <a:gd name="T11" fmla="*/ 44 h 202"/>
                      <a:gd name="T12" fmla="*/ 24 w 64"/>
                      <a:gd name="T13" fmla="*/ 173 h 202"/>
                      <a:gd name="T14" fmla="*/ 30 w 64"/>
                      <a:gd name="T15" fmla="*/ 189 h 202"/>
                      <a:gd name="T16" fmla="*/ 52 w 64"/>
                      <a:gd name="T17" fmla="*/ 202 h 202"/>
                      <a:gd name="T18" fmla="*/ 10 w 64"/>
                      <a:gd name="T19" fmla="*/ 195 h 202"/>
                      <a:gd name="T20" fmla="*/ 0 w 64"/>
                      <a:gd name="T21" fmla="*/ 178 h 202"/>
                      <a:gd name="T22" fmla="*/ 6 w 64"/>
                      <a:gd name="T23" fmla="*/ 27 h 20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4" h="202">
                        <a:moveTo>
                          <a:pt x="6" y="27"/>
                        </a:moveTo>
                        <a:lnTo>
                          <a:pt x="18" y="11"/>
                        </a:lnTo>
                        <a:lnTo>
                          <a:pt x="42" y="0"/>
                        </a:lnTo>
                        <a:lnTo>
                          <a:pt x="64" y="9"/>
                        </a:lnTo>
                        <a:lnTo>
                          <a:pt x="34" y="27"/>
                        </a:lnTo>
                        <a:lnTo>
                          <a:pt x="28" y="44"/>
                        </a:lnTo>
                        <a:lnTo>
                          <a:pt x="24" y="173"/>
                        </a:lnTo>
                        <a:lnTo>
                          <a:pt x="30" y="189"/>
                        </a:lnTo>
                        <a:lnTo>
                          <a:pt x="52" y="202"/>
                        </a:lnTo>
                        <a:lnTo>
                          <a:pt x="10" y="195"/>
                        </a:lnTo>
                        <a:lnTo>
                          <a:pt x="0" y="178"/>
                        </a:lnTo>
                        <a:lnTo>
                          <a:pt x="6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5553" name="Group 21"/>
                <p:cNvGrpSpPr>
                  <a:grpSpLocks/>
                </p:cNvGrpSpPr>
                <p:nvPr/>
              </p:nvGrpSpPr>
              <p:grpSpPr bwMode="auto">
                <a:xfrm>
                  <a:off x="1640" y="2118"/>
                  <a:ext cx="106" cy="247"/>
                  <a:chOff x="1640" y="2118"/>
                  <a:chExt cx="106" cy="247"/>
                </a:xfrm>
              </p:grpSpPr>
              <p:sp>
                <p:nvSpPr>
                  <p:cNvPr id="65563" name="Freeform 22"/>
                  <p:cNvSpPr>
                    <a:spLocks/>
                  </p:cNvSpPr>
                  <p:nvPr/>
                </p:nvSpPr>
                <p:spPr bwMode="auto">
                  <a:xfrm>
                    <a:off x="1640" y="2118"/>
                    <a:ext cx="106" cy="247"/>
                  </a:xfrm>
                  <a:custGeom>
                    <a:avLst/>
                    <a:gdLst>
                      <a:gd name="T0" fmla="*/ 23 w 106"/>
                      <a:gd name="T1" fmla="*/ 20 h 247"/>
                      <a:gd name="T2" fmla="*/ 32 w 106"/>
                      <a:gd name="T3" fmla="*/ 6 h 247"/>
                      <a:gd name="T4" fmla="*/ 55 w 106"/>
                      <a:gd name="T5" fmla="*/ 0 h 247"/>
                      <a:gd name="T6" fmla="*/ 78 w 106"/>
                      <a:gd name="T7" fmla="*/ 6 h 247"/>
                      <a:gd name="T8" fmla="*/ 100 w 106"/>
                      <a:gd name="T9" fmla="*/ 18 h 247"/>
                      <a:gd name="T10" fmla="*/ 106 w 106"/>
                      <a:gd name="T11" fmla="*/ 45 h 247"/>
                      <a:gd name="T12" fmla="*/ 102 w 106"/>
                      <a:gd name="T13" fmla="*/ 198 h 247"/>
                      <a:gd name="T14" fmla="*/ 95 w 106"/>
                      <a:gd name="T15" fmla="*/ 235 h 247"/>
                      <a:gd name="T16" fmla="*/ 68 w 106"/>
                      <a:gd name="T17" fmla="*/ 247 h 247"/>
                      <a:gd name="T18" fmla="*/ 38 w 106"/>
                      <a:gd name="T19" fmla="*/ 247 h 247"/>
                      <a:gd name="T20" fmla="*/ 17 w 106"/>
                      <a:gd name="T21" fmla="*/ 235 h 247"/>
                      <a:gd name="T22" fmla="*/ 0 w 106"/>
                      <a:gd name="T23" fmla="*/ 214 h 247"/>
                      <a:gd name="T24" fmla="*/ 0 w 106"/>
                      <a:gd name="T25" fmla="*/ 198 h 247"/>
                      <a:gd name="T26" fmla="*/ 21 w 106"/>
                      <a:gd name="T27" fmla="*/ 210 h 247"/>
                      <a:gd name="T28" fmla="*/ 44 w 106"/>
                      <a:gd name="T29" fmla="*/ 220 h 247"/>
                      <a:gd name="T30" fmla="*/ 62 w 106"/>
                      <a:gd name="T31" fmla="*/ 210 h 247"/>
                      <a:gd name="T32" fmla="*/ 78 w 106"/>
                      <a:gd name="T33" fmla="*/ 198 h 247"/>
                      <a:gd name="T34" fmla="*/ 80 w 106"/>
                      <a:gd name="T35" fmla="*/ 159 h 247"/>
                      <a:gd name="T36" fmla="*/ 80 w 106"/>
                      <a:gd name="T37" fmla="*/ 37 h 247"/>
                      <a:gd name="T38" fmla="*/ 66 w 106"/>
                      <a:gd name="T39" fmla="*/ 24 h 247"/>
                      <a:gd name="T40" fmla="*/ 45 w 106"/>
                      <a:gd name="T41" fmla="*/ 27 h 247"/>
                      <a:gd name="T42" fmla="*/ 23 w 106"/>
                      <a:gd name="T43" fmla="*/ 20 h 24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06" h="247">
                        <a:moveTo>
                          <a:pt x="23" y="20"/>
                        </a:moveTo>
                        <a:lnTo>
                          <a:pt x="32" y="6"/>
                        </a:lnTo>
                        <a:lnTo>
                          <a:pt x="55" y="0"/>
                        </a:lnTo>
                        <a:lnTo>
                          <a:pt x="78" y="6"/>
                        </a:lnTo>
                        <a:lnTo>
                          <a:pt x="100" y="18"/>
                        </a:lnTo>
                        <a:lnTo>
                          <a:pt x="106" y="45"/>
                        </a:lnTo>
                        <a:lnTo>
                          <a:pt x="102" y="198"/>
                        </a:lnTo>
                        <a:lnTo>
                          <a:pt x="95" y="235"/>
                        </a:lnTo>
                        <a:lnTo>
                          <a:pt x="68" y="247"/>
                        </a:lnTo>
                        <a:lnTo>
                          <a:pt x="38" y="247"/>
                        </a:lnTo>
                        <a:lnTo>
                          <a:pt x="17" y="235"/>
                        </a:lnTo>
                        <a:lnTo>
                          <a:pt x="0" y="214"/>
                        </a:lnTo>
                        <a:lnTo>
                          <a:pt x="0" y="198"/>
                        </a:lnTo>
                        <a:lnTo>
                          <a:pt x="21" y="210"/>
                        </a:lnTo>
                        <a:lnTo>
                          <a:pt x="44" y="220"/>
                        </a:lnTo>
                        <a:lnTo>
                          <a:pt x="62" y="210"/>
                        </a:lnTo>
                        <a:lnTo>
                          <a:pt x="78" y="198"/>
                        </a:lnTo>
                        <a:lnTo>
                          <a:pt x="80" y="159"/>
                        </a:lnTo>
                        <a:lnTo>
                          <a:pt x="80" y="37"/>
                        </a:lnTo>
                        <a:lnTo>
                          <a:pt x="66" y="24"/>
                        </a:lnTo>
                        <a:lnTo>
                          <a:pt x="45" y="27"/>
                        </a:lnTo>
                        <a:lnTo>
                          <a:pt x="23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4" name="Freeform 23"/>
                  <p:cNvSpPr>
                    <a:spLocks/>
                  </p:cNvSpPr>
                  <p:nvPr/>
                </p:nvSpPr>
                <p:spPr bwMode="auto">
                  <a:xfrm>
                    <a:off x="1640" y="2119"/>
                    <a:ext cx="64" cy="229"/>
                  </a:xfrm>
                  <a:custGeom>
                    <a:avLst/>
                    <a:gdLst>
                      <a:gd name="T0" fmla="*/ 6 w 64"/>
                      <a:gd name="T1" fmla="*/ 31 h 229"/>
                      <a:gd name="T2" fmla="*/ 18 w 64"/>
                      <a:gd name="T3" fmla="*/ 12 h 229"/>
                      <a:gd name="T4" fmla="*/ 42 w 64"/>
                      <a:gd name="T5" fmla="*/ 0 h 229"/>
                      <a:gd name="T6" fmla="*/ 64 w 64"/>
                      <a:gd name="T7" fmla="*/ 10 h 229"/>
                      <a:gd name="T8" fmla="*/ 34 w 64"/>
                      <a:gd name="T9" fmla="*/ 31 h 229"/>
                      <a:gd name="T10" fmla="*/ 28 w 64"/>
                      <a:gd name="T11" fmla="*/ 50 h 229"/>
                      <a:gd name="T12" fmla="*/ 24 w 64"/>
                      <a:gd name="T13" fmla="*/ 196 h 229"/>
                      <a:gd name="T14" fmla="*/ 30 w 64"/>
                      <a:gd name="T15" fmla="*/ 215 h 229"/>
                      <a:gd name="T16" fmla="*/ 52 w 64"/>
                      <a:gd name="T17" fmla="*/ 229 h 229"/>
                      <a:gd name="T18" fmla="*/ 10 w 64"/>
                      <a:gd name="T19" fmla="*/ 221 h 229"/>
                      <a:gd name="T20" fmla="*/ 0 w 64"/>
                      <a:gd name="T21" fmla="*/ 202 h 229"/>
                      <a:gd name="T22" fmla="*/ 6 w 64"/>
                      <a:gd name="T23" fmla="*/ 31 h 2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4" h="229">
                        <a:moveTo>
                          <a:pt x="6" y="31"/>
                        </a:moveTo>
                        <a:lnTo>
                          <a:pt x="18" y="12"/>
                        </a:lnTo>
                        <a:lnTo>
                          <a:pt x="42" y="0"/>
                        </a:lnTo>
                        <a:lnTo>
                          <a:pt x="64" y="10"/>
                        </a:lnTo>
                        <a:lnTo>
                          <a:pt x="34" y="31"/>
                        </a:lnTo>
                        <a:lnTo>
                          <a:pt x="28" y="50"/>
                        </a:lnTo>
                        <a:lnTo>
                          <a:pt x="24" y="196"/>
                        </a:lnTo>
                        <a:lnTo>
                          <a:pt x="30" y="215"/>
                        </a:lnTo>
                        <a:lnTo>
                          <a:pt x="52" y="229"/>
                        </a:lnTo>
                        <a:lnTo>
                          <a:pt x="10" y="221"/>
                        </a:lnTo>
                        <a:lnTo>
                          <a:pt x="0" y="202"/>
                        </a:lnTo>
                        <a:lnTo>
                          <a:pt x="6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5554" name="Group 24"/>
                <p:cNvGrpSpPr>
                  <a:grpSpLocks/>
                </p:cNvGrpSpPr>
                <p:nvPr/>
              </p:nvGrpSpPr>
              <p:grpSpPr bwMode="auto">
                <a:xfrm>
                  <a:off x="2224" y="2065"/>
                  <a:ext cx="106" cy="351"/>
                  <a:chOff x="2224" y="2065"/>
                  <a:chExt cx="106" cy="351"/>
                </a:xfrm>
              </p:grpSpPr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auto">
                  <a:xfrm>
                    <a:off x="2224" y="2065"/>
                    <a:ext cx="106" cy="351"/>
                  </a:xfrm>
                  <a:custGeom>
                    <a:avLst/>
                    <a:gdLst>
                      <a:gd name="T0" fmla="*/ 23 w 106"/>
                      <a:gd name="T1" fmla="*/ 29 h 351"/>
                      <a:gd name="T2" fmla="*/ 32 w 106"/>
                      <a:gd name="T3" fmla="*/ 9 h 351"/>
                      <a:gd name="T4" fmla="*/ 55 w 106"/>
                      <a:gd name="T5" fmla="*/ 0 h 351"/>
                      <a:gd name="T6" fmla="*/ 78 w 106"/>
                      <a:gd name="T7" fmla="*/ 9 h 351"/>
                      <a:gd name="T8" fmla="*/ 100 w 106"/>
                      <a:gd name="T9" fmla="*/ 26 h 351"/>
                      <a:gd name="T10" fmla="*/ 106 w 106"/>
                      <a:gd name="T11" fmla="*/ 64 h 351"/>
                      <a:gd name="T12" fmla="*/ 102 w 106"/>
                      <a:gd name="T13" fmla="*/ 281 h 351"/>
                      <a:gd name="T14" fmla="*/ 95 w 106"/>
                      <a:gd name="T15" fmla="*/ 334 h 351"/>
                      <a:gd name="T16" fmla="*/ 68 w 106"/>
                      <a:gd name="T17" fmla="*/ 351 h 351"/>
                      <a:gd name="T18" fmla="*/ 38 w 106"/>
                      <a:gd name="T19" fmla="*/ 351 h 351"/>
                      <a:gd name="T20" fmla="*/ 17 w 106"/>
                      <a:gd name="T21" fmla="*/ 334 h 351"/>
                      <a:gd name="T22" fmla="*/ 0 w 106"/>
                      <a:gd name="T23" fmla="*/ 305 h 351"/>
                      <a:gd name="T24" fmla="*/ 0 w 106"/>
                      <a:gd name="T25" fmla="*/ 281 h 351"/>
                      <a:gd name="T26" fmla="*/ 21 w 106"/>
                      <a:gd name="T27" fmla="*/ 299 h 351"/>
                      <a:gd name="T28" fmla="*/ 44 w 106"/>
                      <a:gd name="T29" fmla="*/ 313 h 351"/>
                      <a:gd name="T30" fmla="*/ 62 w 106"/>
                      <a:gd name="T31" fmla="*/ 299 h 351"/>
                      <a:gd name="T32" fmla="*/ 78 w 106"/>
                      <a:gd name="T33" fmla="*/ 281 h 351"/>
                      <a:gd name="T34" fmla="*/ 80 w 106"/>
                      <a:gd name="T35" fmla="*/ 226 h 351"/>
                      <a:gd name="T36" fmla="*/ 80 w 106"/>
                      <a:gd name="T37" fmla="*/ 52 h 351"/>
                      <a:gd name="T38" fmla="*/ 66 w 106"/>
                      <a:gd name="T39" fmla="*/ 35 h 351"/>
                      <a:gd name="T40" fmla="*/ 45 w 106"/>
                      <a:gd name="T41" fmla="*/ 38 h 351"/>
                      <a:gd name="T42" fmla="*/ 23 w 106"/>
                      <a:gd name="T43" fmla="*/ 29 h 35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06" h="351">
                        <a:moveTo>
                          <a:pt x="23" y="29"/>
                        </a:moveTo>
                        <a:lnTo>
                          <a:pt x="32" y="9"/>
                        </a:lnTo>
                        <a:lnTo>
                          <a:pt x="55" y="0"/>
                        </a:lnTo>
                        <a:lnTo>
                          <a:pt x="78" y="9"/>
                        </a:lnTo>
                        <a:lnTo>
                          <a:pt x="100" y="26"/>
                        </a:lnTo>
                        <a:lnTo>
                          <a:pt x="106" y="64"/>
                        </a:lnTo>
                        <a:lnTo>
                          <a:pt x="102" y="281"/>
                        </a:lnTo>
                        <a:lnTo>
                          <a:pt x="95" y="334"/>
                        </a:lnTo>
                        <a:lnTo>
                          <a:pt x="68" y="351"/>
                        </a:lnTo>
                        <a:lnTo>
                          <a:pt x="38" y="351"/>
                        </a:lnTo>
                        <a:lnTo>
                          <a:pt x="17" y="334"/>
                        </a:lnTo>
                        <a:lnTo>
                          <a:pt x="0" y="305"/>
                        </a:lnTo>
                        <a:lnTo>
                          <a:pt x="0" y="281"/>
                        </a:lnTo>
                        <a:lnTo>
                          <a:pt x="21" y="299"/>
                        </a:lnTo>
                        <a:lnTo>
                          <a:pt x="44" y="313"/>
                        </a:lnTo>
                        <a:lnTo>
                          <a:pt x="62" y="299"/>
                        </a:lnTo>
                        <a:lnTo>
                          <a:pt x="78" y="281"/>
                        </a:lnTo>
                        <a:lnTo>
                          <a:pt x="80" y="226"/>
                        </a:lnTo>
                        <a:lnTo>
                          <a:pt x="80" y="52"/>
                        </a:lnTo>
                        <a:lnTo>
                          <a:pt x="66" y="35"/>
                        </a:lnTo>
                        <a:lnTo>
                          <a:pt x="45" y="38"/>
                        </a:lnTo>
                        <a:lnTo>
                          <a:pt x="23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auto">
                  <a:xfrm>
                    <a:off x="2224" y="2067"/>
                    <a:ext cx="64" cy="325"/>
                  </a:xfrm>
                  <a:custGeom>
                    <a:avLst/>
                    <a:gdLst>
                      <a:gd name="T0" fmla="*/ 6 w 64"/>
                      <a:gd name="T1" fmla="*/ 44 h 325"/>
                      <a:gd name="T2" fmla="*/ 18 w 64"/>
                      <a:gd name="T3" fmla="*/ 18 h 325"/>
                      <a:gd name="T4" fmla="*/ 42 w 64"/>
                      <a:gd name="T5" fmla="*/ 0 h 325"/>
                      <a:gd name="T6" fmla="*/ 64 w 64"/>
                      <a:gd name="T7" fmla="*/ 15 h 325"/>
                      <a:gd name="T8" fmla="*/ 34 w 64"/>
                      <a:gd name="T9" fmla="*/ 44 h 325"/>
                      <a:gd name="T10" fmla="*/ 28 w 64"/>
                      <a:gd name="T11" fmla="*/ 70 h 325"/>
                      <a:gd name="T12" fmla="*/ 24 w 64"/>
                      <a:gd name="T13" fmla="*/ 278 h 325"/>
                      <a:gd name="T14" fmla="*/ 30 w 64"/>
                      <a:gd name="T15" fmla="*/ 305 h 325"/>
                      <a:gd name="T16" fmla="*/ 52 w 64"/>
                      <a:gd name="T17" fmla="*/ 325 h 325"/>
                      <a:gd name="T18" fmla="*/ 10 w 64"/>
                      <a:gd name="T19" fmla="*/ 313 h 325"/>
                      <a:gd name="T20" fmla="*/ 0 w 64"/>
                      <a:gd name="T21" fmla="*/ 287 h 325"/>
                      <a:gd name="T22" fmla="*/ 6 w 64"/>
                      <a:gd name="T23" fmla="*/ 44 h 3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4" h="325">
                        <a:moveTo>
                          <a:pt x="6" y="44"/>
                        </a:moveTo>
                        <a:lnTo>
                          <a:pt x="18" y="18"/>
                        </a:lnTo>
                        <a:lnTo>
                          <a:pt x="42" y="0"/>
                        </a:lnTo>
                        <a:lnTo>
                          <a:pt x="64" y="15"/>
                        </a:lnTo>
                        <a:lnTo>
                          <a:pt x="34" y="44"/>
                        </a:lnTo>
                        <a:lnTo>
                          <a:pt x="28" y="70"/>
                        </a:lnTo>
                        <a:lnTo>
                          <a:pt x="24" y="278"/>
                        </a:lnTo>
                        <a:lnTo>
                          <a:pt x="30" y="305"/>
                        </a:lnTo>
                        <a:lnTo>
                          <a:pt x="52" y="325"/>
                        </a:lnTo>
                        <a:lnTo>
                          <a:pt x="10" y="313"/>
                        </a:lnTo>
                        <a:lnTo>
                          <a:pt x="0" y="287"/>
                        </a:lnTo>
                        <a:lnTo>
                          <a:pt x="6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65555" name="Freeform 27"/>
                <p:cNvSpPr>
                  <a:spLocks/>
                </p:cNvSpPr>
                <p:nvPr/>
              </p:nvSpPr>
              <p:spPr bwMode="auto">
                <a:xfrm>
                  <a:off x="1721" y="2093"/>
                  <a:ext cx="532" cy="75"/>
                </a:xfrm>
                <a:custGeom>
                  <a:avLst/>
                  <a:gdLst>
                    <a:gd name="T0" fmla="*/ 0 w 532"/>
                    <a:gd name="T1" fmla="*/ 51 h 75"/>
                    <a:gd name="T2" fmla="*/ 532 w 532"/>
                    <a:gd name="T3" fmla="*/ 0 h 75"/>
                    <a:gd name="T4" fmla="*/ 521 w 532"/>
                    <a:gd name="T5" fmla="*/ 34 h 75"/>
                    <a:gd name="T6" fmla="*/ 9 w 532"/>
                    <a:gd name="T7" fmla="*/ 75 h 75"/>
                    <a:gd name="T8" fmla="*/ 0 w 532"/>
                    <a:gd name="T9" fmla="*/ 51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2" h="75">
                      <a:moveTo>
                        <a:pt x="0" y="51"/>
                      </a:moveTo>
                      <a:lnTo>
                        <a:pt x="532" y="0"/>
                      </a:lnTo>
                      <a:lnTo>
                        <a:pt x="521" y="34"/>
                      </a:lnTo>
                      <a:lnTo>
                        <a:pt x="9" y="7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6" name="Freeform 28"/>
                <p:cNvSpPr>
                  <a:spLocks/>
                </p:cNvSpPr>
                <p:nvPr/>
              </p:nvSpPr>
              <p:spPr bwMode="auto">
                <a:xfrm>
                  <a:off x="1724" y="2317"/>
                  <a:ext cx="531" cy="71"/>
                </a:xfrm>
                <a:custGeom>
                  <a:avLst/>
                  <a:gdLst>
                    <a:gd name="T0" fmla="*/ 0 w 531"/>
                    <a:gd name="T1" fmla="*/ 0 h 71"/>
                    <a:gd name="T2" fmla="*/ 520 w 531"/>
                    <a:gd name="T3" fmla="*/ 41 h 71"/>
                    <a:gd name="T4" fmla="*/ 531 w 531"/>
                    <a:gd name="T5" fmla="*/ 71 h 71"/>
                    <a:gd name="T6" fmla="*/ 0 w 531"/>
                    <a:gd name="T7" fmla="*/ 24 h 71"/>
                    <a:gd name="T8" fmla="*/ 0 w 531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1" h="71">
                      <a:moveTo>
                        <a:pt x="0" y="0"/>
                      </a:moveTo>
                      <a:lnTo>
                        <a:pt x="520" y="41"/>
                      </a:lnTo>
                      <a:lnTo>
                        <a:pt x="531" y="71"/>
                      </a:lnTo>
                      <a:lnTo>
                        <a:pt x="0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7" name="Freeform 29"/>
                <p:cNvSpPr>
                  <a:spLocks/>
                </p:cNvSpPr>
                <p:nvPr/>
              </p:nvSpPr>
              <p:spPr bwMode="auto">
                <a:xfrm>
                  <a:off x="1327" y="2146"/>
                  <a:ext cx="337" cy="44"/>
                </a:xfrm>
                <a:custGeom>
                  <a:avLst/>
                  <a:gdLst>
                    <a:gd name="T0" fmla="*/ 7 w 337"/>
                    <a:gd name="T1" fmla="*/ 19 h 44"/>
                    <a:gd name="T2" fmla="*/ 333 w 337"/>
                    <a:gd name="T3" fmla="*/ 0 h 44"/>
                    <a:gd name="T4" fmla="*/ 337 w 337"/>
                    <a:gd name="T5" fmla="*/ 36 h 44"/>
                    <a:gd name="T6" fmla="*/ 0 w 337"/>
                    <a:gd name="T7" fmla="*/ 44 h 44"/>
                    <a:gd name="T8" fmla="*/ 7 w 337"/>
                    <a:gd name="T9" fmla="*/ 19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7" h="44">
                      <a:moveTo>
                        <a:pt x="7" y="19"/>
                      </a:moveTo>
                      <a:lnTo>
                        <a:pt x="333" y="0"/>
                      </a:lnTo>
                      <a:lnTo>
                        <a:pt x="337" y="36"/>
                      </a:lnTo>
                      <a:lnTo>
                        <a:pt x="0" y="44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8" name="Freeform 30"/>
                <p:cNvSpPr>
                  <a:spLocks/>
                </p:cNvSpPr>
                <p:nvPr/>
              </p:nvSpPr>
              <p:spPr bwMode="auto">
                <a:xfrm>
                  <a:off x="1318" y="2303"/>
                  <a:ext cx="341" cy="38"/>
                </a:xfrm>
                <a:custGeom>
                  <a:avLst/>
                  <a:gdLst>
                    <a:gd name="T0" fmla="*/ 9 w 341"/>
                    <a:gd name="T1" fmla="*/ 0 h 38"/>
                    <a:gd name="T2" fmla="*/ 336 w 341"/>
                    <a:gd name="T3" fmla="*/ 7 h 38"/>
                    <a:gd name="T4" fmla="*/ 341 w 341"/>
                    <a:gd name="T5" fmla="*/ 38 h 38"/>
                    <a:gd name="T6" fmla="*/ 0 w 341"/>
                    <a:gd name="T7" fmla="*/ 31 h 38"/>
                    <a:gd name="T8" fmla="*/ 9 w 34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1" h="38">
                      <a:moveTo>
                        <a:pt x="9" y="0"/>
                      </a:moveTo>
                      <a:lnTo>
                        <a:pt x="336" y="7"/>
                      </a:lnTo>
                      <a:lnTo>
                        <a:pt x="341" y="38"/>
                      </a:lnTo>
                      <a:lnTo>
                        <a:pt x="0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9" name="Freeform 31"/>
                <p:cNvSpPr>
                  <a:spLocks/>
                </p:cNvSpPr>
                <p:nvPr/>
              </p:nvSpPr>
              <p:spPr bwMode="auto">
                <a:xfrm>
                  <a:off x="913" y="2177"/>
                  <a:ext cx="348" cy="43"/>
                </a:xfrm>
                <a:custGeom>
                  <a:avLst/>
                  <a:gdLst>
                    <a:gd name="T0" fmla="*/ 5 w 348"/>
                    <a:gd name="T1" fmla="*/ 19 h 43"/>
                    <a:gd name="T2" fmla="*/ 348 w 348"/>
                    <a:gd name="T3" fmla="*/ 0 h 43"/>
                    <a:gd name="T4" fmla="*/ 339 w 348"/>
                    <a:gd name="T5" fmla="*/ 30 h 43"/>
                    <a:gd name="T6" fmla="*/ 0 w 348"/>
                    <a:gd name="T7" fmla="*/ 43 h 43"/>
                    <a:gd name="T8" fmla="*/ 5 w 348"/>
                    <a:gd name="T9" fmla="*/ 19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8" h="43">
                      <a:moveTo>
                        <a:pt x="5" y="19"/>
                      </a:moveTo>
                      <a:lnTo>
                        <a:pt x="348" y="0"/>
                      </a:lnTo>
                      <a:lnTo>
                        <a:pt x="339" y="30"/>
                      </a:lnTo>
                      <a:lnTo>
                        <a:pt x="0" y="4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60" name="Freeform 32"/>
                <p:cNvSpPr>
                  <a:spLocks/>
                </p:cNvSpPr>
                <p:nvPr/>
              </p:nvSpPr>
              <p:spPr bwMode="auto">
                <a:xfrm>
                  <a:off x="897" y="2287"/>
                  <a:ext cx="360" cy="33"/>
                </a:xfrm>
                <a:custGeom>
                  <a:avLst/>
                  <a:gdLst>
                    <a:gd name="T0" fmla="*/ 16 w 360"/>
                    <a:gd name="T1" fmla="*/ 5 h 33"/>
                    <a:gd name="T2" fmla="*/ 358 w 360"/>
                    <a:gd name="T3" fmla="*/ 0 h 33"/>
                    <a:gd name="T4" fmla="*/ 360 w 360"/>
                    <a:gd name="T5" fmla="*/ 33 h 33"/>
                    <a:gd name="T6" fmla="*/ 0 w 360"/>
                    <a:gd name="T7" fmla="*/ 28 h 33"/>
                    <a:gd name="T8" fmla="*/ 16 w 360"/>
                    <a:gd name="T9" fmla="*/ 5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0" h="33">
                      <a:moveTo>
                        <a:pt x="16" y="5"/>
                      </a:moveTo>
                      <a:lnTo>
                        <a:pt x="358" y="0"/>
                      </a:lnTo>
                      <a:lnTo>
                        <a:pt x="360" y="33"/>
                      </a:lnTo>
                      <a:lnTo>
                        <a:pt x="0" y="28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65542" name="Group 33"/>
            <p:cNvGrpSpPr>
              <a:grpSpLocks/>
            </p:cNvGrpSpPr>
            <p:nvPr/>
          </p:nvGrpSpPr>
          <p:grpSpPr bwMode="auto">
            <a:xfrm>
              <a:off x="622" y="2097"/>
              <a:ext cx="874" cy="1510"/>
              <a:chOff x="622" y="2097"/>
              <a:chExt cx="874" cy="1510"/>
            </a:xfrm>
          </p:grpSpPr>
          <p:sp>
            <p:nvSpPr>
              <p:cNvPr id="65543" name="Freeform 34"/>
              <p:cNvSpPr>
                <a:spLocks/>
              </p:cNvSpPr>
              <p:nvPr/>
            </p:nvSpPr>
            <p:spPr bwMode="auto">
              <a:xfrm>
                <a:off x="622" y="2097"/>
                <a:ext cx="341" cy="314"/>
              </a:xfrm>
              <a:custGeom>
                <a:avLst/>
                <a:gdLst>
                  <a:gd name="T0" fmla="*/ 232 w 341"/>
                  <a:gd name="T1" fmla="*/ 158 h 314"/>
                  <a:gd name="T2" fmla="*/ 217 w 341"/>
                  <a:gd name="T3" fmla="*/ 120 h 314"/>
                  <a:gd name="T4" fmla="*/ 201 w 341"/>
                  <a:gd name="T5" fmla="*/ 83 h 314"/>
                  <a:gd name="T6" fmla="*/ 179 w 341"/>
                  <a:gd name="T7" fmla="*/ 43 h 314"/>
                  <a:gd name="T8" fmla="*/ 158 w 341"/>
                  <a:gd name="T9" fmla="*/ 18 h 314"/>
                  <a:gd name="T10" fmla="*/ 136 w 341"/>
                  <a:gd name="T11" fmla="*/ 5 h 314"/>
                  <a:gd name="T12" fmla="*/ 108 w 341"/>
                  <a:gd name="T13" fmla="*/ 0 h 314"/>
                  <a:gd name="T14" fmla="*/ 77 w 341"/>
                  <a:gd name="T15" fmla="*/ 0 h 314"/>
                  <a:gd name="T16" fmla="*/ 50 w 341"/>
                  <a:gd name="T17" fmla="*/ 7 h 314"/>
                  <a:gd name="T18" fmla="*/ 27 w 341"/>
                  <a:gd name="T19" fmla="*/ 29 h 314"/>
                  <a:gd name="T20" fmla="*/ 11 w 341"/>
                  <a:gd name="T21" fmla="*/ 59 h 314"/>
                  <a:gd name="T22" fmla="*/ 0 w 341"/>
                  <a:gd name="T23" fmla="*/ 92 h 314"/>
                  <a:gd name="T24" fmla="*/ 0 w 341"/>
                  <a:gd name="T25" fmla="*/ 129 h 314"/>
                  <a:gd name="T26" fmla="*/ 11 w 341"/>
                  <a:gd name="T27" fmla="*/ 179 h 314"/>
                  <a:gd name="T28" fmla="*/ 32 w 341"/>
                  <a:gd name="T29" fmla="*/ 226 h 314"/>
                  <a:gd name="T30" fmla="*/ 54 w 341"/>
                  <a:gd name="T31" fmla="*/ 258 h 314"/>
                  <a:gd name="T32" fmla="*/ 83 w 341"/>
                  <a:gd name="T33" fmla="*/ 285 h 314"/>
                  <a:gd name="T34" fmla="*/ 120 w 341"/>
                  <a:gd name="T35" fmla="*/ 309 h 314"/>
                  <a:gd name="T36" fmla="*/ 156 w 341"/>
                  <a:gd name="T37" fmla="*/ 314 h 314"/>
                  <a:gd name="T38" fmla="*/ 183 w 341"/>
                  <a:gd name="T39" fmla="*/ 314 h 314"/>
                  <a:gd name="T40" fmla="*/ 205 w 341"/>
                  <a:gd name="T41" fmla="*/ 307 h 314"/>
                  <a:gd name="T42" fmla="*/ 217 w 341"/>
                  <a:gd name="T43" fmla="*/ 291 h 314"/>
                  <a:gd name="T44" fmla="*/ 233 w 341"/>
                  <a:gd name="T45" fmla="*/ 269 h 314"/>
                  <a:gd name="T46" fmla="*/ 239 w 341"/>
                  <a:gd name="T47" fmla="*/ 231 h 314"/>
                  <a:gd name="T48" fmla="*/ 242 w 341"/>
                  <a:gd name="T49" fmla="*/ 201 h 314"/>
                  <a:gd name="T50" fmla="*/ 280 w 341"/>
                  <a:gd name="T51" fmla="*/ 221 h 314"/>
                  <a:gd name="T52" fmla="*/ 328 w 341"/>
                  <a:gd name="T53" fmla="*/ 231 h 314"/>
                  <a:gd name="T54" fmla="*/ 341 w 341"/>
                  <a:gd name="T55" fmla="*/ 215 h 314"/>
                  <a:gd name="T56" fmla="*/ 339 w 341"/>
                  <a:gd name="T57" fmla="*/ 194 h 314"/>
                  <a:gd name="T58" fmla="*/ 298 w 341"/>
                  <a:gd name="T59" fmla="*/ 179 h 314"/>
                  <a:gd name="T60" fmla="*/ 255 w 341"/>
                  <a:gd name="T61" fmla="*/ 172 h 314"/>
                  <a:gd name="T62" fmla="*/ 232 w 341"/>
                  <a:gd name="T63" fmla="*/ 158 h 3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1" h="314">
                    <a:moveTo>
                      <a:pt x="232" y="158"/>
                    </a:moveTo>
                    <a:lnTo>
                      <a:pt x="217" y="120"/>
                    </a:lnTo>
                    <a:lnTo>
                      <a:pt x="201" y="83"/>
                    </a:lnTo>
                    <a:lnTo>
                      <a:pt x="179" y="43"/>
                    </a:lnTo>
                    <a:lnTo>
                      <a:pt x="158" y="18"/>
                    </a:lnTo>
                    <a:lnTo>
                      <a:pt x="136" y="5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50" y="7"/>
                    </a:lnTo>
                    <a:lnTo>
                      <a:pt x="27" y="29"/>
                    </a:lnTo>
                    <a:lnTo>
                      <a:pt x="11" y="59"/>
                    </a:lnTo>
                    <a:lnTo>
                      <a:pt x="0" y="92"/>
                    </a:lnTo>
                    <a:lnTo>
                      <a:pt x="0" y="129"/>
                    </a:lnTo>
                    <a:lnTo>
                      <a:pt x="11" y="179"/>
                    </a:lnTo>
                    <a:lnTo>
                      <a:pt x="32" y="226"/>
                    </a:lnTo>
                    <a:lnTo>
                      <a:pt x="54" y="258"/>
                    </a:lnTo>
                    <a:lnTo>
                      <a:pt x="83" y="285"/>
                    </a:lnTo>
                    <a:lnTo>
                      <a:pt x="120" y="309"/>
                    </a:lnTo>
                    <a:lnTo>
                      <a:pt x="156" y="314"/>
                    </a:lnTo>
                    <a:lnTo>
                      <a:pt x="183" y="314"/>
                    </a:lnTo>
                    <a:lnTo>
                      <a:pt x="205" y="307"/>
                    </a:lnTo>
                    <a:lnTo>
                      <a:pt x="217" y="291"/>
                    </a:lnTo>
                    <a:lnTo>
                      <a:pt x="233" y="269"/>
                    </a:lnTo>
                    <a:lnTo>
                      <a:pt x="239" y="231"/>
                    </a:lnTo>
                    <a:lnTo>
                      <a:pt x="242" y="201"/>
                    </a:lnTo>
                    <a:lnTo>
                      <a:pt x="280" y="221"/>
                    </a:lnTo>
                    <a:lnTo>
                      <a:pt x="328" y="231"/>
                    </a:lnTo>
                    <a:lnTo>
                      <a:pt x="341" y="215"/>
                    </a:lnTo>
                    <a:lnTo>
                      <a:pt x="339" y="194"/>
                    </a:lnTo>
                    <a:lnTo>
                      <a:pt x="298" y="179"/>
                    </a:lnTo>
                    <a:lnTo>
                      <a:pt x="255" y="172"/>
                    </a:lnTo>
                    <a:lnTo>
                      <a:pt x="232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4" name="Freeform 35"/>
              <p:cNvSpPr>
                <a:spLocks/>
              </p:cNvSpPr>
              <p:nvPr/>
            </p:nvSpPr>
            <p:spPr bwMode="auto">
              <a:xfrm>
                <a:off x="717" y="2450"/>
                <a:ext cx="299" cy="527"/>
              </a:xfrm>
              <a:custGeom>
                <a:avLst/>
                <a:gdLst>
                  <a:gd name="T0" fmla="*/ 61 w 299"/>
                  <a:gd name="T1" fmla="*/ 11 h 527"/>
                  <a:gd name="T2" fmla="*/ 110 w 299"/>
                  <a:gd name="T3" fmla="*/ 0 h 527"/>
                  <a:gd name="T4" fmla="*/ 148 w 299"/>
                  <a:gd name="T5" fmla="*/ 4 h 527"/>
                  <a:gd name="T6" fmla="*/ 169 w 299"/>
                  <a:gd name="T7" fmla="*/ 14 h 527"/>
                  <a:gd name="T8" fmla="*/ 207 w 299"/>
                  <a:gd name="T9" fmla="*/ 46 h 527"/>
                  <a:gd name="T10" fmla="*/ 232 w 299"/>
                  <a:gd name="T11" fmla="*/ 84 h 527"/>
                  <a:gd name="T12" fmla="*/ 250 w 299"/>
                  <a:gd name="T13" fmla="*/ 121 h 527"/>
                  <a:gd name="T14" fmla="*/ 270 w 299"/>
                  <a:gd name="T15" fmla="*/ 171 h 527"/>
                  <a:gd name="T16" fmla="*/ 288 w 299"/>
                  <a:gd name="T17" fmla="*/ 224 h 527"/>
                  <a:gd name="T18" fmla="*/ 299 w 299"/>
                  <a:gd name="T19" fmla="*/ 292 h 527"/>
                  <a:gd name="T20" fmla="*/ 297 w 299"/>
                  <a:gd name="T21" fmla="*/ 340 h 527"/>
                  <a:gd name="T22" fmla="*/ 292 w 299"/>
                  <a:gd name="T23" fmla="*/ 390 h 527"/>
                  <a:gd name="T24" fmla="*/ 277 w 299"/>
                  <a:gd name="T25" fmla="*/ 431 h 527"/>
                  <a:gd name="T26" fmla="*/ 261 w 299"/>
                  <a:gd name="T27" fmla="*/ 463 h 527"/>
                  <a:gd name="T28" fmla="*/ 232 w 299"/>
                  <a:gd name="T29" fmla="*/ 493 h 527"/>
                  <a:gd name="T30" fmla="*/ 195 w 299"/>
                  <a:gd name="T31" fmla="*/ 515 h 527"/>
                  <a:gd name="T32" fmla="*/ 153 w 299"/>
                  <a:gd name="T33" fmla="*/ 525 h 527"/>
                  <a:gd name="T34" fmla="*/ 110 w 299"/>
                  <a:gd name="T35" fmla="*/ 527 h 527"/>
                  <a:gd name="T36" fmla="*/ 70 w 299"/>
                  <a:gd name="T37" fmla="*/ 516 h 527"/>
                  <a:gd name="T38" fmla="*/ 49 w 299"/>
                  <a:gd name="T39" fmla="*/ 500 h 527"/>
                  <a:gd name="T40" fmla="*/ 27 w 299"/>
                  <a:gd name="T41" fmla="*/ 474 h 527"/>
                  <a:gd name="T42" fmla="*/ 18 w 299"/>
                  <a:gd name="T43" fmla="*/ 442 h 527"/>
                  <a:gd name="T44" fmla="*/ 16 w 299"/>
                  <a:gd name="T45" fmla="*/ 408 h 527"/>
                  <a:gd name="T46" fmla="*/ 18 w 299"/>
                  <a:gd name="T47" fmla="*/ 369 h 527"/>
                  <a:gd name="T48" fmla="*/ 38 w 299"/>
                  <a:gd name="T49" fmla="*/ 336 h 527"/>
                  <a:gd name="T50" fmla="*/ 59 w 299"/>
                  <a:gd name="T51" fmla="*/ 299 h 527"/>
                  <a:gd name="T52" fmla="*/ 70 w 299"/>
                  <a:gd name="T53" fmla="*/ 276 h 527"/>
                  <a:gd name="T54" fmla="*/ 65 w 299"/>
                  <a:gd name="T55" fmla="*/ 240 h 527"/>
                  <a:gd name="T56" fmla="*/ 50 w 299"/>
                  <a:gd name="T57" fmla="*/ 214 h 527"/>
                  <a:gd name="T58" fmla="*/ 29 w 299"/>
                  <a:gd name="T59" fmla="*/ 187 h 527"/>
                  <a:gd name="T60" fmla="*/ 7 w 299"/>
                  <a:gd name="T61" fmla="*/ 150 h 527"/>
                  <a:gd name="T62" fmla="*/ 0 w 299"/>
                  <a:gd name="T63" fmla="*/ 112 h 527"/>
                  <a:gd name="T64" fmla="*/ 5 w 299"/>
                  <a:gd name="T65" fmla="*/ 75 h 527"/>
                  <a:gd name="T66" fmla="*/ 18 w 299"/>
                  <a:gd name="T67" fmla="*/ 46 h 527"/>
                  <a:gd name="T68" fmla="*/ 38 w 299"/>
                  <a:gd name="T69" fmla="*/ 27 h 527"/>
                  <a:gd name="T70" fmla="*/ 61 w 299"/>
                  <a:gd name="T71" fmla="*/ 11 h 5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527">
                    <a:moveTo>
                      <a:pt x="61" y="11"/>
                    </a:moveTo>
                    <a:lnTo>
                      <a:pt x="110" y="0"/>
                    </a:lnTo>
                    <a:lnTo>
                      <a:pt x="148" y="4"/>
                    </a:lnTo>
                    <a:lnTo>
                      <a:pt x="169" y="14"/>
                    </a:lnTo>
                    <a:lnTo>
                      <a:pt x="207" y="46"/>
                    </a:lnTo>
                    <a:lnTo>
                      <a:pt x="232" y="84"/>
                    </a:lnTo>
                    <a:lnTo>
                      <a:pt x="250" y="121"/>
                    </a:lnTo>
                    <a:lnTo>
                      <a:pt x="270" y="171"/>
                    </a:lnTo>
                    <a:lnTo>
                      <a:pt x="288" y="224"/>
                    </a:lnTo>
                    <a:lnTo>
                      <a:pt x="299" y="292"/>
                    </a:lnTo>
                    <a:lnTo>
                      <a:pt x="297" y="340"/>
                    </a:lnTo>
                    <a:lnTo>
                      <a:pt x="292" y="390"/>
                    </a:lnTo>
                    <a:lnTo>
                      <a:pt x="277" y="431"/>
                    </a:lnTo>
                    <a:lnTo>
                      <a:pt x="261" y="463"/>
                    </a:lnTo>
                    <a:lnTo>
                      <a:pt x="232" y="493"/>
                    </a:lnTo>
                    <a:lnTo>
                      <a:pt x="195" y="515"/>
                    </a:lnTo>
                    <a:lnTo>
                      <a:pt x="153" y="525"/>
                    </a:lnTo>
                    <a:lnTo>
                      <a:pt x="110" y="527"/>
                    </a:lnTo>
                    <a:lnTo>
                      <a:pt x="70" y="516"/>
                    </a:lnTo>
                    <a:lnTo>
                      <a:pt x="49" y="500"/>
                    </a:lnTo>
                    <a:lnTo>
                      <a:pt x="27" y="474"/>
                    </a:lnTo>
                    <a:lnTo>
                      <a:pt x="18" y="442"/>
                    </a:lnTo>
                    <a:lnTo>
                      <a:pt x="16" y="408"/>
                    </a:lnTo>
                    <a:lnTo>
                      <a:pt x="18" y="369"/>
                    </a:lnTo>
                    <a:lnTo>
                      <a:pt x="38" y="336"/>
                    </a:lnTo>
                    <a:lnTo>
                      <a:pt x="59" y="299"/>
                    </a:lnTo>
                    <a:lnTo>
                      <a:pt x="70" y="276"/>
                    </a:lnTo>
                    <a:lnTo>
                      <a:pt x="65" y="240"/>
                    </a:lnTo>
                    <a:lnTo>
                      <a:pt x="50" y="214"/>
                    </a:lnTo>
                    <a:lnTo>
                      <a:pt x="29" y="187"/>
                    </a:lnTo>
                    <a:lnTo>
                      <a:pt x="7" y="150"/>
                    </a:lnTo>
                    <a:lnTo>
                      <a:pt x="0" y="112"/>
                    </a:lnTo>
                    <a:lnTo>
                      <a:pt x="5" y="75"/>
                    </a:lnTo>
                    <a:lnTo>
                      <a:pt x="18" y="46"/>
                    </a:lnTo>
                    <a:lnTo>
                      <a:pt x="38" y="27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5" name="Freeform 36"/>
              <p:cNvSpPr>
                <a:spLocks/>
              </p:cNvSpPr>
              <p:nvPr/>
            </p:nvSpPr>
            <p:spPr bwMode="auto">
              <a:xfrm>
                <a:off x="781" y="2212"/>
                <a:ext cx="715" cy="371"/>
              </a:xfrm>
              <a:custGeom>
                <a:avLst/>
                <a:gdLst>
                  <a:gd name="T0" fmla="*/ 41 w 715"/>
                  <a:gd name="T1" fmla="*/ 269 h 371"/>
                  <a:gd name="T2" fmla="*/ 20 w 715"/>
                  <a:gd name="T3" fmla="*/ 276 h 371"/>
                  <a:gd name="T4" fmla="*/ 0 w 715"/>
                  <a:gd name="T5" fmla="*/ 303 h 371"/>
                  <a:gd name="T6" fmla="*/ 11 w 715"/>
                  <a:gd name="T7" fmla="*/ 330 h 371"/>
                  <a:gd name="T8" fmla="*/ 51 w 715"/>
                  <a:gd name="T9" fmla="*/ 351 h 371"/>
                  <a:gd name="T10" fmla="*/ 126 w 715"/>
                  <a:gd name="T11" fmla="*/ 367 h 371"/>
                  <a:gd name="T12" fmla="*/ 192 w 715"/>
                  <a:gd name="T13" fmla="*/ 371 h 371"/>
                  <a:gd name="T14" fmla="*/ 287 w 715"/>
                  <a:gd name="T15" fmla="*/ 362 h 371"/>
                  <a:gd name="T16" fmla="*/ 367 w 715"/>
                  <a:gd name="T17" fmla="*/ 351 h 371"/>
                  <a:gd name="T18" fmla="*/ 394 w 715"/>
                  <a:gd name="T19" fmla="*/ 351 h 371"/>
                  <a:gd name="T20" fmla="*/ 413 w 715"/>
                  <a:gd name="T21" fmla="*/ 341 h 371"/>
                  <a:gd name="T22" fmla="*/ 431 w 715"/>
                  <a:gd name="T23" fmla="*/ 312 h 371"/>
                  <a:gd name="T24" fmla="*/ 463 w 715"/>
                  <a:gd name="T25" fmla="*/ 263 h 371"/>
                  <a:gd name="T26" fmla="*/ 504 w 715"/>
                  <a:gd name="T27" fmla="*/ 228 h 371"/>
                  <a:gd name="T28" fmla="*/ 548 w 715"/>
                  <a:gd name="T29" fmla="*/ 185 h 371"/>
                  <a:gd name="T30" fmla="*/ 584 w 715"/>
                  <a:gd name="T31" fmla="*/ 158 h 371"/>
                  <a:gd name="T32" fmla="*/ 623 w 715"/>
                  <a:gd name="T33" fmla="*/ 136 h 371"/>
                  <a:gd name="T34" fmla="*/ 669 w 715"/>
                  <a:gd name="T35" fmla="*/ 125 h 371"/>
                  <a:gd name="T36" fmla="*/ 694 w 715"/>
                  <a:gd name="T37" fmla="*/ 115 h 371"/>
                  <a:gd name="T38" fmla="*/ 715 w 715"/>
                  <a:gd name="T39" fmla="*/ 97 h 371"/>
                  <a:gd name="T40" fmla="*/ 706 w 715"/>
                  <a:gd name="T41" fmla="*/ 72 h 371"/>
                  <a:gd name="T42" fmla="*/ 674 w 715"/>
                  <a:gd name="T43" fmla="*/ 65 h 371"/>
                  <a:gd name="T44" fmla="*/ 649 w 715"/>
                  <a:gd name="T45" fmla="*/ 54 h 371"/>
                  <a:gd name="T46" fmla="*/ 642 w 715"/>
                  <a:gd name="T47" fmla="*/ 23 h 371"/>
                  <a:gd name="T48" fmla="*/ 623 w 715"/>
                  <a:gd name="T49" fmla="*/ 0 h 371"/>
                  <a:gd name="T50" fmla="*/ 600 w 715"/>
                  <a:gd name="T51" fmla="*/ 11 h 371"/>
                  <a:gd name="T52" fmla="*/ 601 w 715"/>
                  <a:gd name="T53" fmla="*/ 50 h 371"/>
                  <a:gd name="T54" fmla="*/ 623 w 715"/>
                  <a:gd name="T55" fmla="*/ 81 h 371"/>
                  <a:gd name="T56" fmla="*/ 612 w 715"/>
                  <a:gd name="T57" fmla="*/ 99 h 371"/>
                  <a:gd name="T58" fmla="*/ 575 w 715"/>
                  <a:gd name="T59" fmla="*/ 129 h 371"/>
                  <a:gd name="T60" fmla="*/ 516 w 715"/>
                  <a:gd name="T61" fmla="*/ 163 h 371"/>
                  <a:gd name="T62" fmla="*/ 452 w 715"/>
                  <a:gd name="T63" fmla="*/ 206 h 371"/>
                  <a:gd name="T64" fmla="*/ 408 w 715"/>
                  <a:gd name="T65" fmla="*/ 247 h 371"/>
                  <a:gd name="T66" fmla="*/ 378 w 715"/>
                  <a:gd name="T67" fmla="*/ 285 h 371"/>
                  <a:gd name="T68" fmla="*/ 357 w 715"/>
                  <a:gd name="T69" fmla="*/ 292 h 371"/>
                  <a:gd name="T70" fmla="*/ 312 w 715"/>
                  <a:gd name="T71" fmla="*/ 296 h 371"/>
                  <a:gd name="T72" fmla="*/ 229 w 715"/>
                  <a:gd name="T73" fmla="*/ 298 h 371"/>
                  <a:gd name="T74" fmla="*/ 160 w 715"/>
                  <a:gd name="T75" fmla="*/ 298 h 371"/>
                  <a:gd name="T76" fmla="*/ 101 w 715"/>
                  <a:gd name="T77" fmla="*/ 287 h 371"/>
                  <a:gd name="T78" fmla="*/ 41 w 715"/>
                  <a:gd name="T79" fmla="*/ 269 h 37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15" h="371">
                    <a:moveTo>
                      <a:pt x="41" y="269"/>
                    </a:moveTo>
                    <a:lnTo>
                      <a:pt x="20" y="276"/>
                    </a:lnTo>
                    <a:lnTo>
                      <a:pt x="0" y="303"/>
                    </a:lnTo>
                    <a:lnTo>
                      <a:pt x="11" y="330"/>
                    </a:lnTo>
                    <a:lnTo>
                      <a:pt x="51" y="351"/>
                    </a:lnTo>
                    <a:lnTo>
                      <a:pt x="126" y="367"/>
                    </a:lnTo>
                    <a:lnTo>
                      <a:pt x="192" y="371"/>
                    </a:lnTo>
                    <a:lnTo>
                      <a:pt x="287" y="362"/>
                    </a:lnTo>
                    <a:lnTo>
                      <a:pt x="367" y="351"/>
                    </a:lnTo>
                    <a:lnTo>
                      <a:pt x="394" y="351"/>
                    </a:lnTo>
                    <a:lnTo>
                      <a:pt x="413" y="341"/>
                    </a:lnTo>
                    <a:lnTo>
                      <a:pt x="431" y="312"/>
                    </a:lnTo>
                    <a:lnTo>
                      <a:pt x="463" y="263"/>
                    </a:lnTo>
                    <a:lnTo>
                      <a:pt x="504" y="228"/>
                    </a:lnTo>
                    <a:lnTo>
                      <a:pt x="548" y="185"/>
                    </a:lnTo>
                    <a:lnTo>
                      <a:pt x="584" y="158"/>
                    </a:lnTo>
                    <a:lnTo>
                      <a:pt x="623" y="136"/>
                    </a:lnTo>
                    <a:lnTo>
                      <a:pt x="669" y="125"/>
                    </a:lnTo>
                    <a:lnTo>
                      <a:pt x="694" y="115"/>
                    </a:lnTo>
                    <a:lnTo>
                      <a:pt x="715" y="97"/>
                    </a:lnTo>
                    <a:lnTo>
                      <a:pt x="706" y="72"/>
                    </a:lnTo>
                    <a:lnTo>
                      <a:pt x="674" y="65"/>
                    </a:lnTo>
                    <a:lnTo>
                      <a:pt x="649" y="54"/>
                    </a:lnTo>
                    <a:lnTo>
                      <a:pt x="642" y="23"/>
                    </a:lnTo>
                    <a:lnTo>
                      <a:pt x="623" y="0"/>
                    </a:lnTo>
                    <a:lnTo>
                      <a:pt x="600" y="11"/>
                    </a:lnTo>
                    <a:lnTo>
                      <a:pt x="601" y="50"/>
                    </a:lnTo>
                    <a:lnTo>
                      <a:pt x="623" y="81"/>
                    </a:lnTo>
                    <a:lnTo>
                      <a:pt x="612" y="99"/>
                    </a:lnTo>
                    <a:lnTo>
                      <a:pt x="575" y="129"/>
                    </a:lnTo>
                    <a:lnTo>
                      <a:pt x="516" y="163"/>
                    </a:lnTo>
                    <a:lnTo>
                      <a:pt x="452" y="206"/>
                    </a:lnTo>
                    <a:lnTo>
                      <a:pt x="408" y="247"/>
                    </a:lnTo>
                    <a:lnTo>
                      <a:pt x="378" y="285"/>
                    </a:lnTo>
                    <a:lnTo>
                      <a:pt x="357" y="292"/>
                    </a:lnTo>
                    <a:lnTo>
                      <a:pt x="312" y="296"/>
                    </a:lnTo>
                    <a:lnTo>
                      <a:pt x="229" y="298"/>
                    </a:lnTo>
                    <a:lnTo>
                      <a:pt x="160" y="298"/>
                    </a:lnTo>
                    <a:lnTo>
                      <a:pt x="101" y="287"/>
                    </a:lnTo>
                    <a:lnTo>
                      <a:pt x="41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6" name="Freeform 37"/>
              <p:cNvSpPr>
                <a:spLocks/>
              </p:cNvSpPr>
              <p:nvPr/>
            </p:nvSpPr>
            <p:spPr bwMode="auto">
              <a:xfrm>
                <a:off x="808" y="2140"/>
                <a:ext cx="376" cy="455"/>
              </a:xfrm>
              <a:custGeom>
                <a:avLst/>
                <a:gdLst>
                  <a:gd name="T0" fmla="*/ 32 w 376"/>
                  <a:gd name="T1" fmla="*/ 325 h 455"/>
                  <a:gd name="T2" fmla="*/ 4 w 376"/>
                  <a:gd name="T3" fmla="*/ 332 h 455"/>
                  <a:gd name="T4" fmla="*/ 0 w 376"/>
                  <a:gd name="T5" fmla="*/ 357 h 455"/>
                  <a:gd name="T6" fmla="*/ 21 w 376"/>
                  <a:gd name="T7" fmla="*/ 391 h 455"/>
                  <a:gd name="T8" fmla="*/ 64 w 376"/>
                  <a:gd name="T9" fmla="*/ 416 h 455"/>
                  <a:gd name="T10" fmla="*/ 113 w 376"/>
                  <a:gd name="T11" fmla="*/ 439 h 455"/>
                  <a:gd name="T12" fmla="*/ 186 w 376"/>
                  <a:gd name="T13" fmla="*/ 455 h 455"/>
                  <a:gd name="T14" fmla="*/ 274 w 376"/>
                  <a:gd name="T15" fmla="*/ 455 h 455"/>
                  <a:gd name="T16" fmla="*/ 295 w 376"/>
                  <a:gd name="T17" fmla="*/ 453 h 455"/>
                  <a:gd name="T18" fmla="*/ 301 w 376"/>
                  <a:gd name="T19" fmla="*/ 405 h 455"/>
                  <a:gd name="T20" fmla="*/ 310 w 376"/>
                  <a:gd name="T21" fmla="*/ 341 h 455"/>
                  <a:gd name="T22" fmla="*/ 312 w 376"/>
                  <a:gd name="T23" fmla="*/ 268 h 455"/>
                  <a:gd name="T24" fmla="*/ 315 w 376"/>
                  <a:gd name="T25" fmla="*/ 228 h 455"/>
                  <a:gd name="T26" fmla="*/ 322 w 376"/>
                  <a:gd name="T27" fmla="*/ 196 h 455"/>
                  <a:gd name="T28" fmla="*/ 342 w 376"/>
                  <a:gd name="T29" fmla="*/ 180 h 455"/>
                  <a:gd name="T30" fmla="*/ 376 w 376"/>
                  <a:gd name="T31" fmla="*/ 171 h 455"/>
                  <a:gd name="T32" fmla="*/ 374 w 376"/>
                  <a:gd name="T33" fmla="*/ 153 h 455"/>
                  <a:gd name="T34" fmla="*/ 317 w 376"/>
                  <a:gd name="T35" fmla="*/ 153 h 455"/>
                  <a:gd name="T36" fmla="*/ 304 w 376"/>
                  <a:gd name="T37" fmla="*/ 118 h 455"/>
                  <a:gd name="T38" fmla="*/ 288 w 376"/>
                  <a:gd name="T39" fmla="*/ 96 h 455"/>
                  <a:gd name="T40" fmla="*/ 285 w 376"/>
                  <a:gd name="T41" fmla="*/ 68 h 455"/>
                  <a:gd name="T42" fmla="*/ 299 w 376"/>
                  <a:gd name="T43" fmla="*/ 43 h 455"/>
                  <a:gd name="T44" fmla="*/ 322 w 376"/>
                  <a:gd name="T45" fmla="*/ 37 h 455"/>
                  <a:gd name="T46" fmla="*/ 328 w 376"/>
                  <a:gd name="T47" fmla="*/ 20 h 455"/>
                  <a:gd name="T48" fmla="*/ 299 w 376"/>
                  <a:gd name="T49" fmla="*/ 4 h 455"/>
                  <a:gd name="T50" fmla="*/ 261 w 376"/>
                  <a:gd name="T51" fmla="*/ 0 h 455"/>
                  <a:gd name="T52" fmla="*/ 240 w 376"/>
                  <a:gd name="T53" fmla="*/ 11 h 455"/>
                  <a:gd name="T54" fmla="*/ 224 w 376"/>
                  <a:gd name="T55" fmla="*/ 43 h 455"/>
                  <a:gd name="T56" fmla="*/ 213 w 376"/>
                  <a:gd name="T57" fmla="*/ 64 h 455"/>
                  <a:gd name="T58" fmla="*/ 220 w 376"/>
                  <a:gd name="T59" fmla="*/ 96 h 455"/>
                  <a:gd name="T60" fmla="*/ 231 w 376"/>
                  <a:gd name="T61" fmla="*/ 128 h 455"/>
                  <a:gd name="T62" fmla="*/ 258 w 376"/>
                  <a:gd name="T63" fmla="*/ 159 h 455"/>
                  <a:gd name="T64" fmla="*/ 283 w 376"/>
                  <a:gd name="T65" fmla="*/ 177 h 455"/>
                  <a:gd name="T66" fmla="*/ 285 w 376"/>
                  <a:gd name="T67" fmla="*/ 214 h 455"/>
                  <a:gd name="T68" fmla="*/ 279 w 376"/>
                  <a:gd name="T69" fmla="*/ 284 h 455"/>
                  <a:gd name="T70" fmla="*/ 272 w 376"/>
                  <a:gd name="T71" fmla="*/ 337 h 455"/>
                  <a:gd name="T72" fmla="*/ 252 w 376"/>
                  <a:gd name="T73" fmla="*/ 389 h 455"/>
                  <a:gd name="T74" fmla="*/ 242 w 376"/>
                  <a:gd name="T75" fmla="*/ 394 h 455"/>
                  <a:gd name="T76" fmla="*/ 186 w 376"/>
                  <a:gd name="T77" fmla="*/ 389 h 455"/>
                  <a:gd name="T78" fmla="*/ 134 w 376"/>
                  <a:gd name="T79" fmla="*/ 375 h 455"/>
                  <a:gd name="T80" fmla="*/ 102 w 376"/>
                  <a:gd name="T81" fmla="*/ 353 h 455"/>
                  <a:gd name="T82" fmla="*/ 68 w 376"/>
                  <a:gd name="T83" fmla="*/ 337 h 455"/>
                  <a:gd name="T84" fmla="*/ 32 w 376"/>
                  <a:gd name="T85" fmla="*/ 325 h 4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6" h="455">
                    <a:moveTo>
                      <a:pt x="32" y="325"/>
                    </a:moveTo>
                    <a:lnTo>
                      <a:pt x="4" y="332"/>
                    </a:lnTo>
                    <a:lnTo>
                      <a:pt x="0" y="357"/>
                    </a:lnTo>
                    <a:lnTo>
                      <a:pt x="21" y="391"/>
                    </a:lnTo>
                    <a:lnTo>
                      <a:pt x="64" y="416"/>
                    </a:lnTo>
                    <a:lnTo>
                      <a:pt x="113" y="439"/>
                    </a:lnTo>
                    <a:lnTo>
                      <a:pt x="186" y="455"/>
                    </a:lnTo>
                    <a:lnTo>
                      <a:pt x="274" y="455"/>
                    </a:lnTo>
                    <a:lnTo>
                      <a:pt x="295" y="453"/>
                    </a:lnTo>
                    <a:lnTo>
                      <a:pt x="301" y="405"/>
                    </a:lnTo>
                    <a:lnTo>
                      <a:pt x="310" y="341"/>
                    </a:lnTo>
                    <a:lnTo>
                      <a:pt x="312" y="268"/>
                    </a:lnTo>
                    <a:lnTo>
                      <a:pt x="315" y="228"/>
                    </a:lnTo>
                    <a:lnTo>
                      <a:pt x="322" y="196"/>
                    </a:lnTo>
                    <a:lnTo>
                      <a:pt x="342" y="180"/>
                    </a:lnTo>
                    <a:lnTo>
                      <a:pt x="376" y="171"/>
                    </a:lnTo>
                    <a:lnTo>
                      <a:pt x="374" y="153"/>
                    </a:lnTo>
                    <a:lnTo>
                      <a:pt x="317" y="153"/>
                    </a:lnTo>
                    <a:lnTo>
                      <a:pt x="304" y="118"/>
                    </a:lnTo>
                    <a:lnTo>
                      <a:pt x="288" y="96"/>
                    </a:lnTo>
                    <a:lnTo>
                      <a:pt x="285" y="68"/>
                    </a:lnTo>
                    <a:lnTo>
                      <a:pt x="299" y="43"/>
                    </a:lnTo>
                    <a:lnTo>
                      <a:pt x="322" y="37"/>
                    </a:lnTo>
                    <a:lnTo>
                      <a:pt x="328" y="20"/>
                    </a:lnTo>
                    <a:lnTo>
                      <a:pt x="299" y="4"/>
                    </a:lnTo>
                    <a:lnTo>
                      <a:pt x="261" y="0"/>
                    </a:lnTo>
                    <a:lnTo>
                      <a:pt x="240" y="11"/>
                    </a:lnTo>
                    <a:lnTo>
                      <a:pt x="224" y="43"/>
                    </a:lnTo>
                    <a:lnTo>
                      <a:pt x="213" y="64"/>
                    </a:lnTo>
                    <a:lnTo>
                      <a:pt x="220" y="96"/>
                    </a:lnTo>
                    <a:lnTo>
                      <a:pt x="231" y="128"/>
                    </a:lnTo>
                    <a:lnTo>
                      <a:pt x="258" y="159"/>
                    </a:lnTo>
                    <a:lnTo>
                      <a:pt x="283" y="177"/>
                    </a:lnTo>
                    <a:lnTo>
                      <a:pt x="285" y="214"/>
                    </a:lnTo>
                    <a:lnTo>
                      <a:pt x="279" y="284"/>
                    </a:lnTo>
                    <a:lnTo>
                      <a:pt x="272" y="337"/>
                    </a:lnTo>
                    <a:lnTo>
                      <a:pt x="252" y="389"/>
                    </a:lnTo>
                    <a:lnTo>
                      <a:pt x="242" y="394"/>
                    </a:lnTo>
                    <a:lnTo>
                      <a:pt x="186" y="389"/>
                    </a:lnTo>
                    <a:lnTo>
                      <a:pt x="134" y="375"/>
                    </a:lnTo>
                    <a:lnTo>
                      <a:pt x="102" y="353"/>
                    </a:lnTo>
                    <a:lnTo>
                      <a:pt x="68" y="337"/>
                    </a:lnTo>
                    <a:lnTo>
                      <a:pt x="32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7" name="Freeform 38"/>
              <p:cNvSpPr>
                <a:spLocks/>
              </p:cNvSpPr>
              <p:nvPr/>
            </p:nvSpPr>
            <p:spPr bwMode="auto">
              <a:xfrm>
                <a:off x="755" y="2848"/>
                <a:ext cx="264" cy="759"/>
              </a:xfrm>
              <a:custGeom>
                <a:avLst/>
                <a:gdLst>
                  <a:gd name="T0" fmla="*/ 16 w 264"/>
                  <a:gd name="T1" fmla="*/ 101 h 759"/>
                  <a:gd name="T2" fmla="*/ 9 w 264"/>
                  <a:gd name="T3" fmla="*/ 62 h 759"/>
                  <a:gd name="T4" fmla="*/ 16 w 264"/>
                  <a:gd name="T5" fmla="*/ 25 h 759"/>
                  <a:gd name="T6" fmla="*/ 43 w 264"/>
                  <a:gd name="T7" fmla="*/ 0 h 759"/>
                  <a:gd name="T8" fmla="*/ 74 w 264"/>
                  <a:gd name="T9" fmla="*/ 9 h 759"/>
                  <a:gd name="T10" fmla="*/ 103 w 264"/>
                  <a:gd name="T11" fmla="*/ 41 h 759"/>
                  <a:gd name="T12" fmla="*/ 112 w 264"/>
                  <a:gd name="T13" fmla="*/ 94 h 759"/>
                  <a:gd name="T14" fmla="*/ 119 w 264"/>
                  <a:gd name="T15" fmla="*/ 179 h 759"/>
                  <a:gd name="T16" fmla="*/ 118 w 264"/>
                  <a:gd name="T17" fmla="*/ 255 h 759"/>
                  <a:gd name="T18" fmla="*/ 108 w 264"/>
                  <a:gd name="T19" fmla="*/ 329 h 759"/>
                  <a:gd name="T20" fmla="*/ 98 w 264"/>
                  <a:gd name="T21" fmla="*/ 409 h 759"/>
                  <a:gd name="T22" fmla="*/ 81 w 264"/>
                  <a:gd name="T23" fmla="*/ 471 h 759"/>
                  <a:gd name="T24" fmla="*/ 74 w 264"/>
                  <a:gd name="T25" fmla="*/ 508 h 759"/>
                  <a:gd name="T26" fmla="*/ 71 w 264"/>
                  <a:gd name="T27" fmla="*/ 573 h 759"/>
                  <a:gd name="T28" fmla="*/ 80 w 264"/>
                  <a:gd name="T29" fmla="*/ 616 h 759"/>
                  <a:gd name="T30" fmla="*/ 96 w 264"/>
                  <a:gd name="T31" fmla="*/ 646 h 759"/>
                  <a:gd name="T32" fmla="*/ 118 w 264"/>
                  <a:gd name="T33" fmla="*/ 662 h 759"/>
                  <a:gd name="T34" fmla="*/ 161 w 264"/>
                  <a:gd name="T35" fmla="*/ 683 h 759"/>
                  <a:gd name="T36" fmla="*/ 221 w 264"/>
                  <a:gd name="T37" fmla="*/ 695 h 759"/>
                  <a:gd name="T38" fmla="*/ 250 w 264"/>
                  <a:gd name="T39" fmla="*/ 701 h 759"/>
                  <a:gd name="T40" fmla="*/ 264 w 264"/>
                  <a:gd name="T41" fmla="*/ 715 h 759"/>
                  <a:gd name="T42" fmla="*/ 259 w 264"/>
                  <a:gd name="T43" fmla="*/ 725 h 759"/>
                  <a:gd name="T44" fmla="*/ 242 w 264"/>
                  <a:gd name="T45" fmla="*/ 736 h 759"/>
                  <a:gd name="T46" fmla="*/ 204 w 264"/>
                  <a:gd name="T47" fmla="*/ 757 h 759"/>
                  <a:gd name="T48" fmla="*/ 166 w 264"/>
                  <a:gd name="T49" fmla="*/ 759 h 759"/>
                  <a:gd name="T50" fmla="*/ 146 w 264"/>
                  <a:gd name="T51" fmla="*/ 752 h 759"/>
                  <a:gd name="T52" fmla="*/ 128 w 264"/>
                  <a:gd name="T53" fmla="*/ 731 h 759"/>
                  <a:gd name="T54" fmla="*/ 96 w 264"/>
                  <a:gd name="T55" fmla="*/ 709 h 759"/>
                  <a:gd name="T56" fmla="*/ 43 w 264"/>
                  <a:gd name="T57" fmla="*/ 690 h 759"/>
                  <a:gd name="T58" fmla="*/ 25 w 264"/>
                  <a:gd name="T59" fmla="*/ 688 h 759"/>
                  <a:gd name="T60" fmla="*/ 5 w 264"/>
                  <a:gd name="T61" fmla="*/ 683 h 759"/>
                  <a:gd name="T62" fmla="*/ 0 w 264"/>
                  <a:gd name="T63" fmla="*/ 667 h 759"/>
                  <a:gd name="T64" fmla="*/ 0 w 264"/>
                  <a:gd name="T65" fmla="*/ 642 h 759"/>
                  <a:gd name="T66" fmla="*/ 11 w 264"/>
                  <a:gd name="T67" fmla="*/ 619 h 759"/>
                  <a:gd name="T68" fmla="*/ 27 w 264"/>
                  <a:gd name="T69" fmla="*/ 594 h 759"/>
                  <a:gd name="T70" fmla="*/ 33 w 264"/>
                  <a:gd name="T71" fmla="*/ 531 h 759"/>
                  <a:gd name="T72" fmla="*/ 31 w 264"/>
                  <a:gd name="T73" fmla="*/ 456 h 759"/>
                  <a:gd name="T74" fmla="*/ 36 w 264"/>
                  <a:gd name="T75" fmla="*/ 402 h 759"/>
                  <a:gd name="T76" fmla="*/ 43 w 264"/>
                  <a:gd name="T77" fmla="*/ 350 h 759"/>
                  <a:gd name="T78" fmla="*/ 42 w 264"/>
                  <a:gd name="T79" fmla="*/ 303 h 759"/>
                  <a:gd name="T80" fmla="*/ 33 w 264"/>
                  <a:gd name="T81" fmla="*/ 237 h 759"/>
                  <a:gd name="T82" fmla="*/ 25 w 264"/>
                  <a:gd name="T83" fmla="*/ 186 h 759"/>
                  <a:gd name="T84" fmla="*/ 27 w 264"/>
                  <a:gd name="T85" fmla="*/ 133 h 759"/>
                  <a:gd name="T86" fmla="*/ 16 w 264"/>
                  <a:gd name="T87" fmla="*/ 101 h 7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4" h="759">
                    <a:moveTo>
                      <a:pt x="16" y="101"/>
                    </a:moveTo>
                    <a:lnTo>
                      <a:pt x="9" y="62"/>
                    </a:lnTo>
                    <a:lnTo>
                      <a:pt x="16" y="25"/>
                    </a:lnTo>
                    <a:lnTo>
                      <a:pt x="43" y="0"/>
                    </a:lnTo>
                    <a:lnTo>
                      <a:pt x="74" y="9"/>
                    </a:lnTo>
                    <a:lnTo>
                      <a:pt x="103" y="41"/>
                    </a:lnTo>
                    <a:lnTo>
                      <a:pt x="112" y="94"/>
                    </a:lnTo>
                    <a:lnTo>
                      <a:pt x="119" y="179"/>
                    </a:lnTo>
                    <a:lnTo>
                      <a:pt x="118" y="255"/>
                    </a:lnTo>
                    <a:lnTo>
                      <a:pt x="108" y="329"/>
                    </a:lnTo>
                    <a:lnTo>
                      <a:pt x="98" y="409"/>
                    </a:lnTo>
                    <a:lnTo>
                      <a:pt x="81" y="471"/>
                    </a:lnTo>
                    <a:lnTo>
                      <a:pt x="74" y="508"/>
                    </a:lnTo>
                    <a:lnTo>
                      <a:pt x="71" y="573"/>
                    </a:lnTo>
                    <a:lnTo>
                      <a:pt x="80" y="616"/>
                    </a:lnTo>
                    <a:lnTo>
                      <a:pt x="96" y="646"/>
                    </a:lnTo>
                    <a:lnTo>
                      <a:pt x="118" y="662"/>
                    </a:lnTo>
                    <a:lnTo>
                      <a:pt x="161" y="683"/>
                    </a:lnTo>
                    <a:lnTo>
                      <a:pt x="221" y="695"/>
                    </a:lnTo>
                    <a:lnTo>
                      <a:pt x="250" y="701"/>
                    </a:lnTo>
                    <a:lnTo>
                      <a:pt x="264" y="715"/>
                    </a:lnTo>
                    <a:lnTo>
                      <a:pt x="259" y="725"/>
                    </a:lnTo>
                    <a:lnTo>
                      <a:pt x="242" y="736"/>
                    </a:lnTo>
                    <a:lnTo>
                      <a:pt x="204" y="757"/>
                    </a:lnTo>
                    <a:lnTo>
                      <a:pt x="166" y="759"/>
                    </a:lnTo>
                    <a:lnTo>
                      <a:pt x="146" y="752"/>
                    </a:lnTo>
                    <a:lnTo>
                      <a:pt x="128" y="731"/>
                    </a:lnTo>
                    <a:lnTo>
                      <a:pt x="96" y="709"/>
                    </a:lnTo>
                    <a:lnTo>
                      <a:pt x="43" y="690"/>
                    </a:lnTo>
                    <a:lnTo>
                      <a:pt x="25" y="688"/>
                    </a:lnTo>
                    <a:lnTo>
                      <a:pt x="5" y="683"/>
                    </a:lnTo>
                    <a:lnTo>
                      <a:pt x="0" y="667"/>
                    </a:lnTo>
                    <a:lnTo>
                      <a:pt x="0" y="642"/>
                    </a:lnTo>
                    <a:lnTo>
                      <a:pt x="11" y="619"/>
                    </a:lnTo>
                    <a:lnTo>
                      <a:pt x="27" y="594"/>
                    </a:lnTo>
                    <a:lnTo>
                      <a:pt x="33" y="531"/>
                    </a:lnTo>
                    <a:lnTo>
                      <a:pt x="31" y="456"/>
                    </a:lnTo>
                    <a:lnTo>
                      <a:pt x="36" y="402"/>
                    </a:lnTo>
                    <a:lnTo>
                      <a:pt x="43" y="350"/>
                    </a:lnTo>
                    <a:lnTo>
                      <a:pt x="42" y="303"/>
                    </a:lnTo>
                    <a:lnTo>
                      <a:pt x="33" y="237"/>
                    </a:lnTo>
                    <a:lnTo>
                      <a:pt x="25" y="186"/>
                    </a:lnTo>
                    <a:lnTo>
                      <a:pt x="27" y="133"/>
                    </a:lnTo>
                    <a:lnTo>
                      <a:pt x="16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8" name="Freeform 39"/>
              <p:cNvSpPr>
                <a:spLocks/>
              </p:cNvSpPr>
              <p:nvPr/>
            </p:nvSpPr>
            <p:spPr bwMode="auto">
              <a:xfrm>
                <a:off x="845" y="2857"/>
                <a:ext cx="300" cy="666"/>
              </a:xfrm>
              <a:custGeom>
                <a:avLst/>
                <a:gdLst>
                  <a:gd name="T0" fmla="*/ 65 w 300"/>
                  <a:gd name="T1" fmla="*/ 0 h 666"/>
                  <a:gd name="T2" fmla="*/ 108 w 300"/>
                  <a:gd name="T3" fmla="*/ 44 h 666"/>
                  <a:gd name="T4" fmla="*/ 133 w 300"/>
                  <a:gd name="T5" fmla="*/ 90 h 666"/>
                  <a:gd name="T6" fmla="*/ 154 w 300"/>
                  <a:gd name="T7" fmla="*/ 143 h 666"/>
                  <a:gd name="T8" fmla="*/ 171 w 300"/>
                  <a:gd name="T9" fmla="*/ 207 h 666"/>
                  <a:gd name="T10" fmla="*/ 178 w 300"/>
                  <a:gd name="T11" fmla="*/ 273 h 666"/>
                  <a:gd name="T12" fmla="*/ 172 w 300"/>
                  <a:gd name="T13" fmla="*/ 335 h 666"/>
                  <a:gd name="T14" fmla="*/ 165 w 300"/>
                  <a:gd name="T15" fmla="*/ 399 h 666"/>
                  <a:gd name="T16" fmla="*/ 156 w 300"/>
                  <a:gd name="T17" fmla="*/ 462 h 666"/>
                  <a:gd name="T18" fmla="*/ 140 w 300"/>
                  <a:gd name="T19" fmla="*/ 523 h 666"/>
                  <a:gd name="T20" fmla="*/ 138 w 300"/>
                  <a:gd name="T21" fmla="*/ 560 h 666"/>
                  <a:gd name="T22" fmla="*/ 144 w 300"/>
                  <a:gd name="T23" fmla="*/ 579 h 666"/>
                  <a:gd name="T24" fmla="*/ 176 w 300"/>
                  <a:gd name="T25" fmla="*/ 586 h 666"/>
                  <a:gd name="T26" fmla="*/ 225 w 300"/>
                  <a:gd name="T27" fmla="*/ 592 h 666"/>
                  <a:gd name="T28" fmla="*/ 280 w 300"/>
                  <a:gd name="T29" fmla="*/ 608 h 666"/>
                  <a:gd name="T30" fmla="*/ 289 w 300"/>
                  <a:gd name="T31" fmla="*/ 622 h 666"/>
                  <a:gd name="T32" fmla="*/ 300 w 300"/>
                  <a:gd name="T33" fmla="*/ 654 h 666"/>
                  <a:gd name="T34" fmla="*/ 295 w 300"/>
                  <a:gd name="T35" fmla="*/ 664 h 666"/>
                  <a:gd name="T36" fmla="*/ 273 w 300"/>
                  <a:gd name="T37" fmla="*/ 666 h 666"/>
                  <a:gd name="T38" fmla="*/ 226 w 300"/>
                  <a:gd name="T39" fmla="*/ 655 h 666"/>
                  <a:gd name="T40" fmla="*/ 181 w 300"/>
                  <a:gd name="T41" fmla="*/ 634 h 666"/>
                  <a:gd name="T42" fmla="*/ 135 w 300"/>
                  <a:gd name="T43" fmla="*/ 629 h 666"/>
                  <a:gd name="T44" fmla="*/ 108 w 300"/>
                  <a:gd name="T45" fmla="*/ 627 h 666"/>
                  <a:gd name="T46" fmla="*/ 79 w 300"/>
                  <a:gd name="T47" fmla="*/ 616 h 666"/>
                  <a:gd name="T48" fmla="*/ 74 w 300"/>
                  <a:gd name="T49" fmla="*/ 597 h 666"/>
                  <a:gd name="T50" fmla="*/ 79 w 300"/>
                  <a:gd name="T51" fmla="*/ 574 h 666"/>
                  <a:gd name="T52" fmla="*/ 97 w 300"/>
                  <a:gd name="T53" fmla="*/ 542 h 666"/>
                  <a:gd name="T54" fmla="*/ 113 w 300"/>
                  <a:gd name="T55" fmla="*/ 505 h 666"/>
                  <a:gd name="T56" fmla="*/ 122 w 300"/>
                  <a:gd name="T57" fmla="*/ 422 h 666"/>
                  <a:gd name="T58" fmla="*/ 122 w 300"/>
                  <a:gd name="T59" fmla="*/ 363 h 666"/>
                  <a:gd name="T60" fmla="*/ 122 w 300"/>
                  <a:gd name="T61" fmla="*/ 319 h 666"/>
                  <a:gd name="T62" fmla="*/ 119 w 300"/>
                  <a:gd name="T63" fmla="*/ 273 h 666"/>
                  <a:gd name="T64" fmla="*/ 108 w 300"/>
                  <a:gd name="T65" fmla="*/ 234 h 666"/>
                  <a:gd name="T66" fmla="*/ 95 w 300"/>
                  <a:gd name="T67" fmla="*/ 188 h 666"/>
                  <a:gd name="T68" fmla="*/ 65 w 300"/>
                  <a:gd name="T69" fmla="*/ 143 h 666"/>
                  <a:gd name="T70" fmla="*/ 41 w 300"/>
                  <a:gd name="T71" fmla="*/ 108 h 666"/>
                  <a:gd name="T72" fmla="*/ 11 w 300"/>
                  <a:gd name="T73" fmla="*/ 64 h 666"/>
                  <a:gd name="T74" fmla="*/ 0 w 300"/>
                  <a:gd name="T75" fmla="*/ 34 h 666"/>
                  <a:gd name="T76" fmla="*/ 11 w 300"/>
                  <a:gd name="T77" fmla="*/ 5 h 666"/>
                  <a:gd name="T78" fmla="*/ 32 w 300"/>
                  <a:gd name="T79" fmla="*/ 0 h 666"/>
                  <a:gd name="T80" fmla="*/ 65 w 300"/>
                  <a:gd name="T81" fmla="*/ 0 h 6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0" h="666">
                    <a:moveTo>
                      <a:pt x="65" y="0"/>
                    </a:moveTo>
                    <a:lnTo>
                      <a:pt x="108" y="44"/>
                    </a:lnTo>
                    <a:lnTo>
                      <a:pt x="133" y="90"/>
                    </a:lnTo>
                    <a:lnTo>
                      <a:pt x="154" y="143"/>
                    </a:lnTo>
                    <a:lnTo>
                      <a:pt x="171" y="207"/>
                    </a:lnTo>
                    <a:lnTo>
                      <a:pt x="178" y="273"/>
                    </a:lnTo>
                    <a:lnTo>
                      <a:pt x="172" y="335"/>
                    </a:lnTo>
                    <a:lnTo>
                      <a:pt x="165" y="399"/>
                    </a:lnTo>
                    <a:lnTo>
                      <a:pt x="156" y="462"/>
                    </a:lnTo>
                    <a:lnTo>
                      <a:pt x="140" y="523"/>
                    </a:lnTo>
                    <a:lnTo>
                      <a:pt x="138" y="560"/>
                    </a:lnTo>
                    <a:lnTo>
                      <a:pt x="144" y="579"/>
                    </a:lnTo>
                    <a:lnTo>
                      <a:pt x="176" y="586"/>
                    </a:lnTo>
                    <a:lnTo>
                      <a:pt x="225" y="592"/>
                    </a:lnTo>
                    <a:lnTo>
                      <a:pt x="280" y="608"/>
                    </a:lnTo>
                    <a:lnTo>
                      <a:pt x="289" y="622"/>
                    </a:lnTo>
                    <a:lnTo>
                      <a:pt x="300" y="654"/>
                    </a:lnTo>
                    <a:lnTo>
                      <a:pt x="295" y="664"/>
                    </a:lnTo>
                    <a:lnTo>
                      <a:pt x="273" y="666"/>
                    </a:lnTo>
                    <a:lnTo>
                      <a:pt x="226" y="655"/>
                    </a:lnTo>
                    <a:lnTo>
                      <a:pt x="181" y="634"/>
                    </a:lnTo>
                    <a:lnTo>
                      <a:pt x="135" y="629"/>
                    </a:lnTo>
                    <a:lnTo>
                      <a:pt x="108" y="627"/>
                    </a:lnTo>
                    <a:lnTo>
                      <a:pt x="79" y="616"/>
                    </a:lnTo>
                    <a:lnTo>
                      <a:pt x="74" y="597"/>
                    </a:lnTo>
                    <a:lnTo>
                      <a:pt x="79" y="574"/>
                    </a:lnTo>
                    <a:lnTo>
                      <a:pt x="97" y="542"/>
                    </a:lnTo>
                    <a:lnTo>
                      <a:pt x="113" y="505"/>
                    </a:lnTo>
                    <a:lnTo>
                      <a:pt x="122" y="422"/>
                    </a:lnTo>
                    <a:lnTo>
                      <a:pt x="122" y="363"/>
                    </a:lnTo>
                    <a:lnTo>
                      <a:pt x="122" y="319"/>
                    </a:lnTo>
                    <a:lnTo>
                      <a:pt x="119" y="273"/>
                    </a:lnTo>
                    <a:lnTo>
                      <a:pt x="108" y="234"/>
                    </a:lnTo>
                    <a:lnTo>
                      <a:pt x="95" y="188"/>
                    </a:lnTo>
                    <a:lnTo>
                      <a:pt x="65" y="143"/>
                    </a:lnTo>
                    <a:lnTo>
                      <a:pt x="41" y="108"/>
                    </a:lnTo>
                    <a:lnTo>
                      <a:pt x="11" y="64"/>
                    </a:lnTo>
                    <a:lnTo>
                      <a:pt x="0" y="34"/>
                    </a:lnTo>
                    <a:lnTo>
                      <a:pt x="11" y="5"/>
                    </a:lnTo>
                    <a:lnTo>
                      <a:pt x="32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79386883"/>
              </p:ext>
            </p:extLst>
          </p:nvPr>
        </p:nvGraphicFramePr>
        <p:xfrm>
          <a:off x="323850" y="836614"/>
          <a:ext cx="8712646" cy="547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77953"/>
      </p:ext>
    </p:extLst>
  </p:cSld>
  <p:clrMapOvr>
    <a:masterClrMapping/>
  </p:clrMapOvr>
  <p:transition advTm="752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/>
          </p:cNvSpPr>
          <p:nvPr/>
        </p:nvSpPr>
        <p:spPr bwMode="auto">
          <a:xfrm>
            <a:off x="539750" y="188913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 typeface="Wingdings 3" pitchFamily="18" charset="2"/>
              <a:buNone/>
            </a:pPr>
            <a:r>
              <a:rPr lang="es-ES_tradnl" sz="2000" dirty="0">
                <a:latin typeface="Arial Black" pitchFamily="34" charset="0"/>
              </a:rPr>
              <a:t>CRITERIOS DE </a:t>
            </a:r>
            <a:r>
              <a:rPr lang="es-419" sz="2000" dirty="0" smtClean="0">
                <a:latin typeface="Arial Black" pitchFamily="34" charset="0"/>
              </a:rPr>
              <a:t>SELECCIÓN DE INDICADORES</a:t>
            </a:r>
            <a:endParaRPr lang="es-ES_tradnl" sz="2000" dirty="0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323851" y="836614"/>
            <a:ext cx="1396854" cy="1192534"/>
            <a:chOff x="622" y="2065"/>
            <a:chExt cx="1708" cy="1542"/>
          </a:xfrm>
        </p:grpSpPr>
        <p:grpSp>
          <p:nvGrpSpPr>
            <p:cNvPr id="65541" name="Group 5"/>
            <p:cNvGrpSpPr>
              <a:grpSpLocks/>
            </p:cNvGrpSpPr>
            <p:nvPr/>
          </p:nvGrpSpPr>
          <p:grpSpPr bwMode="auto">
            <a:xfrm>
              <a:off x="843" y="2065"/>
              <a:ext cx="1487" cy="351"/>
              <a:chOff x="843" y="2065"/>
              <a:chExt cx="1487" cy="351"/>
            </a:xfrm>
          </p:grpSpPr>
          <p:grpSp>
            <p:nvGrpSpPr>
              <p:cNvPr id="65549" name="Group 6"/>
              <p:cNvGrpSpPr>
                <a:grpSpLocks/>
              </p:cNvGrpSpPr>
              <p:nvPr/>
            </p:nvGrpSpPr>
            <p:grpSpPr bwMode="auto">
              <a:xfrm>
                <a:off x="853" y="2086"/>
                <a:ext cx="1465" cy="314"/>
                <a:chOff x="853" y="2086"/>
                <a:chExt cx="1465" cy="314"/>
              </a:xfrm>
            </p:grpSpPr>
            <p:sp>
              <p:nvSpPr>
                <p:cNvPr id="65569" name="Freeform 7"/>
                <p:cNvSpPr>
                  <a:spLocks/>
                </p:cNvSpPr>
                <p:nvPr/>
              </p:nvSpPr>
              <p:spPr bwMode="auto">
                <a:xfrm>
                  <a:off x="853" y="2182"/>
                  <a:ext cx="63" cy="140"/>
                </a:xfrm>
                <a:custGeom>
                  <a:avLst/>
                  <a:gdLst>
                    <a:gd name="T0" fmla="*/ 0 w 63"/>
                    <a:gd name="T1" fmla="*/ 22 h 140"/>
                    <a:gd name="T2" fmla="*/ 20 w 63"/>
                    <a:gd name="T3" fmla="*/ 0 h 140"/>
                    <a:gd name="T4" fmla="*/ 55 w 63"/>
                    <a:gd name="T5" fmla="*/ 0 h 140"/>
                    <a:gd name="T6" fmla="*/ 63 w 63"/>
                    <a:gd name="T7" fmla="*/ 32 h 140"/>
                    <a:gd name="T8" fmla="*/ 61 w 63"/>
                    <a:gd name="T9" fmla="*/ 127 h 140"/>
                    <a:gd name="T10" fmla="*/ 37 w 63"/>
                    <a:gd name="T11" fmla="*/ 140 h 140"/>
                    <a:gd name="T12" fmla="*/ 2 w 63"/>
                    <a:gd name="T13" fmla="*/ 121 h 140"/>
                    <a:gd name="T14" fmla="*/ 0 w 63"/>
                    <a:gd name="T15" fmla="*/ 56 h 140"/>
                    <a:gd name="T16" fmla="*/ 0 w 63"/>
                    <a:gd name="T17" fmla="*/ 22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3" h="140">
                      <a:moveTo>
                        <a:pt x="0" y="22"/>
                      </a:moveTo>
                      <a:lnTo>
                        <a:pt x="20" y="0"/>
                      </a:lnTo>
                      <a:lnTo>
                        <a:pt x="55" y="0"/>
                      </a:lnTo>
                      <a:lnTo>
                        <a:pt x="63" y="32"/>
                      </a:lnTo>
                      <a:lnTo>
                        <a:pt x="61" y="127"/>
                      </a:lnTo>
                      <a:lnTo>
                        <a:pt x="37" y="140"/>
                      </a:lnTo>
                      <a:lnTo>
                        <a:pt x="2" y="121"/>
                      </a:lnTo>
                      <a:lnTo>
                        <a:pt x="0" y="5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0" name="Freeform 8"/>
                <p:cNvSpPr>
                  <a:spLocks/>
                </p:cNvSpPr>
                <p:nvPr/>
              </p:nvSpPr>
              <p:spPr bwMode="auto">
                <a:xfrm>
                  <a:off x="1244" y="2140"/>
                  <a:ext cx="91" cy="201"/>
                </a:xfrm>
                <a:custGeom>
                  <a:avLst/>
                  <a:gdLst>
                    <a:gd name="T0" fmla="*/ 10 w 91"/>
                    <a:gd name="T1" fmla="*/ 55 h 201"/>
                    <a:gd name="T2" fmla="*/ 12 w 91"/>
                    <a:gd name="T3" fmla="*/ 16 h 201"/>
                    <a:gd name="T4" fmla="*/ 35 w 91"/>
                    <a:gd name="T5" fmla="*/ 0 h 201"/>
                    <a:gd name="T6" fmla="*/ 70 w 91"/>
                    <a:gd name="T7" fmla="*/ 5 h 201"/>
                    <a:gd name="T8" fmla="*/ 91 w 91"/>
                    <a:gd name="T9" fmla="*/ 26 h 201"/>
                    <a:gd name="T10" fmla="*/ 81 w 91"/>
                    <a:gd name="T11" fmla="*/ 186 h 201"/>
                    <a:gd name="T12" fmla="*/ 41 w 91"/>
                    <a:gd name="T13" fmla="*/ 201 h 201"/>
                    <a:gd name="T14" fmla="*/ 0 w 91"/>
                    <a:gd name="T15" fmla="*/ 181 h 201"/>
                    <a:gd name="T16" fmla="*/ 10 w 91"/>
                    <a:gd name="T17" fmla="*/ 55 h 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201">
                      <a:moveTo>
                        <a:pt x="10" y="55"/>
                      </a:moveTo>
                      <a:lnTo>
                        <a:pt x="12" y="16"/>
                      </a:lnTo>
                      <a:lnTo>
                        <a:pt x="35" y="0"/>
                      </a:lnTo>
                      <a:lnTo>
                        <a:pt x="70" y="5"/>
                      </a:lnTo>
                      <a:lnTo>
                        <a:pt x="91" y="26"/>
                      </a:lnTo>
                      <a:lnTo>
                        <a:pt x="81" y="186"/>
                      </a:lnTo>
                      <a:lnTo>
                        <a:pt x="41" y="201"/>
                      </a:lnTo>
                      <a:lnTo>
                        <a:pt x="0" y="181"/>
                      </a:lnTo>
                      <a:lnTo>
                        <a:pt x="10" y="55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1" name="Freeform 9"/>
                <p:cNvSpPr>
                  <a:spLocks/>
                </p:cNvSpPr>
                <p:nvPr/>
              </p:nvSpPr>
              <p:spPr bwMode="auto">
                <a:xfrm>
                  <a:off x="1651" y="2133"/>
                  <a:ext cx="83" cy="218"/>
                </a:xfrm>
                <a:custGeom>
                  <a:avLst/>
                  <a:gdLst>
                    <a:gd name="T0" fmla="*/ 2 w 83"/>
                    <a:gd name="T1" fmla="*/ 22 h 218"/>
                    <a:gd name="T2" fmla="*/ 23 w 83"/>
                    <a:gd name="T3" fmla="*/ 0 h 218"/>
                    <a:gd name="T4" fmla="*/ 64 w 83"/>
                    <a:gd name="T5" fmla="*/ 0 h 218"/>
                    <a:gd name="T6" fmla="*/ 83 w 83"/>
                    <a:gd name="T7" fmla="*/ 24 h 218"/>
                    <a:gd name="T8" fmla="*/ 81 w 83"/>
                    <a:gd name="T9" fmla="*/ 203 h 218"/>
                    <a:gd name="T10" fmla="*/ 35 w 83"/>
                    <a:gd name="T11" fmla="*/ 218 h 218"/>
                    <a:gd name="T12" fmla="*/ 0 w 83"/>
                    <a:gd name="T13" fmla="*/ 198 h 218"/>
                    <a:gd name="T14" fmla="*/ 2 w 83"/>
                    <a:gd name="T15" fmla="*/ 22 h 2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3" h="218">
                      <a:moveTo>
                        <a:pt x="2" y="22"/>
                      </a:moveTo>
                      <a:lnTo>
                        <a:pt x="23" y="0"/>
                      </a:lnTo>
                      <a:lnTo>
                        <a:pt x="64" y="0"/>
                      </a:lnTo>
                      <a:lnTo>
                        <a:pt x="83" y="24"/>
                      </a:lnTo>
                      <a:lnTo>
                        <a:pt x="81" y="203"/>
                      </a:lnTo>
                      <a:lnTo>
                        <a:pt x="35" y="218"/>
                      </a:lnTo>
                      <a:lnTo>
                        <a:pt x="0" y="198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2" name="Freeform 10"/>
                <p:cNvSpPr>
                  <a:spLocks/>
                </p:cNvSpPr>
                <p:nvPr/>
              </p:nvSpPr>
              <p:spPr bwMode="auto">
                <a:xfrm>
                  <a:off x="2234" y="2086"/>
                  <a:ext cx="84" cy="314"/>
                </a:xfrm>
                <a:custGeom>
                  <a:avLst/>
                  <a:gdLst>
                    <a:gd name="T0" fmla="*/ 6 w 84"/>
                    <a:gd name="T1" fmla="*/ 23 h 314"/>
                    <a:gd name="T2" fmla="*/ 29 w 84"/>
                    <a:gd name="T3" fmla="*/ 0 h 314"/>
                    <a:gd name="T4" fmla="*/ 70 w 84"/>
                    <a:gd name="T5" fmla="*/ 0 h 314"/>
                    <a:gd name="T6" fmla="*/ 84 w 84"/>
                    <a:gd name="T7" fmla="*/ 39 h 314"/>
                    <a:gd name="T8" fmla="*/ 76 w 84"/>
                    <a:gd name="T9" fmla="*/ 285 h 314"/>
                    <a:gd name="T10" fmla="*/ 43 w 84"/>
                    <a:gd name="T11" fmla="*/ 314 h 314"/>
                    <a:gd name="T12" fmla="*/ 0 w 84"/>
                    <a:gd name="T13" fmla="*/ 280 h 314"/>
                    <a:gd name="T14" fmla="*/ 6 w 84"/>
                    <a:gd name="T15" fmla="*/ 23 h 3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314">
                      <a:moveTo>
                        <a:pt x="6" y="23"/>
                      </a:moveTo>
                      <a:lnTo>
                        <a:pt x="29" y="0"/>
                      </a:lnTo>
                      <a:lnTo>
                        <a:pt x="70" y="0"/>
                      </a:lnTo>
                      <a:lnTo>
                        <a:pt x="84" y="39"/>
                      </a:lnTo>
                      <a:lnTo>
                        <a:pt x="76" y="285"/>
                      </a:lnTo>
                      <a:lnTo>
                        <a:pt x="43" y="314"/>
                      </a:lnTo>
                      <a:lnTo>
                        <a:pt x="0" y="280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solidFill>
                  <a:srgbClr val="F9C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3" name="Freeform 11"/>
                <p:cNvSpPr>
                  <a:spLocks/>
                </p:cNvSpPr>
                <p:nvPr/>
              </p:nvSpPr>
              <p:spPr bwMode="auto">
                <a:xfrm>
                  <a:off x="911" y="2188"/>
                  <a:ext cx="345" cy="121"/>
                </a:xfrm>
                <a:custGeom>
                  <a:avLst/>
                  <a:gdLst>
                    <a:gd name="T0" fmla="*/ 0 w 345"/>
                    <a:gd name="T1" fmla="*/ 17 h 121"/>
                    <a:gd name="T2" fmla="*/ 345 w 345"/>
                    <a:gd name="T3" fmla="*/ 0 h 121"/>
                    <a:gd name="T4" fmla="*/ 340 w 345"/>
                    <a:gd name="T5" fmla="*/ 121 h 121"/>
                    <a:gd name="T6" fmla="*/ 0 w 345"/>
                    <a:gd name="T7" fmla="*/ 121 h 121"/>
                    <a:gd name="T8" fmla="*/ 0 w 345"/>
                    <a:gd name="T9" fmla="*/ 17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5" h="121">
                      <a:moveTo>
                        <a:pt x="0" y="17"/>
                      </a:moveTo>
                      <a:lnTo>
                        <a:pt x="345" y="0"/>
                      </a:lnTo>
                      <a:lnTo>
                        <a:pt x="340" y="121"/>
                      </a:lnTo>
                      <a:lnTo>
                        <a:pt x="0" y="12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27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4" name="Freeform 12"/>
                <p:cNvSpPr>
                  <a:spLocks/>
                </p:cNvSpPr>
                <p:nvPr/>
              </p:nvSpPr>
              <p:spPr bwMode="auto">
                <a:xfrm>
                  <a:off x="1323" y="2161"/>
                  <a:ext cx="336" cy="166"/>
                </a:xfrm>
                <a:custGeom>
                  <a:avLst/>
                  <a:gdLst>
                    <a:gd name="T0" fmla="*/ 14 w 336"/>
                    <a:gd name="T1" fmla="*/ 15 h 166"/>
                    <a:gd name="T2" fmla="*/ 336 w 336"/>
                    <a:gd name="T3" fmla="*/ 0 h 166"/>
                    <a:gd name="T4" fmla="*/ 331 w 336"/>
                    <a:gd name="T5" fmla="*/ 166 h 166"/>
                    <a:gd name="T6" fmla="*/ 0 w 336"/>
                    <a:gd name="T7" fmla="*/ 160 h 166"/>
                    <a:gd name="T8" fmla="*/ 14 w 336"/>
                    <a:gd name="T9" fmla="*/ 15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6" h="166">
                      <a:moveTo>
                        <a:pt x="14" y="15"/>
                      </a:moveTo>
                      <a:lnTo>
                        <a:pt x="336" y="0"/>
                      </a:lnTo>
                      <a:lnTo>
                        <a:pt x="331" y="166"/>
                      </a:lnTo>
                      <a:lnTo>
                        <a:pt x="0" y="160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0027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75" name="Freeform 13"/>
                <p:cNvSpPr>
                  <a:spLocks/>
                </p:cNvSpPr>
                <p:nvPr/>
              </p:nvSpPr>
              <p:spPr bwMode="auto">
                <a:xfrm>
                  <a:off x="1730" y="2112"/>
                  <a:ext cx="512" cy="266"/>
                </a:xfrm>
                <a:custGeom>
                  <a:avLst/>
                  <a:gdLst>
                    <a:gd name="T0" fmla="*/ 7 w 512"/>
                    <a:gd name="T1" fmla="*/ 40 h 266"/>
                    <a:gd name="T2" fmla="*/ 512 w 512"/>
                    <a:gd name="T3" fmla="*/ 0 h 266"/>
                    <a:gd name="T4" fmla="*/ 503 w 512"/>
                    <a:gd name="T5" fmla="*/ 266 h 266"/>
                    <a:gd name="T6" fmla="*/ 0 w 512"/>
                    <a:gd name="T7" fmla="*/ 219 h 266"/>
                    <a:gd name="T8" fmla="*/ 7 w 512"/>
                    <a:gd name="T9" fmla="*/ 40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2" h="266">
                      <a:moveTo>
                        <a:pt x="7" y="40"/>
                      </a:moveTo>
                      <a:lnTo>
                        <a:pt x="512" y="0"/>
                      </a:lnTo>
                      <a:lnTo>
                        <a:pt x="503" y="266"/>
                      </a:lnTo>
                      <a:lnTo>
                        <a:pt x="0" y="219"/>
                      </a:lnTo>
                      <a:lnTo>
                        <a:pt x="7" y="40"/>
                      </a:lnTo>
                      <a:close/>
                    </a:path>
                  </a:pathLst>
                </a:custGeom>
                <a:solidFill>
                  <a:srgbClr val="0027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5550" name="Group 14"/>
              <p:cNvGrpSpPr>
                <a:grpSpLocks/>
              </p:cNvGrpSpPr>
              <p:nvPr/>
            </p:nvGrpSpPr>
            <p:grpSpPr bwMode="auto">
              <a:xfrm>
                <a:off x="843" y="2065"/>
                <a:ext cx="1487" cy="351"/>
                <a:chOff x="843" y="2065"/>
                <a:chExt cx="1487" cy="351"/>
              </a:xfrm>
            </p:grpSpPr>
            <p:grpSp>
              <p:nvGrpSpPr>
                <p:cNvPr id="65551" name="Group 15"/>
                <p:cNvGrpSpPr>
                  <a:grpSpLocks/>
                </p:cNvGrpSpPr>
                <p:nvPr/>
              </p:nvGrpSpPr>
              <p:grpSpPr bwMode="auto">
                <a:xfrm>
                  <a:off x="843" y="2172"/>
                  <a:ext cx="87" cy="158"/>
                  <a:chOff x="843" y="2172"/>
                  <a:chExt cx="87" cy="158"/>
                </a:xfrm>
              </p:grpSpPr>
              <p:sp>
                <p:nvSpPr>
                  <p:cNvPr id="65567" name="Freeform 16"/>
                  <p:cNvSpPr>
                    <a:spLocks/>
                  </p:cNvSpPr>
                  <p:nvPr/>
                </p:nvSpPr>
                <p:spPr bwMode="auto">
                  <a:xfrm>
                    <a:off x="860" y="2172"/>
                    <a:ext cx="70" cy="158"/>
                  </a:xfrm>
                  <a:custGeom>
                    <a:avLst/>
                    <a:gdLst>
                      <a:gd name="T0" fmla="*/ 12 w 70"/>
                      <a:gd name="T1" fmla="*/ 44 h 158"/>
                      <a:gd name="T2" fmla="*/ 6 w 70"/>
                      <a:gd name="T3" fmla="*/ 28 h 158"/>
                      <a:gd name="T4" fmla="*/ 24 w 70"/>
                      <a:gd name="T5" fmla="*/ 20 h 158"/>
                      <a:gd name="T6" fmla="*/ 36 w 70"/>
                      <a:gd name="T7" fmla="*/ 26 h 158"/>
                      <a:gd name="T8" fmla="*/ 42 w 70"/>
                      <a:gd name="T9" fmla="*/ 37 h 158"/>
                      <a:gd name="T10" fmla="*/ 42 w 70"/>
                      <a:gd name="T11" fmla="*/ 121 h 158"/>
                      <a:gd name="T12" fmla="*/ 34 w 70"/>
                      <a:gd name="T13" fmla="*/ 136 h 158"/>
                      <a:gd name="T14" fmla="*/ 12 w 70"/>
                      <a:gd name="T15" fmla="*/ 132 h 158"/>
                      <a:gd name="T16" fmla="*/ 4 w 70"/>
                      <a:gd name="T17" fmla="*/ 121 h 158"/>
                      <a:gd name="T18" fmla="*/ 4 w 70"/>
                      <a:gd name="T19" fmla="*/ 141 h 158"/>
                      <a:gd name="T20" fmla="*/ 16 w 70"/>
                      <a:gd name="T21" fmla="*/ 152 h 158"/>
                      <a:gd name="T22" fmla="*/ 34 w 70"/>
                      <a:gd name="T23" fmla="*/ 158 h 158"/>
                      <a:gd name="T24" fmla="*/ 54 w 70"/>
                      <a:gd name="T25" fmla="*/ 152 h 158"/>
                      <a:gd name="T26" fmla="*/ 64 w 70"/>
                      <a:gd name="T27" fmla="*/ 132 h 158"/>
                      <a:gd name="T28" fmla="*/ 70 w 70"/>
                      <a:gd name="T29" fmla="*/ 114 h 158"/>
                      <a:gd name="T30" fmla="*/ 66 w 70"/>
                      <a:gd name="T31" fmla="*/ 33 h 158"/>
                      <a:gd name="T32" fmla="*/ 60 w 70"/>
                      <a:gd name="T33" fmla="*/ 17 h 158"/>
                      <a:gd name="T34" fmla="*/ 46 w 70"/>
                      <a:gd name="T35" fmla="*/ 0 h 158"/>
                      <a:gd name="T36" fmla="*/ 28 w 70"/>
                      <a:gd name="T37" fmla="*/ 0 h 158"/>
                      <a:gd name="T38" fmla="*/ 10 w 70"/>
                      <a:gd name="T39" fmla="*/ 4 h 158"/>
                      <a:gd name="T40" fmla="*/ 0 w 70"/>
                      <a:gd name="T41" fmla="*/ 17 h 158"/>
                      <a:gd name="T42" fmla="*/ 12 w 70"/>
                      <a:gd name="T43" fmla="*/ 44 h 15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70" h="158">
                        <a:moveTo>
                          <a:pt x="12" y="44"/>
                        </a:moveTo>
                        <a:lnTo>
                          <a:pt x="6" y="28"/>
                        </a:lnTo>
                        <a:lnTo>
                          <a:pt x="24" y="20"/>
                        </a:lnTo>
                        <a:lnTo>
                          <a:pt x="36" y="26"/>
                        </a:lnTo>
                        <a:lnTo>
                          <a:pt x="42" y="37"/>
                        </a:lnTo>
                        <a:lnTo>
                          <a:pt x="42" y="121"/>
                        </a:lnTo>
                        <a:lnTo>
                          <a:pt x="34" y="136"/>
                        </a:lnTo>
                        <a:lnTo>
                          <a:pt x="12" y="132"/>
                        </a:lnTo>
                        <a:lnTo>
                          <a:pt x="4" y="121"/>
                        </a:lnTo>
                        <a:lnTo>
                          <a:pt x="4" y="141"/>
                        </a:lnTo>
                        <a:lnTo>
                          <a:pt x="16" y="152"/>
                        </a:lnTo>
                        <a:lnTo>
                          <a:pt x="34" y="158"/>
                        </a:lnTo>
                        <a:lnTo>
                          <a:pt x="54" y="152"/>
                        </a:lnTo>
                        <a:lnTo>
                          <a:pt x="64" y="132"/>
                        </a:lnTo>
                        <a:lnTo>
                          <a:pt x="70" y="114"/>
                        </a:lnTo>
                        <a:lnTo>
                          <a:pt x="66" y="33"/>
                        </a:lnTo>
                        <a:lnTo>
                          <a:pt x="60" y="17"/>
                        </a:lnTo>
                        <a:lnTo>
                          <a:pt x="46" y="0"/>
                        </a:lnTo>
                        <a:lnTo>
                          <a:pt x="28" y="0"/>
                        </a:lnTo>
                        <a:lnTo>
                          <a:pt x="10" y="4"/>
                        </a:lnTo>
                        <a:lnTo>
                          <a:pt x="0" y="17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8" name="Freeform 17"/>
                  <p:cNvSpPr>
                    <a:spLocks/>
                  </p:cNvSpPr>
                  <p:nvPr/>
                </p:nvSpPr>
                <p:spPr bwMode="auto">
                  <a:xfrm>
                    <a:off x="843" y="2177"/>
                    <a:ext cx="57" cy="145"/>
                  </a:xfrm>
                  <a:custGeom>
                    <a:avLst/>
                    <a:gdLst>
                      <a:gd name="T0" fmla="*/ 31 w 57"/>
                      <a:gd name="T1" fmla="*/ 0 h 145"/>
                      <a:gd name="T2" fmla="*/ 8 w 57"/>
                      <a:gd name="T3" fmla="*/ 11 h 145"/>
                      <a:gd name="T4" fmla="*/ 0 w 57"/>
                      <a:gd name="T5" fmla="*/ 33 h 145"/>
                      <a:gd name="T6" fmla="*/ 6 w 57"/>
                      <a:gd name="T7" fmla="*/ 95 h 145"/>
                      <a:gd name="T8" fmla="*/ 8 w 57"/>
                      <a:gd name="T9" fmla="*/ 128 h 145"/>
                      <a:gd name="T10" fmla="*/ 18 w 57"/>
                      <a:gd name="T11" fmla="*/ 139 h 145"/>
                      <a:gd name="T12" fmla="*/ 37 w 57"/>
                      <a:gd name="T13" fmla="*/ 145 h 145"/>
                      <a:gd name="T14" fmla="*/ 57 w 57"/>
                      <a:gd name="T15" fmla="*/ 145 h 145"/>
                      <a:gd name="T16" fmla="*/ 31 w 57"/>
                      <a:gd name="T17" fmla="*/ 126 h 145"/>
                      <a:gd name="T18" fmla="*/ 24 w 57"/>
                      <a:gd name="T19" fmla="*/ 100 h 145"/>
                      <a:gd name="T20" fmla="*/ 26 w 57"/>
                      <a:gd name="T21" fmla="*/ 33 h 145"/>
                      <a:gd name="T22" fmla="*/ 31 w 57"/>
                      <a:gd name="T23" fmla="*/ 0 h 14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57" h="145">
                        <a:moveTo>
                          <a:pt x="31" y="0"/>
                        </a:moveTo>
                        <a:lnTo>
                          <a:pt x="8" y="11"/>
                        </a:lnTo>
                        <a:lnTo>
                          <a:pt x="0" y="33"/>
                        </a:lnTo>
                        <a:lnTo>
                          <a:pt x="6" y="95"/>
                        </a:lnTo>
                        <a:lnTo>
                          <a:pt x="8" y="128"/>
                        </a:lnTo>
                        <a:lnTo>
                          <a:pt x="18" y="139"/>
                        </a:lnTo>
                        <a:lnTo>
                          <a:pt x="37" y="145"/>
                        </a:lnTo>
                        <a:lnTo>
                          <a:pt x="57" y="145"/>
                        </a:lnTo>
                        <a:lnTo>
                          <a:pt x="31" y="126"/>
                        </a:lnTo>
                        <a:lnTo>
                          <a:pt x="24" y="100"/>
                        </a:lnTo>
                        <a:lnTo>
                          <a:pt x="26" y="3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5552" name="Group 18"/>
                <p:cNvGrpSpPr>
                  <a:grpSpLocks/>
                </p:cNvGrpSpPr>
                <p:nvPr/>
              </p:nvGrpSpPr>
              <p:grpSpPr bwMode="auto">
                <a:xfrm>
                  <a:off x="1239" y="2133"/>
                  <a:ext cx="106" cy="220"/>
                  <a:chOff x="1239" y="2133"/>
                  <a:chExt cx="106" cy="220"/>
                </a:xfrm>
              </p:grpSpPr>
              <p:sp>
                <p:nvSpPr>
                  <p:cNvPr id="65565" name="Freeform 19"/>
                  <p:cNvSpPr>
                    <a:spLocks/>
                  </p:cNvSpPr>
                  <p:nvPr/>
                </p:nvSpPr>
                <p:spPr bwMode="auto">
                  <a:xfrm>
                    <a:off x="1239" y="2133"/>
                    <a:ext cx="106" cy="220"/>
                  </a:xfrm>
                  <a:custGeom>
                    <a:avLst/>
                    <a:gdLst>
                      <a:gd name="T0" fmla="*/ 23 w 106"/>
                      <a:gd name="T1" fmla="*/ 18 h 220"/>
                      <a:gd name="T2" fmla="*/ 32 w 106"/>
                      <a:gd name="T3" fmla="*/ 5 h 220"/>
                      <a:gd name="T4" fmla="*/ 55 w 106"/>
                      <a:gd name="T5" fmla="*/ 0 h 220"/>
                      <a:gd name="T6" fmla="*/ 78 w 106"/>
                      <a:gd name="T7" fmla="*/ 5 h 220"/>
                      <a:gd name="T8" fmla="*/ 100 w 106"/>
                      <a:gd name="T9" fmla="*/ 16 h 220"/>
                      <a:gd name="T10" fmla="*/ 106 w 106"/>
                      <a:gd name="T11" fmla="*/ 40 h 220"/>
                      <a:gd name="T12" fmla="*/ 102 w 106"/>
                      <a:gd name="T13" fmla="*/ 176 h 220"/>
                      <a:gd name="T14" fmla="*/ 95 w 106"/>
                      <a:gd name="T15" fmla="*/ 209 h 220"/>
                      <a:gd name="T16" fmla="*/ 68 w 106"/>
                      <a:gd name="T17" fmla="*/ 220 h 220"/>
                      <a:gd name="T18" fmla="*/ 38 w 106"/>
                      <a:gd name="T19" fmla="*/ 220 h 220"/>
                      <a:gd name="T20" fmla="*/ 17 w 106"/>
                      <a:gd name="T21" fmla="*/ 209 h 220"/>
                      <a:gd name="T22" fmla="*/ 0 w 106"/>
                      <a:gd name="T23" fmla="*/ 191 h 220"/>
                      <a:gd name="T24" fmla="*/ 0 w 106"/>
                      <a:gd name="T25" fmla="*/ 176 h 220"/>
                      <a:gd name="T26" fmla="*/ 21 w 106"/>
                      <a:gd name="T27" fmla="*/ 187 h 220"/>
                      <a:gd name="T28" fmla="*/ 44 w 106"/>
                      <a:gd name="T29" fmla="*/ 196 h 220"/>
                      <a:gd name="T30" fmla="*/ 62 w 106"/>
                      <a:gd name="T31" fmla="*/ 187 h 220"/>
                      <a:gd name="T32" fmla="*/ 78 w 106"/>
                      <a:gd name="T33" fmla="*/ 176 h 220"/>
                      <a:gd name="T34" fmla="*/ 80 w 106"/>
                      <a:gd name="T35" fmla="*/ 142 h 220"/>
                      <a:gd name="T36" fmla="*/ 80 w 106"/>
                      <a:gd name="T37" fmla="*/ 33 h 220"/>
                      <a:gd name="T38" fmla="*/ 66 w 106"/>
                      <a:gd name="T39" fmla="*/ 22 h 220"/>
                      <a:gd name="T40" fmla="*/ 45 w 106"/>
                      <a:gd name="T41" fmla="*/ 24 h 220"/>
                      <a:gd name="T42" fmla="*/ 23 w 106"/>
                      <a:gd name="T43" fmla="*/ 18 h 2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06" h="220">
                        <a:moveTo>
                          <a:pt x="23" y="18"/>
                        </a:moveTo>
                        <a:lnTo>
                          <a:pt x="32" y="5"/>
                        </a:lnTo>
                        <a:lnTo>
                          <a:pt x="55" y="0"/>
                        </a:lnTo>
                        <a:lnTo>
                          <a:pt x="78" y="5"/>
                        </a:lnTo>
                        <a:lnTo>
                          <a:pt x="100" y="16"/>
                        </a:lnTo>
                        <a:lnTo>
                          <a:pt x="106" y="40"/>
                        </a:lnTo>
                        <a:lnTo>
                          <a:pt x="102" y="176"/>
                        </a:lnTo>
                        <a:lnTo>
                          <a:pt x="95" y="209"/>
                        </a:lnTo>
                        <a:lnTo>
                          <a:pt x="68" y="220"/>
                        </a:lnTo>
                        <a:lnTo>
                          <a:pt x="38" y="220"/>
                        </a:lnTo>
                        <a:lnTo>
                          <a:pt x="17" y="209"/>
                        </a:lnTo>
                        <a:lnTo>
                          <a:pt x="0" y="191"/>
                        </a:lnTo>
                        <a:lnTo>
                          <a:pt x="0" y="176"/>
                        </a:lnTo>
                        <a:lnTo>
                          <a:pt x="21" y="187"/>
                        </a:lnTo>
                        <a:lnTo>
                          <a:pt x="44" y="196"/>
                        </a:lnTo>
                        <a:lnTo>
                          <a:pt x="62" y="187"/>
                        </a:lnTo>
                        <a:lnTo>
                          <a:pt x="78" y="176"/>
                        </a:lnTo>
                        <a:lnTo>
                          <a:pt x="80" y="142"/>
                        </a:lnTo>
                        <a:lnTo>
                          <a:pt x="80" y="33"/>
                        </a:lnTo>
                        <a:lnTo>
                          <a:pt x="66" y="22"/>
                        </a:lnTo>
                        <a:lnTo>
                          <a:pt x="45" y="24"/>
                        </a:lnTo>
                        <a:lnTo>
                          <a:pt x="2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6" name="Freeform 20"/>
                  <p:cNvSpPr>
                    <a:spLocks/>
                  </p:cNvSpPr>
                  <p:nvPr/>
                </p:nvSpPr>
                <p:spPr bwMode="auto">
                  <a:xfrm>
                    <a:off x="1239" y="2135"/>
                    <a:ext cx="64" cy="202"/>
                  </a:xfrm>
                  <a:custGeom>
                    <a:avLst/>
                    <a:gdLst>
                      <a:gd name="T0" fmla="*/ 6 w 64"/>
                      <a:gd name="T1" fmla="*/ 27 h 202"/>
                      <a:gd name="T2" fmla="*/ 18 w 64"/>
                      <a:gd name="T3" fmla="*/ 11 h 202"/>
                      <a:gd name="T4" fmla="*/ 42 w 64"/>
                      <a:gd name="T5" fmla="*/ 0 h 202"/>
                      <a:gd name="T6" fmla="*/ 64 w 64"/>
                      <a:gd name="T7" fmla="*/ 9 h 202"/>
                      <a:gd name="T8" fmla="*/ 34 w 64"/>
                      <a:gd name="T9" fmla="*/ 27 h 202"/>
                      <a:gd name="T10" fmla="*/ 28 w 64"/>
                      <a:gd name="T11" fmla="*/ 44 h 202"/>
                      <a:gd name="T12" fmla="*/ 24 w 64"/>
                      <a:gd name="T13" fmla="*/ 173 h 202"/>
                      <a:gd name="T14" fmla="*/ 30 w 64"/>
                      <a:gd name="T15" fmla="*/ 189 h 202"/>
                      <a:gd name="T16" fmla="*/ 52 w 64"/>
                      <a:gd name="T17" fmla="*/ 202 h 202"/>
                      <a:gd name="T18" fmla="*/ 10 w 64"/>
                      <a:gd name="T19" fmla="*/ 195 h 202"/>
                      <a:gd name="T20" fmla="*/ 0 w 64"/>
                      <a:gd name="T21" fmla="*/ 178 h 202"/>
                      <a:gd name="T22" fmla="*/ 6 w 64"/>
                      <a:gd name="T23" fmla="*/ 27 h 20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4" h="202">
                        <a:moveTo>
                          <a:pt x="6" y="27"/>
                        </a:moveTo>
                        <a:lnTo>
                          <a:pt x="18" y="11"/>
                        </a:lnTo>
                        <a:lnTo>
                          <a:pt x="42" y="0"/>
                        </a:lnTo>
                        <a:lnTo>
                          <a:pt x="64" y="9"/>
                        </a:lnTo>
                        <a:lnTo>
                          <a:pt x="34" y="27"/>
                        </a:lnTo>
                        <a:lnTo>
                          <a:pt x="28" y="44"/>
                        </a:lnTo>
                        <a:lnTo>
                          <a:pt x="24" y="173"/>
                        </a:lnTo>
                        <a:lnTo>
                          <a:pt x="30" y="189"/>
                        </a:lnTo>
                        <a:lnTo>
                          <a:pt x="52" y="202"/>
                        </a:lnTo>
                        <a:lnTo>
                          <a:pt x="10" y="195"/>
                        </a:lnTo>
                        <a:lnTo>
                          <a:pt x="0" y="178"/>
                        </a:lnTo>
                        <a:lnTo>
                          <a:pt x="6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5553" name="Group 21"/>
                <p:cNvGrpSpPr>
                  <a:grpSpLocks/>
                </p:cNvGrpSpPr>
                <p:nvPr/>
              </p:nvGrpSpPr>
              <p:grpSpPr bwMode="auto">
                <a:xfrm>
                  <a:off x="1640" y="2118"/>
                  <a:ext cx="106" cy="247"/>
                  <a:chOff x="1640" y="2118"/>
                  <a:chExt cx="106" cy="247"/>
                </a:xfrm>
              </p:grpSpPr>
              <p:sp>
                <p:nvSpPr>
                  <p:cNvPr id="65563" name="Freeform 22"/>
                  <p:cNvSpPr>
                    <a:spLocks/>
                  </p:cNvSpPr>
                  <p:nvPr/>
                </p:nvSpPr>
                <p:spPr bwMode="auto">
                  <a:xfrm>
                    <a:off x="1640" y="2118"/>
                    <a:ext cx="106" cy="247"/>
                  </a:xfrm>
                  <a:custGeom>
                    <a:avLst/>
                    <a:gdLst>
                      <a:gd name="T0" fmla="*/ 23 w 106"/>
                      <a:gd name="T1" fmla="*/ 20 h 247"/>
                      <a:gd name="T2" fmla="*/ 32 w 106"/>
                      <a:gd name="T3" fmla="*/ 6 h 247"/>
                      <a:gd name="T4" fmla="*/ 55 w 106"/>
                      <a:gd name="T5" fmla="*/ 0 h 247"/>
                      <a:gd name="T6" fmla="*/ 78 w 106"/>
                      <a:gd name="T7" fmla="*/ 6 h 247"/>
                      <a:gd name="T8" fmla="*/ 100 w 106"/>
                      <a:gd name="T9" fmla="*/ 18 h 247"/>
                      <a:gd name="T10" fmla="*/ 106 w 106"/>
                      <a:gd name="T11" fmla="*/ 45 h 247"/>
                      <a:gd name="T12" fmla="*/ 102 w 106"/>
                      <a:gd name="T13" fmla="*/ 198 h 247"/>
                      <a:gd name="T14" fmla="*/ 95 w 106"/>
                      <a:gd name="T15" fmla="*/ 235 h 247"/>
                      <a:gd name="T16" fmla="*/ 68 w 106"/>
                      <a:gd name="T17" fmla="*/ 247 h 247"/>
                      <a:gd name="T18" fmla="*/ 38 w 106"/>
                      <a:gd name="T19" fmla="*/ 247 h 247"/>
                      <a:gd name="T20" fmla="*/ 17 w 106"/>
                      <a:gd name="T21" fmla="*/ 235 h 247"/>
                      <a:gd name="T22" fmla="*/ 0 w 106"/>
                      <a:gd name="T23" fmla="*/ 214 h 247"/>
                      <a:gd name="T24" fmla="*/ 0 w 106"/>
                      <a:gd name="T25" fmla="*/ 198 h 247"/>
                      <a:gd name="T26" fmla="*/ 21 w 106"/>
                      <a:gd name="T27" fmla="*/ 210 h 247"/>
                      <a:gd name="T28" fmla="*/ 44 w 106"/>
                      <a:gd name="T29" fmla="*/ 220 h 247"/>
                      <a:gd name="T30" fmla="*/ 62 w 106"/>
                      <a:gd name="T31" fmla="*/ 210 h 247"/>
                      <a:gd name="T32" fmla="*/ 78 w 106"/>
                      <a:gd name="T33" fmla="*/ 198 h 247"/>
                      <a:gd name="T34" fmla="*/ 80 w 106"/>
                      <a:gd name="T35" fmla="*/ 159 h 247"/>
                      <a:gd name="T36" fmla="*/ 80 w 106"/>
                      <a:gd name="T37" fmla="*/ 37 h 247"/>
                      <a:gd name="T38" fmla="*/ 66 w 106"/>
                      <a:gd name="T39" fmla="*/ 24 h 247"/>
                      <a:gd name="T40" fmla="*/ 45 w 106"/>
                      <a:gd name="T41" fmla="*/ 27 h 247"/>
                      <a:gd name="T42" fmla="*/ 23 w 106"/>
                      <a:gd name="T43" fmla="*/ 20 h 24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06" h="247">
                        <a:moveTo>
                          <a:pt x="23" y="20"/>
                        </a:moveTo>
                        <a:lnTo>
                          <a:pt x="32" y="6"/>
                        </a:lnTo>
                        <a:lnTo>
                          <a:pt x="55" y="0"/>
                        </a:lnTo>
                        <a:lnTo>
                          <a:pt x="78" y="6"/>
                        </a:lnTo>
                        <a:lnTo>
                          <a:pt x="100" y="18"/>
                        </a:lnTo>
                        <a:lnTo>
                          <a:pt x="106" y="45"/>
                        </a:lnTo>
                        <a:lnTo>
                          <a:pt x="102" y="198"/>
                        </a:lnTo>
                        <a:lnTo>
                          <a:pt x="95" y="235"/>
                        </a:lnTo>
                        <a:lnTo>
                          <a:pt x="68" y="247"/>
                        </a:lnTo>
                        <a:lnTo>
                          <a:pt x="38" y="247"/>
                        </a:lnTo>
                        <a:lnTo>
                          <a:pt x="17" y="235"/>
                        </a:lnTo>
                        <a:lnTo>
                          <a:pt x="0" y="214"/>
                        </a:lnTo>
                        <a:lnTo>
                          <a:pt x="0" y="198"/>
                        </a:lnTo>
                        <a:lnTo>
                          <a:pt x="21" y="210"/>
                        </a:lnTo>
                        <a:lnTo>
                          <a:pt x="44" y="220"/>
                        </a:lnTo>
                        <a:lnTo>
                          <a:pt x="62" y="210"/>
                        </a:lnTo>
                        <a:lnTo>
                          <a:pt x="78" y="198"/>
                        </a:lnTo>
                        <a:lnTo>
                          <a:pt x="80" y="159"/>
                        </a:lnTo>
                        <a:lnTo>
                          <a:pt x="80" y="37"/>
                        </a:lnTo>
                        <a:lnTo>
                          <a:pt x="66" y="24"/>
                        </a:lnTo>
                        <a:lnTo>
                          <a:pt x="45" y="27"/>
                        </a:lnTo>
                        <a:lnTo>
                          <a:pt x="23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4" name="Freeform 23"/>
                  <p:cNvSpPr>
                    <a:spLocks/>
                  </p:cNvSpPr>
                  <p:nvPr/>
                </p:nvSpPr>
                <p:spPr bwMode="auto">
                  <a:xfrm>
                    <a:off x="1640" y="2119"/>
                    <a:ext cx="64" cy="229"/>
                  </a:xfrm>
                  <a:custGeom>
                    <a:avLst/>
                    <a:gdLst>
                      <a:gd name="T0" fmla="*/ 6 w 64"/>
                      <a:gd name="T1" fmla="*/ 31 h 229"/>
                      <a:gd name="T2" fmla="*/ 18 w 64"/>
                      <a:gd name="T3" fmla="*/ 12 h 229"/>
                      <a:gd name="T4" fmla="*/ 42 w 64"/>
                      <a:gd name="T5" fmla="*/ 0 h 229"/>
                      <a:gd name="T6" fmla="*/ 64 w 64"/>
                      <a:gd name="T7" fmla="*/ 10 h 229"/>
                      <a:gd name="T8" fmla="*/ 34 w 64"/>
                      <a:gd name="T9" fmla="*/ 31 h 229"/>
                      <a:gd name="T10" fmla="*/ 28 w 64"/>
                      <a:gd name="T11" fmla="*/ 50 h 229"/>
                      <a:gd name="T12" fmla="*/ 24 w 64"/>
                      <a:gd name="T13" fmla="*/ 196 h 229"/>
                      <a:gd name="T14" fmla="*/ 30 w 64"/>
                      <a:gd name="T15" fmla="*/ 215 h 229"/>
                      <a:gd name="T16" fmla="*/ 52 w 64"/>
                      <a:gd name="T17" fmla="*/ 229 h 229"/>
                      <a:gd name="T18" fmla="*/ 10 w 64"/>
                      <a:gd name="T19" fmla="*/ 221 h 229"/>
                      <a:gd name="T20" fmla="*/ 0 w 64"/>
                      <a:gd name="T21" fmla="*/ 202 h 229"/>
                      <a:gd name="T22" fmla="*/ 6 w 64"/>
                      <a:gd name="T23" fmla="*/ 31 h 2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4" h="229">
                        <a:moveTo>
                          <a:pt x="6" y="31"/>
                        </a:moveTo>
                        <a:lnTo>
                          <a:pt x="18" y="12"/>
                        </a:lnTo>
                        <a:lnTo>
                          <a:pt x="42" y="0"/>
                        </a:lnTo>
                        <a:lnTo>
                          <a:pt x="64" y="10"/>
                        </a:lnTo>
                        <a:lnTo>
                          <a:pt x="34" y="31"/>
                        </a:lnTo>
                        <a:lnTo>
                          <a:pt x="28" y="50"/>
                        </a:lnTo>
                        <a:lnTo>
                          <a:pt x="24" y="196"/>
                        </a:lnTo>
                        <a:lnTo>
                          <a:pt x="30" y="215"/>
                        </a:lnTo>
                        <a:lnTo>
                          <a:pt x="52" y="229"/>
                        </a:lnTo>
                        <a:lnTo>
                          <a:pt x="10" y="221"/>
                        </a:lnTo>
                        <a:lnTo>
                          <a:pt x="0" y="202"/>
                        </a:lnTo>
                        <a:lnTo>
                          <a:pt x="6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65554" name="Group 24"/>
                <p:cNvGrpSpPr>
                  <a:grpSpLocks/>
                </p:cNvGrpSpPr>
                <p:nvPr/>
              </p:nvGrpSpPr>
              <p:grpSpPr bwMode="auto">
                <a:xfrm>
                  <a:off x="2224" y="2065"/>
                  <a:ext cx="106" cy="351"/>
                  <a:chOff x="2224" y="2065"/>
                  <a:chExt cx="106" cy="351"/>
                </a:xfrm>
              </p:grpSpPr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auto">
                  <a:xfrm>
                    <a:off x="2224" y="2065"/>
                    <a:ext cx="106" cy="351"/>
                  </a:xfrm>
                  <a:custGeom>
                    <a:avLst/>
                    <a:gdLst>
                      <a:gd name="T0" fmla="*/ 23 w 106"/>
                      <a:gd name="T1" fmla="*/ 29 h 351"/>
                      <a:gd name="T2" fmla="*/ 32 w 106"/>
                      <a:gd name="T3" fmla="*/ 9 h 351"/>
                      <a:gd name="T4" fmla="*/ 55 w 106"/>
                      <a:gd name="T5" fmla="*/ 0 h 351"/>
                      <a:gd name="T6" fmla="*/ 78 w 106"/>
                      <a:gd name="T7" fmla="*/ 9 h 351"/>
                      <a:gd name="T8" fmla="*/ 100 w 106"/>
                      <a:gd name="T9" fmla="*/ 26 h 351"/>
                      <a:gd name="T10" fmla="*/ 106 w 106"/>
                      <a:gd name="T11" fmla="*/ 64 h 351"/>
                      <a:gd name="T12" fmla="*/ 102 w 106"/>
                      <a:gd name="T13" fmla="*/ 281 h 351"/>
                      <a:gd name="T14" fmla="*/ 95 w 106"/>
                      <a:gd name="T15" fmla="*/ 334 h 351"/>
                      <a:gd name="T16" fmla="*/ 68 w 106"/>
                      <a:gd name="T17" fmla="*/ 351 h 351"/>
                      <a:gd name="T18" fmla="*/ 38 w 106"/>
                      <a:gd name="T19" fmla="*/ 351 h 351"/>
                      <a:gd name="T20" fmla="*/ 17 w 106"/>
                      <a:gd name="T21" fmla="*/ 334 h 351"/>
                      <a:gd name="T22" fmla="*/ 0 w 106"/>
                      <a:gd name="T23" fmla="*/ 305 h 351"/>
                      <a:gd name="T24" fmla="*/ 0 w 106"/>
                      <a:gd name="T25" fmla="*/ 281 h 351"/>
                      <a:gd name="T26" fmla="*/ 21 w 106"/>
                      <a:gd name="T27" fmla="*/ 299 h 351"/>
                      <a:gd name="T28" fmla="*/ 44 w 106"/>
                      <a:gd name="T29" fmla="*/ 313 h 351"/>
                      <a:gd name="T30" fmla="*/ 62 w 106"/>
                      <a:gd name="T31" fmla="*/ 299 h 351"/>
                      <a:gd name="T32" fmla="*/ 78 w 106"/>
                      <a:gd name="T33" fmla="*/ 281 h 351"/>
                      <a:gd name="T34" fmla="*/ 80 w 106"/>
                      <a:gd name="T35" fmla="*/ 226 h 351"/>
                      <a:gd name="T36" fmla="*/ 80 w 106"/>
                      <a:gd name="T37" fmla="*/ 52 h 351"/>
                      <a:gd name="T38" fmla="*/ 66 w 106"/>
                      <a:gd name="T39" fmla="*/ 35 h 351"/>
                      <a:gd name="T40" fmla="*/ 45 w 106"/>
                      <a:gd name="T41" fmla="*/ 38 h 351"/>
                      <a:gd name="T42" fmla="*/ 23 w 106"/>
                      <a:gd name="T43" fmla="*/ 29 h 35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06" h="351">
                        <a:moveTo>
                          <a:pt x="23" y="29"/>
                        </a:moveTo>
                        <a:lnTo>
                          <a:pt x="32" y="9"/>
                        </a:lnTo>
                        <a:lnTo>
                          <a:pt x="55" y="0"/>
                        </a:lnTo>
                        <a:lnTo>
                          <a:pt x="78" y="9"/>
                        </a:lnTo>
                        <a:lnTo>
                          <a:pt x="100" y="26"/>
                        </a:lnTo>
                        <a:lnTo>
                          <a:pt x="106" y="64"/>
                        </a:lnTo>
                        <a:lnTo>
                          <a:pt x="102" y="281"/>
                        </a:lnTo>
                        <a:lnTo>
                          <a:pt x="95" y="334"/>
                        </a:lnTo>
                        <a:lnTo>
                          <a:pt x="68" y="351"/>
                        </a:lnTo>
                        <a:lnTo>
                          <a:pt x="38" y="351"/>
                        </a:lnTo>
                        <a:lnTo>
                          <a:pt x="17" y="334"/>
                        </a:lnTo>
                        <a:lnTo>
                          <a:pt x="0" y="305"/>
                        </a:lnTo>
                        <a:lnTo>
                          <a:pt x="0" y="281"/>
                        </a:lnTo>
                        <a:lnTo>
                          <a:pt x="21" y="299"/>
                        </a:lnTo>
                        <a:lnTo>
                          <a:pt x="44" y="313"/>
                        </a:lnTo>
                        <a:lnTo>
                          <a:pt x="62" y="299"/>
                        </a:lnTo>
                        <a:lnTo>
                          <a:pt x="78" y="281"/>
                        </a:lnTo>
                        <a:lnTo>
                          <a:pt x="80" y="226"/>
                        </a:lnTo>
                        <a:lnTo>
                          <a:pt x="80" y="52"/>
                        </a:lnTo>
                        <a:lnTo>
                          <a:pt x="66" y="35"/>
                        </a:lnTo>
                        <a:lnTo>
                          <a:pt x="45" y="38"/>
                        </a:lnTo>
                        <a:lnTo>
                          <a:pt x="23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auto">
                  <a:xfrm>
                    <a:off x="2224" y="2067"/>
                    <a:ext cx="64" cy="325"/>
                  </a:xfrm>
                  <a:custGeom>
                    <a:avLst/>
                    <a:gdLst>
                      <a:gd name="T0" fmla="*/ 6 w 64"/>
                      <a:gd name="T1" fmla="*/ 44 h 325"/>
                      <a:gd name="T2" fmla="*/ 18 w 64"/>
                      <a:gd name="T3" fmla="*/ 18 h 325"/>
                      <a:gd name="T4" fmla="*/ 42 w 64"/>
                      <a:gd name="T5" fmla="*/ 0 h 325"/>
                      <a:gd name="T6" fmla="*/ 64 w 64"/>
                      <a:gd name="T7" fmla="*/ 15 h 325"/>
                      <a:gd name="T8" fmla="*/ 34 w 64"/>
                      <a:gd name="T9" fmla="*/ 44 h 325"/>
                      <a:gd name="T10" fmla="*/ 28 w 64"/>
                      <a:gd name="T11" fmla="*/ 70 h 325"/>
                      <a:gd name="T12" fmla="*/ 24 w 64"/>
                      <a:gd name="T13" fmla="*/ 278 h 325"/>
                      <a:gd name="T14" fmla="*/ 30 w 64"/>
                      <a:gd name="T15" fmla="*/ 305 h 325"/>
                      <a:gd name="T16" fmla="*/ 52 w 64"/>
                      <a:gd name="T17" fmla="*/ 325 h 325"/>
                      <a:gd name="T18" fmla="*/ 10 w 64"/>
                      <a:gd name="T19" fmla="*/ 313 h 325"/>
                      <a:gd name="T20" fmla="*/ 0 w 64"/>
                      <a:gd name="T21" fmla="*/ 287 h 325"/>
                      <a:gd name="T22" fmla="*/ 6 w 64"/>
                      <a:gd name="T23" fmla="*/ 44 h 3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4" h="325">
                        <a:moveTo>
                          <a:pt x="6" y="44"/>
                        </a:moveTo>
                        <a:lnTo>
                          <a:pt x="18" y="18"/>
                        </a:lnTo>
                        <a:lnTo>
                          <a:pt x="42" y="0"/>
                        </a:lnTo>
                        <a:lnTo>
                          <a:pt x="64" y="15"/>
                        </a:lnTo>
                        <a:lnTo>
                          <a:pt x="34" y="44"/>
                        </a:lnTo>
                        <a:lnTo>
                          <a:pt x="28" y="70"/>
                        </a:lnTo>
                        <a:lnTo>
                          <a:pt x="24" y="278"/>
                        </a:lnTo>
                        <a:lnTo>
                          <a:pt x="30" y="305"/>
                        </a:lnTo>
                        <a:lnTo>
                          <a:pt x="52" y="325"/>
                        </a:lnTo>
                        <a:lnTo>
                          <a:pt x="10" y="313"/>
                        </a:lnTo>
                        <a:lnTo>
                          <a:pt x="0" y="287"/>
                        </a:lnTo>
                        <a:lnTo>
                          <a:pt x="6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65555" name="Freeform 27"/>
                <p:cNvSpPr>
                  <a:spLocks/>
                </p:cNvSpPr>
                <p:nvPr/>
              </p:nvSpPr>
              <p:spPr bwMode="auto">
                <a:xfrm>
                  <a:off x="1721" y="2093"/>
                  <a:ext cx="532" cy="75"/>
                </a:xfrm>
                <a:custGeom>
                  <a:avLst/>
                  <a:gdLst>
                    <a:gd name="T0" fmla="*/ 0 w 532"/>
                    <a:gd name="T1" fmla="*/ 51 h 75"/>
                    <a:gd name="T2" fmla="*/ 532 w 532"/>
                    <a:gd name="T3" fmla="*/ 0 h 75"/>
                    <a:gd name="T4" fmla="*/ 521 w 532"/>
                    <a:gd name="T5" fmla="*/ 34 h 75"/>
                    <a:gd name="T6" fmla="*/ 9 w 532"/>
                    <a:gd name="T7" fmla="*/ 75 h 75"/>
                    <a:gd name="T8" fmla="*/ 0 w 532"/>
                    <a:gd name="T9" fmla="*/ 51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2" h="75">
                      <a:moveTo>
                        <a:pt x="0" y="51"/>
                      </a:moveTo>
                      <a:lnTo>
                        <a:pt x="532" y="0"/>
                      </a:lnTo>
                      <a:lnTo>
                        <a:pt x="521" y="34"/>
                      </a:lnTo>
                      <a:lnTo>
                        <a:pt x="9" y="7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6" name="Freeform 28"/>
                <p:cNvSpPr>
                  <a:spLocks/>
                </p:cNvSpPr>
                <p:nvPr/>
              </p:nvSpPr>
              <p:spPr bwMode="auto">
                <a:xfrm>
                  <a:off x="1724" y="2317"/>
                  <a:ext cx="531" cy="71"/>
                </a:xfrm>
                <a:custGeom>
                  <a:avLst/>
                  <a:gdLst>
                    <a:gd name="T0" fmla="*/ 0 w 531"/>
                    <a:gd name="T1" fmla="*/ 0 h 71"/>
                    <a:gd name="T2" fmla="*/ 520 w 531"/>
                    <a:gd name="T3" fmla="*/ 41 h 71"/>
                    <a:gd name="T4" fmla="*/ 531 w 531"/>
                    <a:gd name="T5" fmla="*/ 71 h 71"/>
                    <a:gd name="T6" fmla="*/ 0 w 531"/>
                    <a:gd name="T7" fmla="*/ 24 h 71"/>
                    <a:gd name="T8" fmla="*/ 0 w 531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1" h="71">
                      <a:moveTo>
                        <a:pt x="0" y="0"/>
                      </a:moveTo>
                      <a:lnTo>
                        <a:pt x="520" y="41"/>
                      </a:lnTo>
                      <a:lnTo>
                        <a:pt x="531" y="71"/>
                      </a:lnTo>
                      <a:lnTo>
                        <a:pt x="0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7" name="Freeform 29"/>
                <p:cNvSpPr>
                  <a:spLocks/>
                </p:cNvSpPr>
                <p:nvPr/>
              </p:nvSpPr>
              <p:spPr bwMode="auto">
                <a:xfrm>
                  <a:off x="1327" y="2146"/>
                  <a:ext cx="337" cy="44"/>
                </a:xfrm>
                <a:custGeom>
                  <a:avLst/>
                  <a:gdLst>
                    <a:gd name="T0" fmla="*/ 7 w 337"/>
                    <a:gd name="T1" fmla="*/ 19 h 44"/>
                    <a:gd name="T2" fmla="*/ 333 w 337"/>
                    <a:gd name="T3" fmla="*/ 0 h 44"/>
                    <a:gd name="T4" fmla="*/ 337 w 337"/>
                    <a:gd name="T5" fmla="*/ 36 h 44"/>
                    <a:gd name="T6" fmla="*/ 0 w 337"/>
                    <a:gd name="T7" fmla="*/ 44 h 44"/>
                    <a:gd name="T8" fmla="*/ 7 w 337"/>
                    <a:gd name="T9" fmla="*/ 19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7" h="44">
                      <a:moveTo>
                        <a:pt x="7" y="19"/>
                      </a:moveTo>
                      <a:lnTo>
                        <a:pt x="333" y="0"/>
                      </a:lnTo>
                      <a:lnTo>
                        <a:pt x="337" y="36"/>
                      </a:lnTo>
                      <a:lnTo>
                        <a:pt x="0" y="44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8" name="Freeform 30"/>
                <p:cNvSpPr>
                  <a:spLocks/>
                </p:cNvSpPr>
                <p:nvPr/>
              </p:nvSpPr>
              <p:spPr bwMode="auto">
                <a:xfrm>
                  <a:off x="1318" y="2303"/>
                  <a:ext cx="341" cy="38"/>
                </a:xfrm>
                <a:custGeom>
                  <a:avLst/>
                  <a:gdLst>
                    <a:gd name="T0" fmla="*/ 9 w 341"/>
                    <a:gd name="T1" fmla="*/ 0 h 38"/>
                    <a:gd name="T2" fmla="*/ 336 w 341"/>
                    <a:gd name="T3" fmla="*/ 7 h 38"/>
                    <a:gd name="T4" fmla="*/ 341 w 341"/>
                    <a:gd name="T5" fmla="*/ 38 h 38"/>
                    <a:gd name="T6" fmla="*/ 0 w 341"/>
                    <a:gd name="T7" fmla="*/ 31 h 38"/>
                    <a:gd name="T8" fmla="*/ 9 w 34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1" h="38">
                      <a:moveTo>
                        <a:pt x="9" y="0"/>
                      </a:moveTo>
                      <a:lnTo>
                        <a:pt x="336" y="7"/>
                      </a:lnTo>
                      <a:lnTo>
                        <a:pt x="341" y="38"/>
                      </a:lnTo>
                      <a:lnTo>
                        <a:pt x="0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59" name="Freeform 31"/>
                <p:cNvSpPr>
                  <a:spLocks/>
                </p:cNvSpPr>
                <p:nvPr/>
              </p:nvSpPr>
              <p:spPr bwMode="auto">
                <a:xfrm>
                  <a:off x="913" y="2177"/>
                  <a:ext cx="348" cy="43"/>
                </a:xfrm>
                <a:custGeom>
                  <a:avLst/>
                  <a:gdLst>
                    <a:gd name="T0" fmla="*/ 5 w 348"/>
                    <a:gd name="T1" fmla="*/ 19 h 43"/>
                    <a:gd name="T2" fmla="*/ 348 w 348"/>
                    <a:gd name="T3" fmla="*/ 0 h 43"/>
                    <a:gd name="T4" fmla="*/ 339 w 348"/>
                    <a:gd name="T5" fmla="*/ 30 h 43"/>
                    <a:gd name="T6" fmla="*/ 0 w 348"/>
                    <a:gd name="T7" fmla="*/ 43 h 43"/>
                    <a:gd name="T8" fmla="*/ 5 w 348"/>
                    <a:gd name="T9" fmla="*/ 19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8" h="43">
                      <a:moveTo>
                        <a:pt x="5" y="19"/>
                      </a:moveTo>
                      <a:lnTo>
                        <a:pt x="348" y="0"/>
                      </a:lnTo>
                      <a:lnTo>
                        <a:pt x="339" y="30"/>
                      </a:lnTo>
                      <a:lnTo>
                        <a:pt x="0" y="4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5560" name="Freeform 32"/>
                <p:cNvSpPr>
                  <a:spLocks/>
                </p:cNvSpPr>
                <p:nvPr/>
              </p:nvSpPr>
              <p:spPr bwMode="auto">
                <a:xfrm>
                  <a:off x="897" y="2287"/>
                  <a:ext cx="360" cy="33"/>
                </a:xfrm>
                <a:custGeom>
                  <a:avLst/>
                  <a:gdLst>
                    <a:gd name="T0" fmla="*/ 16 w 360"/>
                    <a:gd name="T1" fmla="*/ 5 h 33"/>
                    <a:gd name="T2" fmla="*/ 358 w 360"/>
                    <a:gd name="T3" fmla="*/ 0 h 33"/>
                    <a:gd name="T4" fmla="*/ 360 w 360"/>
                    <a:gd name="T5" fmla="*/ 33 h 33"/>
                    <a:gd name="T6" fmla="*/ 0 w 360"/>
                    <a:gd name="T7" fmla="*/ 28 h 33"/>
                    <a:gd name="T8" fmla="*/ 16 w 360"/>
                    <a:gd name="T9" fmla="*/ 5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0" h="33">
                      <a:moveTo>
                        <a:pt x="16" y="5"/>
                      </a:moveTo>
                      <a:lnTo>
                        <a:pt x="358" y="0"/>
                      </a:lnTo>
                      <a:lnTo>
                        <a:pt x="360" y="33"/>
                      </a:lnTo>
                      <a:lnTo>
                        <a:pt x="0" y="28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65542" name="Group 33"/>
            <p:cNvGrpSpPr>
              <a:grpSpLocks/>
            </p:cNvGrpSpPr>
            <p:nvPr/>
          </p:nvGrpSpPr>
          <p:grpSpPr bwMode="auto">
            <a:xfrm>
              <a:off x="622" y="2097"/>
              <a:ext cx="874" cy="1510"/>
              <a:chOff x="622" y="2097"/>
              <a:chExt cx="874" cy="1510"/>
            </a:xfrm>
          </p:grpSpPr>
          <p:sp>
            <p:nvSpPr>
              <p:cNvPr id="65543" name="Freeform 34"/>
              <p:cNvSpPr>
                <a:spLocks/>
              </p:cNvSpPr>
              <p:nvPr/>
            </p:nvSpPr>
            <p:spPr bwMode="auto">
              <a:xfrm>
                <a:off x="622" y="2097"/>
                <a:ext cx="341" cy="314"/>
              </a:xfrm>
              <a:custGeom>
                <a:avLst/>
                <a:gdLst>
                  <a:gd name="T0" fmla="*/ 232 w 341"/>
                  <a:gd name="T1" fmla="*/ 158 h 314"/>
                  <a:gd name="T2" fmla="*/ 217 w 341"/>
                  <a:gd name="T3" fmla="*/ 120 h 314"/>
                  <a:gd name="T4" fmla="*/ 201 w 341"/>
                  <a:gd name="T5" fmla="*/ 83 h 314"/>
                  <a:gd name="T6" fmla="*/ 179 w 341"/>
                  <a:gd name="T7" fmla="*/ 43 h 314"/>
                  <a:gd name="T8" fmla="*/ 158 w 341"/>
                  <a:gd name="T9" fmla="*/ 18 h 314"/>
                  <a:gd name="T10" fmla="*/ 136 w 341"/>
                  <a:gd name="T11" fmla="*/ 5 h 314"/>
                  <a:gd name="T12" fmla="*/ 108 w 341"/>
                  <a:gd name="T13" fmla="*/ 0 h 314"/>
                  <a:gd name="T14" fmla="*/ 77 w 341"/>
                  <a:gd name="T15" fmla="*/ 0 h 314"/>
                  <a:gd name="T16" fmla="*/ 50 w 341"/>
                  <a:gd name="T17" fmla="*/ 7 h 314"/>
                  <a:gd name="T18" fmla="*/ 27 w 341"/>
                  <a:gd name="T19" fmla="*/ 29 h 314"/>
                  <a:gd name="T20" fmla="*/ 11 w 341"/>
                  <a:gd name="T21" fmla="*/ 59 h 314"/>
                  <a:gd name="T22" fmla="*/ 0 w 341"/>
                  <a:gd name="T23" fmla="*/ 92 h 314"/>
                  <a:gd name="T24" fmla="*/ 0 w 341"/>
                  <a:gd name="T25" fmla="*/ 129 h 314"/>
                  <a:gd name="T26" fmla="*/ 11 w 341"/>
                  <a:gd name="T27" fmla="*/ 179 h 314"/>
                  <a:gd name="T28" fmla="*/ 32 w 341"/>
                  <a:gd name="T29" fmla="*/ 226 h 314"/>
                  <a:gd name="T30" fmla="*/ 54 w 341"/>
                  <a:gd name="T31" fmla="*/ 258 h 314"/>
                  <a:gd name="T32" fmla="*/ 83 w 341"/>
                  <a:gd name="T33" fmla="*/ 285 h 314"/>
                  <a:gd name="T34" fmla="*/ 120 w 341"/>
                  <a:gd name="T35" fmla="*/ 309 h 314"/>
                  <a:gd name="T36" fmla="*/ 156 w 341"/>
                  <a:gd name="T37" fmla="*/ 314 h 314"/>
                  <a:gd name="T38" fmla="*/ 183 w 341"/>
                  <a:gd name="T39" fmla="*/ 314 h 314"/>
                  <a:gd name="T40" fmla="*/ 205 w 341"/>
                  <a:gd name="T41" fmla="*/ 307 h 314"/>
                  <a:gd name="T42" fmla="*/ 217 w 341"/>
                  <a:gd name="T43" fmla="*/ 291 h 314"/>
                  <a:gd name="T44" fmla="*/ 233 w 341"/>
                  <a:gd name="T45" fmla="*/ 269 h 314"/>
                  <a:gd name="T46" fmla="*/ 239 w 341"/>
                  <a:gd name="T47" fmla="*/ 231 h 314"/>
                  <a:gd name="T48" fmla="*/ 242 w 341"/>
                  <a:gd name="T49" fmla="*/ 201 h 314"/>
                  <a:gd name="T50" fmla="*/ 280 w 341"/>
                  <a:gd name="T51" fmla="*/ 221 h 314"/>
                  <a:gd name="T52" fmla="*/ 328 w 341"/>
                  <a:gd name="T53" fmla="*/ 231 h 314"/>
                  <a:gd name="T54" fmla="*/ 341 w 341"/>
                  <a:gd name="T55" fmla="*/ 215 h 314"/>
                  <a:gd name="T56" fmla="*/ 339 w 341"/>
                  <a:gd name="T57" fmla="*/ 194 h 314"/>
                  <a:gd name="T58" fmla="*/ 298 w 341"/>
                  <a:gd name="T59" fmla="*/ 179 h 314"/>
                  <a:gd name="T60" fmla="*/ 255 w 341"/>
                  <a:gd name="T61" fmla="*/ 172 h 314"/>
                  <a:gd name="T62" fmla="*/ 232 w 341"/>
                  <a:gd name="T63" fmla="*/ 158 h 3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1" h="314">
                    <a:moveTo>
                      <a:pt x="232" y="158"/>
                    </a:moveTo>
                    <a:lnTo>
                      <a:pt x="217" y="120"/>
                    </a:lnTo>
                    <a:lnTo>
                      <a:pt x="201" y="83"/>
                    </a:lnTo>
                    <a:lnTo>
                      <a:pt x="179" y="43"/>
                    </a:lnTo>
                    <a:lnTo>
                      <a:pt x="158" y="18"/>
                    </a:lnTo>
                    <a:lnTo>
                      <a:pt x="136" y="5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50" y="7"/>
                    </a:lnTo>
                    <a:lnTo>
                      <a:pt x="27" y="29"/>
                    </a:lnTo>
                    <a:lnTo>
                      <a:pt x="11" y="59"/>
                    </a:lnTo>
                    <a:lnTo>
                      <a:pt x="0" y="92"/>
                    </a:lnTo>
                    <a:lnTo>
                      <a:pt x="0" y="129"/>
                    </a:lnTo>
                    <a:lnTo>
                      <a:pt x="11" y="179"/>
                    </a:lnTo>
                    <a:lnTo>
                      <a:pt x="32" y="226"/>
                    </a:lnTo>
                    <a:lnTo>
                      <a:pt x="54" y="258"/>
                    </a:lnTo>
                    <a:lnTo>
                      <a:pt x="83" y="285"/>
                    </a:lnTo>
                    <a:lnTo>
                      <a:pt x="120" y="309"/>
                    </a:lnTo>
                    <a:lnTo>
                      <a:pt x="156" y="314"/>
                    </a:lnTo>
                    <a:lnTo>
                      <a:pt x="183" y="314"/>
                    </a:lnTo>
                    <a:lnTo>
                      <a:pt x="205" y="307"/>
                    </a:lnTo>
                    <a:lnTo>
                      <a:pt x="217" y="291"/>
                    </a:lnTo>
                    <a:lnTo>
                      <a:pt x="233" y="269"/>
                    </a:lnTo>
                    <a:lnTo>
                      <a:pt x="239" y="231"/>
                    </a:lnTo>
                    <a:lnTo>
                      <a:pt x="242" y="201"/>
                    </a:lnTo>
                    <a:lnTo>
                      <a:pt x="280" y="221"/>
                    </a:lnTo>
                    <a:lnTo>
                      <a:pt x="328" y="231"/>
                    </a:lnTo>
                    <a:lnTo>
                      <a:pt x="341" y="215"/>
                    </a:lnTo>
                    <a:lnTo>
                      <a:pt x="339" y="194"/>
                    </a:lnTo>
                    <a:lnTo>
                      <a:pt x="298" y="179"/>
                    </a:lnTo>
                    <a:lnTo>
                      <a:pt x="255" y="172"/>
                    </a:lnTo>
                    <a:lnTo>
                      <a:pt x="232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4" name="Freeform 35"/>
              <p:cNvSpPr>
                <a:spLocks/>
              </p:cNvSpPr>
              <p:nvPr/>
            </p:nvSpPr>
            <p:spPr bwMode="auto">
              <a:xfrm>
                <a:off x="717" y="2450"/>
                <a:ext cx="299" cy="527"/>
              </a:xfrm>
              <a:custGeom>
                <a:avLst/>
                <a:gdLst>
                  <a:gd name="T0" fmla="*/ 61 w 299"/>
                  <a:gd name="T1" fmla="*/ 11 h 527"/>
                  <a:gd name="T2" fmla="*/ 110 w 299"/>
                  <a:gd name="T3" fmla="*/ 0 h 527"/>
                  <a:gd name="T4" fmla="*/ 148 w 299"/>
                  <a:gd name="T5" fmla="*/ 4 h 527"/>
                  <a:gd name="T6" fmla="*/ 169 w 299"/>
                  <a:gd name="T7" fmla="*/ 14 h 527"/>
                  <a:gd name="T8" fmla="*/ 207 w 299"/>
                  <a:gd name="T9" fmla="*/ 46 h 527"/>
                  <a:gd name="T10" fmla="*/ 232 w 299"/>
                  <a:gd name="T11" fmla="*/ 84 h 527"/>
                  <a:gd name="T12" fmla="*/ 250 w 299"/>
                  <a:gd name="T13" fmla="*/ 121 h 527"/>
                  <a:gd name="T14" fmla="*/ 270 w 299"/>
                  <a:gd name="T15" fmla="*/ 171 h 527"/>
                  <a:gd name="T16" fmla="*/ 288 w 299"/>
                  <a:gd name="T17" fmla="*/ 224 h 527"/>
                  <a:gd name="T18" fmla="*/ 299 w 299"/>
                  <a:gd name="T19" fmla="*/ 292 h 527"/>
                  <a:gd name="T20" fmla="*/ 297 w 299"/>
                  <a:gd name="T21" fmla="*/ 340 h 527"/>
                  <a:gd name="T22" fmla="*/ 292 w 299"/>
                  <a:gd name="T23" fmla="*/ 390 h 527"/>
                  <a:gd name="T24" fmla="*/ 277 w 299"/>
                  <a:gd name="T25" fmla="*/ 431 h 527"/>
                  <a:gd name="T26" fmla="*/ 261 w 299"/>
                  <a:gd name="T27" fmla="*/ 463 h 527"/>
                  <a:gd name="T28" fmla="*/ 232 w 299"/>
                  <a:gd name="T29" fmla="*/ 493 h 527"/>
                  <a:gd name="T30" fmla="*/ 195 w 299"/>
                  <a:gd name="T31" fmla="*/ 515 h 527"/>
                  <a:gd name="T32" fmla="*/ 153 w 299"/>
                  <a:gd name="T33" fmla="*/ 525 h 527"/>
                  <a:gd name="T34" fmla="*/ 110 w 299"/>
                  <a:gd name="T35" fmla="*/ 527 h 527"/>
                  <a:gd name="T36" fmla="*/ 70 w 299"/>
                  <a:gd name="T37" fmla="*/ 516 h 527"/>
                  <a:gd name="T38" fmla="*/ 49 w 299"/>
                  <a:gd name="T39" fmla="*/ 500 h 527"/>
                  <a:gd name="T40" fmla="*/ 27 w 299"/>
                  <a:gd name="T41" fmla="*/ 474 h 527"/>
                  <a:gd name="T42" fmla="*/ 18 w 299"/>
                  <a:gd name="T43" fmla="*/ 442 h 527"/>
                  <a:gd name="T44" fmla="*/ 16 w 299"/>
                  <a:gd name="T45" fmla="*/ 408 h 527"/>
                  <a:gd name="T46" fmla="*/ 18 w 299"/>
                  <a:gd name="T47" fmla="*/ 369 h 527"/>
                  <a:gd name="T48" fmla="*/ 38 w 299"/>
                  <a:gd name="T49" fmla="*/ 336 h 527"/>
                  <a:gd name="T50" fmla="*/ 59 w 299"/>
                  <a:gd name="T51" fmla="*/ 299 h 527"/>
                  <a:gd name="T52" fmla="*/ 70 w 299"/>
                  <a:gd name="T53" fmla="*/ 276 h 527"/>
                  <a:gd name="T54" fmla="*/ 65 w 299"/>
                  <a:gd name="T55" fmla="*/ 240 h 527"/>
                  <a:gd name="T56" fmla="*/ 50 w 299"/>
                  <a:gd name="T57" fmla="*/ 214 h 527"/>
                  <a:gd name="T58" fmla="*/ 29 w 299"/>
                  <a:gd name="T59" fmla="*/ 187 h 527"/>
                  <a:gd name="T60" fmla="*/ 7 w 299"/>
                  <a:gd name="T61" fmla="*/ 150 h 527"/>
                  <a:gd name="T62" fmla="*/ 0 w 299"/>
                  <a:gd name="T63" fmla="*/ 112 h 527"/>
                  <a:gd name="T64" fmla="*/ 5 w 299"/>
                  <a:gd name="T65" fmla="*/ 75 h 527"/>
                  <a:gd name="T66" fmla="*/ 18 w 299"/>
                  <a:gd name="T67" fmla="*/ 46 h 527"/>
                  <a:gd name="T68" fmla="*/ 38 w 299"/>
                  <a:gd name="T69" fmla="*/ 27 h 527"/>
                  <a:gd name="T70" fmla="*/ 61 w 299"/>
                  <a:gd name="T71" fmla="*/ 11 h 5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527">
                    <a:moveTo>
                      <a:pt x="61" y="11"/>
                    </a:moveTo>
                    <a:lnTo>
                      <a:pt x="110" y="0"/>
                    </a:lnTo>
                    <a:lnTo>
                      <a:pt x="148" y="4"/>
                    </a:lnTo>
                    <a:lnTo>
                      <a:pt x="169" y="14"/>
                    </a:lnTo>
                    <a:lnTo>
                      <a:pt x="207" y="46"/>
                    </a:lnTo>
                    <a:lnTo>
                      <a:pt x="232" y="84"/>
                    </a:lnTo>
                    <a:lnTo>
                      <a:pt x="250" y="121"/>
                    </a:lnTo>
                    <a:lnTo>
                      <a:pt x="270" y="171"/>
                    </a:lnTo>
                    <a:lnTo>
                      <a:pt x="288" y="224"/>
                    </a:lnTo>
                    <a:lnTo>
                      <a:pt x="299" y="292"/>
                    </a:lnTo>
                    <a:lnTo>
                      <a:pt x="297" y="340"/>
                    </a:lnTo>
                    <a:lnTo>
                      <a:pt x="292" y="390"/>
                    </a:lnTo>
                    <a:lnTo>
                      <a:pt x="277" y="431"/>
                    </a:lnTo>
                    <a:lnTo>
                      <a:pt x="261" y="463"/>
                    </a:lnTo>
                    <a:lnTo>
                      <a:pt x="232" y="493"/>
                    </a:lnTo>
                    <a:lnTo>
                      <a:pt x="195" y="515"/>
                    </a:lnTo>
                    <a:lnTo>
                      <a:pt x="153" y="525"/>
                    </a:lnTo>
                    <a:lnTo>
                      <a:pt x="110" y="527"/>
                    </a:lnTo>
                    <a:lnTo>
                      <a:pt x="70" y="516"/>
                    </a:lnTo>
                    <a:lnTo>
                      <a:pt x="49" y="500"/>
                    </a:lnTo>
                    <a:lnTo>
                      <a:pt x="27" y="474"/>
                    </a:lnTo>
                    <a:lnTo>
                      <a:pt x="18" y="442"/>
                    </a:lnTo>
                    <a:lnTo>
                      <a:pt x="16" y="408"/>
                    </a:lnTo>
                    <a:lnTo>
                      <a:pt x="18" y="369"/>
                    </a:lnTo>
                    <a:lnTo>
                      <a:pt x="38" y="336"/>
                    </a:lnTo>
                    <a:lnTo>
                      <a:pt x="59" y="299"/>
                    </a:lnTo>
                    <a:lnTo>
                      <a:pt x="70" y="276"/>
                    </a:lnTo>
                    <a:lnTo>
                      <a:pt x="65" y="240"/>
                    </a:lnTo>
                    <a:lnTo>
                      <a:pt x="50" y="214"/>
                    </a:lnTo>
                    <a:lnTo>
                      <a:pt x="29" y="187"/>
                    </a:lnTo>
                    <a:lnTo>
                      <a:pt x="7" y="150"/>
                    </a:lnTo>
                    <a:lnTo>
                      <a:pt x="0" y="112"/>
                    </a:lnTo>
                    <a:lnTo>
                      <a:pt x="5" y="75"/>
                    </a:lnTo>
                    <a:lnTo>
                      <a:pt x="18" y="46"/>
                    </a:lnTo>
                    <a:lnTo>
                      <a:pt x="38" y="27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5" name="Freeform 36"/>
              <p:cNvSpPr>
                <a:spLocks/>
              </p:cNvSpPr>
              <p:nvPr/>
            </p:nvSpPr>
            <p:spPr bwMode="auto">
              <a:xfrm>
                <a:off x="781" y="2212"/>
                <a:ext cx="715" cy="371"/>
              </a:xfrm>
              <a:custGeom>
                <a:avLst/>
                <a:gdLst>
                  <a:gd name="T0" fmla="*/ 41 w 715"/>
                  <a:gd name="T1" fmla="*/ 269 h 371"/>
                  <a:gd name="T2" fmla="*/ 20 w 715"/>
                  <a:gd name="T3" fmla="*/ 276 h 371"/>
                  <a:gd name="T4" fmla="*/ 0 w 715"/>
                  <a:gd name="T5" fmla="*/ 303 h 371"/>
                  <a:gd name="T6" fmla="*/ 11 w 715"/>
                  <a:gd name="T7" fmla="*/ 330 h 371"/>
                  <a:gd name="T8" fmla="*/ 51 w 715"/>
                  <a:gd name="T9" fmla="*/ 351 h 371"/>
                  <a:gd name="T10" fmla="*/ 126 w 715"/>
                  <a:gd name="T11" fmla="*/ 367 h 371"/>
                  <a:gd name="T12" fmla="*/ 192 w 715"/>
                  <a:gd name="T13" fmla="*/ 371 h 371"/>
                  <a:gd name="T14" fmla="*/ 287 w 715"/>
                  <a:gd name="T15" fmla="*/ 362 h 371"/>
                  <a:gd name="T16" fmla="*/ 367 w 715"/>
                  <a:gd name="T17" fmla="*/ 351 h 371"/>
                  <a:gd name="T18" fmla="*/ 394 w 715"/>
                  <a:gd name="T19" fmla="*/ 351 h 371"/>
                  <a:gd name="T20" fmla="*/ 413 w 715"/>
                  <a:gd name="T21" fmla="*/ 341 h 371"/>
                  <a:gd name="T22" fmla="*/ 431 w 715"/>
                  <a:gd name="T23" fmla="*/ 312 h 371"/>
                  <a:gd name="T24" fmla="*/ 463 w 715"/>
                  <a:gd name="T25" fmla="*/ 263 h 371"/>
                  <a:gd name="T26" fmla="*/ 504 w 715"/>
                  <a:gd name="T27" fmla="*/ 228 h 371"/>
                  <a:gd name="T28" fmla="*/ 548 w 715"/>
                  <a:gd name="T29" fmla="*/ 185 h 371"/>
                  <a:gd name="T30" fmla="*/ 584 w 715"/>
                  <a:gd name="T31" fmla="*/ 158 h 371"/>
                  <a:gd name="T32" fmla="*/ 623 w 715"/>
                  <a:gd name="T33" fmla="*/ 136 h 371"/>
                  <a:gd name="T34" fmla="*/ 669 w 715"/>
                  <a:gd name="T35" fmla="*/ 125 h 371"/>
                  <a:gd name="T36" fmla="*/ 694 w 715"/>
                  <a:gd name="T37" fmla="*/ 115 h 371"/>
                  <a:gd name="T38" fmla="*/ 715 w 715"/>
                  <a:gd name="T39" fmla="*/ 97 h 371"/>
                  <a:gd name="T40" fmla="*/ 706 w 715"/>
                  <a:gd name="T41" fmla="*/ 72 h 371"/>
                  <a:gd name="T42" fmla="*/ 674 w 715"/>
                  <a:gd name="T43" fmla="*/ 65 h 371"/>
                  <a:gd name="T44" fmla="*/ 649 w 715"/>
                  <a:gd name="T45" fmla="*/ 54 h 371"/>
                  <a:gd name="T46" fmla="*/ 642 w 715"/>
                  <a:gd name="T47" fmla="*/ 23 h 371"/>
                  <a:gd name="T48" fmla="*/ 623 w 715"/>
                  <a:gd name="T49" fmla="*/ 0 h 371"/>
                  <a:gd name="T50" fmla="*/ 600 w 715"/>
                  <a:gd name="T51" fmla="*/ 11 h 371"/>
                  <a:gd name="T52" fmla="*/ 601 w 715"/>
                  <a:gd name="T53" fmla="*/ 50 h 371"/>
                  <a:gd name="T54" fmla="*/ 623 w 715"/>
                  <a:gd name="T55" fmla="*/ 81 h 371"/>
                  <a:gd name="T56" fmla="*/ 612 w 715"/>
                  <a:gd name="T57" fmla="*/ 99 h 371"/>
                  <a:gd name="T58" fmla="*/ 575 w 715"/>
                  <a:gd name="T59" fmla="*/ 129 h 371"/>
                  <a:gd name="T60" fmla="*/ 516 w 715"/>
                  <a:gd name="T61" fmla="*/ 163 h 371"/>
                  <a:gd name="T62" fmla="*/ 452 w 715"/>
                  <a:gd name="T63" fmla="*/ 206 h 371"/>
                  <a:gd name="T64" fmla="*/ 408 w 715"/>
                  <a:gd name="T65" fmla="*/ 247 h 371"/>
                  <a:gd name="T66" fmla="*/ 378 w 715"/>
                  <a:gd name="T67" fmla="*/ 285 h 371"/>
                  <a:gd name="T68" fmla="*/ 357 w 715"/>
                  <a:gd name="T69" fmla="*/ 292 h 371"/>
                  <a:gd name="T70" fmla="*/ 312 w 715"/>
                  <a:gd name="T71" fmla="*/ 296 h 371"/>
                  <a:gd name="T72" fmla="*/ 229 w 715"/>
                  <a:gd name="T73" fmla="*/ 298 h 371"/>
                  <a:gd name="T74" fmla="*/ 160 w 715"/>
                  <a:gd name="T75" fmla="*/ 298 h 371"/>
                  <a:gd name="T76" fmla="*/ 101 w 715"/>
                  <a:gd name="T77" fmla="*/ 287 h 371"/>
                  <a:gd name="T78" fmla="*/ 41 w 715"/>
                  <a:gd name="T79" fmla="*/ 269 h 37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15" h="371">
                    <a:moveTo>
                      <a:pt x="41" y="269"/>
                    </a:moveTo>
                    <a:lnTo>
                      <a:pt x="20" y="276"/>
                    </a:lnTo>
                    <a:lnTo>
                      <a:pt x="0" y="303"/>
                    </a:lnTo>
                    <a:lnTo>
                      <a:pt x="11" y="330"/>
                    </a:lnTo>
                    <a:lnTo>
                      <a:pt x="51" y="351"/>
                    </a:lnTo>
                    <a:lnTo>
                      <a:pt x="126" y="367"/>
                    </a:lnTo>
                    <a:lnTo>
                      <a:pt x="192" y="371"/>
                    </a:lnTo>
                    <a:lnTo>
                      <a:pt x="287" y="362"/>
                    </a:lnTo>
                    <a:lnTo>
                      <a:pt x="367" y="351"/>
                    </a:lnTo>
                    <a:lnTo>
                      <a:pt x="394" y="351"/>
                    </a:lnTo>
                    <a:lnTo>
                      <a:pt x="413" y="341"/>
                    </a:lnTo>
                    <a:lnTo>
                      <a:pt x="431" y="312"/>
                    </a:lnTo>
                    <a:lnTo>
                      <a:pt x="463" y="263"/>
                    </a:lnTo>
                    <a:lnTo>
                      <a:pt x="504" y="228"/>
                    </a:lnTo>
                    <a:lnTo>
                      <a:pt x="548" y="185"/>
                    </a:lnTo>
                    <a:lnTo>
                      <a:pt x="584" y="158"/>
                    </a:lnTo>
                    <a:lnTo>
                      <a:pt x="623" y="136"/>
                    </a:lnTo>
                    <a:lnTo>
                      <a:pt x="669" y="125"/>
                    </a:lnTo>
                    <a:lnTo>
                      <a:pt x="694" y="115"/>
                    </a:lnTo>
                    <a:lnTo>
                      <a:pt x="715" y="97"/>
                    </a:lnTo>
                    <a:lnTo>
                      <a:pt x="706" y="72"/>
                    </a:lnTo>
                    <a:lnTo>
                      <a:pt x="674" y="65"/>
                    </a:lnTo>
                    <a:lnTo>
                      <a:pt x="649" y="54"/>
                    </a:lnTo>
                    <a:lnTo>
                      <a:pt x="642" y="23"/>
                    </a:lnTo>
                    <a:lnTo>
                      <a:pt x="623" y="0"/>
                    </a:lnTo>
                    <a:lnTo>
                      <a:pt x="600" y="11"/>
                    </a:lnTo>
                    <a:lnTo>
                      <a:pt x="601" y="50"/>
                    </a:lnTo>
                    <a:lnTo>
                      <a:pt x="623" y="81"/>
                    </a:lnTo>
                    <a:lnTo>
                      <a:pt x="612" y="99"/>
                    </a:lnTo>
                    <a:lnTo>
                      <a:pt x="575" y="129"/>
                    </a:lnTo>
                    <a:lnTo>
                      <a:pt x="516" y="163"/>
                    </a:lnTo>
                    <a:lnTo>
                      <a:pt x="452" y="206"/>
                    </a:lnTo>
                    <a:lnTo>
                      <a:pt x="408" y="247"/>
                    </a:lnTo>
                    <a:lnTo>
                      <a:pt x="378" y="285"/>
                    </a:lnTo>
                    <a:lnTo>
                      <a:pt x="357" y="292"/>
                    </a:lnTo>
                    <a:lnTo>
                      <a:pt x="312" y="296"/>
                    </a:lnTo>
                    <a:lnTo>
                      <a:pt x="229" y="298"/>
                    </a:lnTo>
                    <a:lnTo>
                      <a:pt x="160" y="298"/>
                    </a:lnTo>
                    <a:lnTo>
                      <a:pt x="101" y="287"/>
                    </a:lnTo>
                    <a:lnTo>
                      <a:pt x="41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6" name="Freeform 37"/>
              <p:cNvSpPr>
                <a:spLocks/>
              </p:cNvSpPr>
              <p:nvPr/>
            </p:nvSpPr>
            <p:spPr bwMode="auto">
              <a:xfrm>
                <a:off x="808" y="2140"/>
                <a:ext cx="376" cy="455"/>
              </a:xfrm>
              <a:custGeom>
                <a:avLst/>
                <a:gdLst>
                  <a:gd name="T0" fmla="*/ 32 w 376"/>
                  <a:gd name="T1" fmla="*/ 325 h 455"/>
                  <a:gd name="T2" fmla="*/ 4 w 376"/>
                  <a:gd name="T3" fmla="*/ 332 h 455"/>
                  <a:gd name="T4" fmla="*/ 0 w 376"/>
                  <a:gd name="T5" fmla="*/ 357 h 455"/>
                  <a:gd name="T6" fmla="*/ 21 w 376"/>
                  <a:gd name="T7" fmla="*/ 391 h 455"/>
                  <a:gd name="T8" fmla="*/ 64 w 376"/>
                  <a:gd name="T9" fmla="*/ 416 h 455"/>
                  <a:gd name="T10" fmla="*/ 113 w 376"/>
                  <a:gd name="T11" fmla="*/ 439 h 455"/>
                  <a:gd name="T12" fmla="*/ 186 w 376"/>
                  <a:gd name="T13" fmla="*/ 455 h 455"/>
                  <a:gd name="T14" fmla="*/ 274 w 376"/>
                  <a:gd name="T15" fmla="*/ 455 h 455"/>
                  <a:gd name="T16" fmla="*/ 295 w 376"/>
                  <a:gd name="T17" fmla="*/ 453 h 455"/>
                  <a:gd name="T18" fmla="*/ 301 w 376"/>
                  <a:gd name="T19" fmla="*/ 405 h 455"/>
                  <a:gd name="T20" fmla="*/ 310 w 376"/>
                  <a:gd name="T21" fmla="*/ 341 h 455"/>
                  <a:gd name="T22" fmla="*/ 312 w 376"/>
                  <a:gd name="T23" fmla="*/ 268 h 455"/>
                  <a:gd name="T24" fmla="*/ 315 w 376"/>
                  <a:gd name="T25" fmla="*/ 228 h 455"/>
                  <a:gd name="T26" fmla="*/ 322 w 376"/>
                  <a:gd name="T27" fmla="*/ 196 h 455"/>
                  <a:gd name="T28" fmla="*/ 342 w 376"/>
                  <a:gd name="T29" fmla="*/ 180 h 455"/>
                  <a:gd name="T30" fmla="*/ 376 w 376"/>
                  <a:gd name="T31" fmla="*/ 171 h 455"/>
                  <a:gd name="T32" fmla="*/ 374 w 376"/>
                  <a:gd name="T33" fmla="*/ 153 h 455"/>
                  <a:gd name="T34" fmla="*/ 317 w 376"/>
                  <a:gd name="T35" fmla="*/ 153 h 455"/>
                  <a:gd name="T36" fmla="*/ 304 w 376"/>
                  <a:gd name="T37" fmla="*/ 118 h 455"/>
                  <a:gd name="T38" fmla="*/ 288 w 376"/>
                  <a:gd name="T39" fmla="*/ 96 h 455"/>
                  <a:gd name="T40" fmla="*/ 285 w 376"/>
                  <a:gd name="T41" fmla="*/ 68 h 455"/>
                  <a:gd name="T42" fmla="*/ 299 w 376"/>
                  <a:gd name="T43" fmla="*/ 43 h 455"/>
                  <a:gd name="T44" fmla="*/ 322 w 376"/>
                  <a:gd name="T45" fmla="*/ 37 h 455"/>
                  <a:gd name="T46" fmla="*/ 328 w 376"/>
                  <a:gd name="T47" fmla="*/ 20 h 455"/>
                  <a:gd name="T48" fmla="*/ 299 w 376"/>
                  <a:gd name="T49" fmla="*/ 4 h 455"/>
                  <a:gd name="T50" fmla="*/ 261 w 376"/>
                  <a:gd name="T51" fmla="*/ 0 h 455"/>
                  <a:gd name="T52" fmla="*/ 240 w 376"/>
                  <a:gd name="T53" fmla="*/ 11 h 455"/>
                  <a:gd name="T54" fmla="*/ 224 w 376"/>
                  <a:gd name="T55" fmla="*/ 43 h 455"/>
                  <a:gd name="T56" fmla="*/ 213 w 376"/>
                  <a:gd name="T57" fmla="*/ 64 h 455"/>
                  <a:gd name="T58" fmla="*/ 220 w 376"/>
                  <a:gd name="T59" fmla="*/ 96 h 455"/>
                  <a:gd name="T60" fmla="*/ 231 w 376"/>
                  <a:gd name="T61" fmla="*/ 128 h 455"/>
                  <a:gd name="T62" fmla="*/ 258 w 376"/>
                  <a:gd name="T63" fmla="*/ 159 h 455"/>
                  <a:gd name="T64" fmla="*/ 283 w 376"/>
                  <a:gd name="T65" fmla="*/ 177 h 455"/>
                  <a:gd name="T66" fmla="*/ 285 w 376"/>
                  <a:gd name="T67" fmla="*/ 214 h 455"/>
                  <a:gd name="T68" fmla="*/ 279 w 376"/>
                  <a:gd name="T69" fmla="*/ 284 h 455"/>
                  <a:gd name="T70" fmla="*/ 272 w 376"/>
                  <a:gd name="T71" fmla="*/ 337 h 455"/>
                  <a:gd name="T72" fmla="*/ 252 w 376"/>
                  <a:gd name="T73" fmla="*/ 389 h 455"/>
                  <a:gd name="T74" fmla="*/ 242 w 376"/>
                  <a:gd name="T75" fmla="*/ 394 h 455"/>
                  <a:gd name="T76" fmla="*/ 186 w 376"/>
                  <a:gd name="T77" fmla="*/ 389 h 455"/>
                  <a:gd name="T78" fmla="*/ 134 w 376"/>
                  <a:gd name="T79" fmla="*/ 375 h 455"/>
                  <a:gd name="T80" fmla="*/ 102 w 376"/>
                  <a:gd name="T81" fmla="*/ 353 h 455"/>
                  <a:gd name="T82" fmla="*/ 68 w 376"/>
                  <a:gd name="T83" fmla="*/ 337 h 455"/>
                  <a:gd name="T84" fmla="*/ 32 w 376"/>
                  <a:gd name="T85" fmla="*/ 325 h 4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6" h="455">
                    <a:moveTo>
                      <a:pt x="32" y="325"/>
                    </a:moveTo>
                    <a:lnTo>
                      <a:pt x="4" y="332"/>
                    </a:lnTo>
                    <a:lnTo>
                      <a:pt x="0" y="357"/>
                    </a:lnTo>
                    <a:lnTo>
                      <a:pt x="21" y="391"/>
                    </a:lnTo>
                    <a:lnTo>
                      <a:pt x="64" y="416"/>
                    </a:lnTo>
                    <a:lnTo>
                      <a:pt x="113" y="439"/>
                    </a:lnTo>
                    <a:lnTo>
                      <a:pt x="186" y="455"/>
                    </a:lnTo>
                    <a:lnTo>
                      <a:pt x="274" y="455"/>
                    </a:lnTo>
                    <a:lnTo>
                      <a:pt x="295" y="453"/>
                    </a:lnTo>
                    <a:lnTo>
                      <a:pt x="301" y="405"/>
                    </a:lnTo>
                    <a:lnTo>
                      <a:pt x="310" y="341"/>
                    </a:lnTo>
                    <a:lnTo>
                      <a:pt x="312" y="268"/>
                    </a:lnTo>
                    <a:lnTo>
                      <a:pt x="315" y="228"/>
                    </a:lnTo>
                    <a:lnTo>
                      <a:pt x="322" y="196"/>
                    </a:lnTo>
                    <a:lnTo>
                      <a:pt x="342" y="180"/>
                    </a:lnTo>
                    <a:lnTo>
                      <a:pt x="376" y="171"/>
                    </a:lnTo>
                    <a:lnTo>
                      <a:pt x="374" y="153"/>
                    </a:lnTo>
                    <a:lnTo>
                      <a:pt x="317" y="153"/>
                    </a:lnTo>
                    <a:lnTo>
                      <a:pt x="304" y="118"/>
                    </a:lnTo>
                    <a:lnTo>
                      <a:pt x="288" y="96"/>
                    </a:lnTo>
                    <a:lnTo>
                      <a:pt x="285" y="68"/>
                    </a:lnTo>
                    <a:lnTo>
                      <a:pt x="299" y="43"/>
                    </a:lnTo>
                    <a:lnTo>
                      <a:pt x="322" y="37"/>
                    </a:lnTo>
                    <a:lnTo>
                      <a:pt x="328" y="20"/>
                    </a:lnTo>
                    <a:lnTo>
                      <a:pt x="299" y="4"/>
                    </a:lnTo>
                    <a:lnTo>
                      <a:pt x="261" y="0"/>
                    </a:lnTo>
                    <a:lnTo>
                      <a:pt x="240" y="11"/>
                    </a:lnTo>
                    <a:lnTo>
                      <a:pt x="224" y="43"/>
                    </a:lnTo>
                    <a:lnTo>
                      <a:pt x="213" y="64"/>
                    </a:lnTo>
                    <a:lnTo>
                      <a:pt x="220" y="96"/>
                    </a:lnTo>
                    <a:lnTo>
                      <a:pt x="231" y="128"/>
                    </a:lnTo>
                    <a:lnTo>
                      <a:pt x="258" y="159"/>
                    </a:lnTo>
                    <a:lnTo>
                      <a:pt x="283" y="177"/>
                    </a:lnTo>
                    <a:lnTo>
                      <a:pt x="285" y="214"/>
                    </a:lnTo>
                    <a:lnTo>
                      <a:pt x="279" y="284"/>
                    </a:lnTo>
                    <a:lnTo>
                      <a:pt x="272" y="337"/>
                    </a:lnTo>
                    <a:lnTo>
                      <a:pt x="252" y="389"/>
                    </a:lnTo>
                    <a:lnTo>
                      <a:pt x="242" y="394"/>
                    </a:lnTo>
                    <a:lnTo>
                      <a:pt x="186" y="389"/>
                    </a:lnTo>
                    <a:lnTo>
                      <a:pt x="134" y="375"/>
                    </a:lnTo>
                    <a:lnTo>
                      <a:pt x="102" y="353"/>
                    </a:lnTo>
                    <a:lnTo>
                      <a:pt x="68" y="337"/>
                    </a:lnTo>
                    <a:lnTo>
                      <a:pt x="32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7" name="Freeform 38"/>
              <p:cNvSpPr>
                <a:spLocks/>
              </p:cNvSpPr>
              <p:nvPr/>
            </p:nvSpPr>
            <p:spPr bwMode="auto">
              <a:xfrm>
                <a:off x="755" y="2848"/>
                <a:ext cx="264" cy="759"/>
              </a:xfrm>
              <a:custGeom>
                <a:avLst/>
                <a:gdLst>
                  <a:gd name="T0" fmla="*/ 16 w 264"/>
                  <a:gd name="T1" fmla="*/ 101 h 759"/>
                  <a:gd name="T2" fmla="*/ 9 w 264"/>
                  <a:gd name="T3" fmla="*/ 62 h 759"/>
                  <a:gd name="T4" fmla="*/ 16 w 264"/>
                  <a:gd name="T5" fmla="*/ 25 h 759"/>
                  <a:gd name="T6" fmla="*/ 43 w 264"/>
                  <a:gd name="T7" fmla="*/ 0 h 759"/>
                  <a:gd name="T8" fmla="*/ 74 w 264"/>
                  <a:gd name="T9" fmla="*/ 9 h 759"/>
                  <a:gd name="T10" fmla="*/ 103 w 264"/>
                  <a:gd name="T11" fmla="*/ 41 h 759"/>
                  <a:gd name="T12" fmla="*/ 112 w 264"/>
                  <a:gd name="T13" fmla="*/ 94 h 759"/>
                  <a:gd name="T14" fmla="*/ 119 w 264"/>
                  <a:gd name="T15" fmla="*/ 179 h 759"/>
                  <a:gd name="T16" fmla="*/ 118 w 264"/>
                  <a:gd name="T17" fmla="*/ 255 h 759"/>
                  <a:gd name="T18" fmla="*/ 108 w 264"/>
                  <a:gd name="T19" fmla="*/ 329 h 759"/>
                  <a:gd name="T20" fmla="*/ 98 w 264"/>
                  <a:gd name="T21" fmla="*/ 409 h 759"/>
                  <a:gd name="T22" fmla="*/ 81 w 264"/>
                  <a:gd name="T23" fmla="*/ 471 h 759"/>
                  <a:gd name="T24" fmla="*/ 74 w 264"/>
                  <a:gd name="T25" fmla="*/ 508 h 759"/>
                  <a:gd name="T26" fmla="*/ 71 w 264"/>
                  <a:gd name="T27" fmla="*/ 573 h 759"/>
                  <a:gd name="T28" fmla="*/ 80 w 264"/>
                  <a:gd name="T29" fmla="*/ 616 h 759"/>
                  <a:gd name="T30" fmla="*/ 96 w 264"/>
                  <a:gd name="T31" fmla="*/ 646 h 759"/>
                  <a:gd name="T32" fmla="*/ 118 w 264"/>
                  <a:gd name="T33" fmla="*/ 662 h 759"/>
                  <a:gd name="T34" fmla="*/ 161 w 264"/>
                  <a:gd name="T35" fmla="*/ 683 h 759"/>
                  <a:gd name="T36" fmla="*/ 221 w 264"/>
                  <a:gd name="T37" fmla="*/ 695 h 759"/>
                  <a:gd name="T38" fmla="*/ 250 w 264"/>
                  <a:gd name="T39" fmla="*/ 701 h 759"/>
                  <a:gd name="T40" fmla="*/ 264 w 264"/>
                  <a:gd name="T41" fmla="*/ 715 h 759"/>
                  <a:gd name="T42" fmla="*/ 259 w 264"/>
                  <a:gd name="T43" fmla="*/ 725 h 759"/>
                  <a:gd name="T44" fmla="*/ 242 w 264"/>
                  <a:gd name="T45" fmla="*/ 736 h 759"/>
                  <a:gd name="T46" fmla="*/ 204 w 264"/>
                  <a:gd name="T47" fmla="*/ 757 h 759"/>
                  <a:gd name="T48" fmla="*/ 166 w 264"/>
                  <a:gd name="T49" fmla="*/ 759 h 759"/>
                  <a:gd name="T50" fmla="*/ 146 w 264"/>
                  <a:gd name="T51" fmla="*/ 752 h 759"/>
                  <a:gd name="T52" fmla="*/ 128 w 264"/>
                  <a:gd name="T53" fmla="*/ 731 h 759"/>
                  <a:gd name="T54" fmla="*/ 96 w 264"/>
                  <a:gd name="T55" fmla="*/ 709 h 759"/>
                  <a:gd name="T56" fmla="*/ 43 w 264"/>
                  <a:gd name="T57" fmla="*/ 690 h 759"/>
                  <a:gd name="T58" fmla="*/ 25 w 264"/>
                  <a:gd name="T59" fmla="*/ 688 h 759"/>
                  <a:gd name="T60" fmla="*/ 5 w 264"/>
                  <a:gd name="T61" fmla="*/ 683 h 759"/>
                  <a:gd name="T62" fmla="*/ 0 w 264"/>
                  <a:gd name="T63" fmla="*/ 667 h 759"/>
                  <a:gd name="T64" fmla="*/ 0 w 264"/>
                  <a:gd name="T65" fmla="*/ 642 h 759"/>
                  <a:gd name="T66" fmla="*/ 11 w 264"/>
                  <a:gd name="T67" fmla="*/ 619 h 759"/>
                  <a:gd name="T68" fmla="*/ 27 w 264"/>
                  <a:gd name="T69" fmla="*/ 594 h 759"/>
                  <a:gd name="T70" fmla="*/ 33 w 264"/>
                  <a:gd name="T71" fmla="*/ 531 h 759"/>
                  <a:gd name="T72" fmla="*/ 31 w 264"/>
                  <a:gd name="T73" fmla="*/ 456 h 759"/>
                  <a:gd name="T74" fmla="*/ 36 w 264"/>
                  <a:gd name="T75" fmla="*/ 402 h 759"/>
                  <a:gd name="T76" fmla="*/ 43 w 264"/>
                  <a:gd name="T77" fmla="*/ 350 h 759"/>
                  <a:gd name="T78" fmla="*/ 42 w 264"/>
                  <a:gd name="T79" fmla="*/ 303 h 759"/>
                  <a:gd name="T80" fmla="*/ 33 w 264"/>
                  <a:gd name="T81" fmla="*/ 237 h 759"/>
                  <a:gd name="T82" fmla="*/ 25 w 264"/>
                  <a:gd name="T83" fmla="*/ 186 h 759"/>
                  <a:gd name="T84" fmla="*/ 27 w 264"/>
                  <a:gd name="T85" fmla="*/ 133 h 759"/>
                  <a:gd name="T86" fmla="*/ 16 w 264"/>
                  <a:gd name="T87" fmla="*/ 101 h 7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4" h="759">
                    <a:moveTo>
                      <a:pt x="16" y="101"/>
                    </a:moveTo>
                    <a:lnTo>
                      <a:pt x="9" y="62"/>
                    </a:lnTo>
                    <a:lnTo>
                      <a:pt x="16" y="25"/>
                    </a:lnTo>
                    <a:lnTo>
                      <a:pt x="43" y="0"/>
                    </a:lnTo>
                    <a:lnTo>
                      <a:pt x="74" y="9"/>
                    </a:lnTo>
                    <a:lnTo>
                      <a:pt x="103" y="41"/>
                    </a:lnTo>
                    <a:lnTo>
                      <a:pt x="112" y="94"/>
                    </a:lnTo>
                    <a:lnTo>
                      <a:pt x="119" y="179"/>
                    </a:lnTo>
                    <a:lnTo>
                      <a:pt x="118" y="255"/>
                    </a:lnTo>
                    <a:lnTo>
                      <a:pt x="108" y="329"/>
                    </a:lnTo>
                    <a:lnTo>
                      <a:pt x="98" y="409"/>
                    </a:lnTo>
                    <a:lnTo>
                      <a:pt x="81" y="471"/>
                    </a:lnTo>
                    <a:lnTo>
                      <a:pt x="74" y="508"/>
                    </a:lnTo>
                    <a:lnTo>
                      <a:pt x="71" y="573"/>
                    </a:lnTo>
                    <a:lnTo>
                      <a:pt x="80" y="616"/>
                    </a:lnTo>
                    <a:lnTo>
                      <a:pt x="96" y="646"/>
                    </a:lnTo>
                    <a:lnTo>
                      <a:pt x="118" y="662"/>
                    </a:lnTo>
                    <a:lnTo>
                      <a:pt x="161" y="683"/>
                    </a:lnTo>
                    <a:lnTo>
                      <a:pt x="221" y="695"/>
                    </a:lnTo>
                    <a:lnTo>
                      <a:pt x="250" y="701"/>
                    </a:lnTo>
                    <a:lnTo>
                      <a:pt x="264" y="715"/>
                    </a:lnTo>
                    <a:lnTo>
                      <a:pt x="259" y="725"/>
                    </a:lnTo>
                    <a:lnTo>
                      <a:pt x="242" y="736"/>
                    </a:lnTo>
                    <a:lnTo>
                      <a:pt x="204" y="757"/>
                    </a:lnTo>
                    <a:lnTo>
                      <a:pt x="166" y="759"/>
                    </a:lnTo>
                    <a:lnTo>
                      <a:pt x="146" y="752"/>
                    </a:lnTo>
                    <a:lnTo>
                      <a:pt x="128" y="731"/>
                    </a:lnTo>
                    <a:lnTo>
                      <a:pt x="96" y="709"/>
                    </a:lnTo>
                    <a:lnTo>
                      <a:pt x="43" y="690"/>
                    </a:lnTo>
                    <a:lnTo>
                      <a:pt x="25" y="688"/>
                    </a:lnTo>
                    <a:lnTo>
                      <a:pt x="5" y="683"/>
                    </a:lnTo>
                    <a:lnTo>
                      <a:pt x="0" y="667"/>
                    </a:lnTo>
                    <a:lnTo>
                      <a:pt x="0" y="642"/>
                    </a:lnTo>
                    <a:lnTo>
                      <a:pt x="11" y="619"/>
                    </a:lnTo>
                    <a:lnTo>
                      <a:pt x="27" y="594"/>
                    </a:lnTo>
                    <a:lnTo>
                      <a:pt x="33" y="531"/>
                    </a:lnTo>
                    <a:lnTo>
                      <a:pt x="31" y="456"/>
                    </a:lnTo>
                    <a:lnTo>
                      <a:pt x="36" y="402"/>
                    </a:lnTo>
                    <a:lnTo>
                      <a:pt x="43" y="350"/>
                    </a:lnTo>
                    <a:lnTo>
                      <a:pt x="42" y="303"/>
                    </a:lnTo>
                    <a:lnTo>
                      <a:pt x="33" y="237"/>
                    </a:lnTo>
                    <a:lnTo>
                      <a:pt x="25" y="186"/>
                    </a:lnTo>
                    <a:lnTo>
                      <a:pt x="27" y="133"/>
                    </a:lnTo>
                    <a:lnTo>
                      <a:pt x="16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548" name="Freeform 39"/>
              <p:cNvSpPr>
                <a:spLocks/>
              </p:cNvSpPr>
              <p:nvPr/>
            </p:nvSpPr>
            <p:spPr bwMode="auto">
              <a:xfrm>
                <a:off x="845" y="2857"/>
                <a:ext cx="300" cy="666"/>
              </a:xfrm>
              <a:custGeom>
                <a:avLst/>
                <a:gdLst>
                  <a:gd name="T0" fmla="*/ 65 w 300"/>
                  <a:gd name="T1" fmla="*/ 0 h 666"/>
                  <a:gd name="T2" fmla="*/ 108 w 300"/>
                  <a:gd name="T3" fmla="*/ 44 h 666"/>
                  <a:gd name="T4" fmla="*/ 133 w 300"/>
                  <a:gd name="T5" fmla="*/ 90 h 666"/>
                  <a:gd name="T6" fmla="*/ 154 w 300"/>
                  <a:gd name="T7" fmla="*/ 143 h 666"/>
                  <a:gd name="T8" fmla="*/ 171 w 300"/>
                  <a:gd name="T9" fmla="*/ 207 h 666"/>
                  <a:gd name="T10" fmla="*/ 178 w 300"/>
                  <a:gd name="T11" fmla="*/ 273 h 666"/>
                  <a:gd name="T12" fmla="*/ 172 w 300"/>
                  <a:gd name="T13" fmla="*/ 335 h 666"/>
                  <a:gd name="T14" fmla="*/ 165 w 300"/>
                  <a:gd name="T15" fmla="*/ 399 h 666"/>
                  <a:gd name="T16" fmla="*/ 156 w 300"/>
                  <a:gd name="T17" fmla="*/ 462 h 666"/>
                  <a:gd name="T18" fmla="*/ 140 w 300"/>
                  <a:gd name="T19" fmla="*/ 523 h 666"/>
                  <a:gd name="T20" fmla="*/ 138 w 300"/>
                  <a:gd name="T21" fmla="*/ 560 h 666"/>
                  <a:gd name="T22" fmla="*/ 144 w 300"/>
                  <a:gd name="T23" fmla="*/ 579 h 666"/>
                  <a:gd name="T24" fmla="*/ 176 w 300"/>
                  <a:gd name="T25" fmla="*/ 586 h 666"/>
                  <a:gd name="T26" fmla="*/ 225 w 300"/>
                  <a:gd name="T27" fmla="*/ 592 h 666"/>
                  <a:gd name="T28" fmla="*/ 280 w 300"/>
                  <a:gd name="T29" fmla="*/ 608 h 666"/>
                  <a:gd name="T30" fmla="*/ 289 w 300"/>
                  <a:gd name="T31" fmla="*/ 622 h 666"/>
                  <a:gd name="T32" fmla="*/ 300 w 300"/>
                  <a:gd name="T33" fmla="*/ 654 h 666"/>
                  <a:gd name="T34" fmla="*/ 295 w 300"/>
                  <a:gd name="T35" fmla="*/ 664 h 666"/>
                  <a:gd name="T36" fmla="*/ 273 w 300"/>
                  <a:gd name="T37" fmla="*/ 666 h 666"/>
                  <a:gd name="T38" fmla="*/ 226 w 300"/>
                  <a:gd name="T39" fmla="*/ 655 h 666"/>
                  <a:gd name="T40" fmla="*/ 181 w 300"/>
                  <a:gd name="T41" fmla="*/ 634 h 666"/>
                  <a:gd name="T42" fmla="*/ 135 w 300"/>
                  <a:gd name="T43" fmla="*/ 629 h 666"/>
                  <a:gd name="T44" fmla="*/ 108 w 300"/>
                  <a:gd name="T45" fmla="*/ 627 h 666"/>
                  <a:gd name="T46" fmla="*/ 79 w 300"/>
                  <a:gd name="T47" fmla="*/ 616 h 666"/>
                  <a:gd name="T48" fmla="*/ 74 w 300"/>
                  <a:gd name="T49" fmla="*/ 597 h 666"/>
                  <a:gd name="T50" fmla="*/ 79 w 300"/>
                  <a:gd name="T51" fmla="*/ 574 h 666"/>
                  <a:gd name="T52" fmla="*/ 97 w 300"/>
                  <a:gd name="T53" fmla="*/ 542 h 666"/>
                  <a:gd name="T54" fmla="*/ 113 w 300"/>
                  <a:gd name="T55" fmla="*/ 505 h 666"/>
                  <a:gd name="T56" fmla="*/ 122 w 300"/>
                  <a:gd name="T57" fmla="*/ 422 h 666"/>
                  <a:gd name="T58" fmla="*/ 122 w 300"/>
                  <a:gd name="T59" fmla="*/ 363 h 666"/>
                  <a:gd name="T60" fmla="*/ 122 w 300"/>
                  <a:gd name="T61" fmla="*/ 319 h 666"/>
                  <a:gd name="T62" fmla="*/ 119 w 300"/>
                  <a:gd name="T63" fmla="*/ 273 h 666"/>
                  <a:gd name="T64" fmla="*/ 108 w 300"/>
                  <a:gd name="T65" fmla="*/ 234 h 666"/>
                  <a:gd name="T66" fmla="*/ 95 w 300"/>
                  <a:gd name="T67" fmla="*/ 188 h 666"/>
                  <a:gd name="T68" fmla="*/ 65 w 300"/>
                  <a:gd name="T69" fmla="*/ 143 h 666"/>
                  <a:gd name="T70" fmla="*/ 41 w 300"/>
                  <a:gd name="T71" fmla="*/ 108 h 666"/>
                  <a:gd name="T72" fmla="*/ 11 w 300"/>
                  <a:gd name="T73" fmla="*/ 64 h 666"/>
                  <a:gd name="T74" fmla="*/ 0 w 300"/>
                  <a:gd name="T75" fmla="*/ 34 h 666"/>
                  <a:gd name="T76" fmla="*/ 11 w 300"/>
                  <a:gd name="T77" fmla="*/ 5 h 666"/>
                  <a:gd name="T78" fmla="*/ 32 w 300"/>
                  <a:gd name="T79" fmla="*/ 0 h 666"/>
                  <a:gd name="T80" fmla="*/ 65 w 300"/>
                  <a:gd name="T81" fmla="*/ 0 h 6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0" h="666">
                    <a:moveTo>
                      <a:pt x="65" y="0"/>
                    </a:moveTo>
                    <a:lnTo>
                      <a:pt x="108" y="44"/>
                    </a:lnTo>
                    <a:lnTo>
                      <a:pt x="133" y="90"/>
                    </a:lnTo>
                    <a:lnTo>
                      <a:pt x="154" y="143"/>
                    </a:lnTo>
                    <a:lnTo>
                      <a:pt x="171" y="207"/>
                    </a:lnTo>
                    <a:lnTo>
                      <a:pt x="178" y="273"/>
                    </a:lnTo>
                    <a:lnTo>
                      <a:pt x="172" y="335"/>
                    </a:lnTo>
                    <a:lnTo>
                      <a:pt x="165" y="399"/>
                    </a:lnTo>
                    <a:lnTo>
                      <a:pt x="156" y="462"/>
                    </a:lnTo>
                    <a:lnTo>
                      <a:pt x="140" y="523"/>
                    </a:lnTo>
                    <a:lnTo>
                      <a:pt x="138" y="560"/>
                    </a:lnTo>
                    <a:lnTo>
                      <a:pt x="144" y="579"/>
                    </a:lnTo>
                    <a:lnTo>
                      <a:pt x="176" y="586"/>
                    </a:lnTo>
                    <a:lnTo>
                      <a:pt x="225" y="592"/>
                    </a:lnTo>
                    <a:lnTo>
                      <a:pt x="280" y="608"/>
                    </a:lnTo>
                    <a:lnTo>
                      <a:pt x="289" y="622"/>
                    </a:lnTo>
                    <a:lnTo>
                      <a:pt x="300" y="654"/>
                    </a:lnTo>
                    <a:lnTo>
                      <a:pt x="295" y="664"/>
                    </a:lnTo>
                    <a:lnTo>
                      <a:pt x="273" y="666"/>
                    </a:lnTo>
                    <a:lnTo>
                      <a:pt x="226" y="655"/>
                    </a:lnTo>
                    <a:lnTo>
                      <a:pt x="181" y="634"/>
                    </a:lnTo>
                    <a:lnTo>
                      <a:pt x="135" y="629"/>
                    </a:lnTo>
                    <a:lnTo>
                      <a:pt x="108" y="627"/>
                    </a:lnTo>
                    <a:lnTo>
                      <a:pt x="79" y="616"/>
                    </a:lnTo>
                    <a:lnTo>
                      <a:pt x="74" y="597"/>
                    </a:lnTo>
                    <a:lnTo>
                      <a:pt x="79" y="574"/>
                    </a:lnTo>
                    <a:lnTo>
                      <a:pt x="97" y="542"/>
                    </a:lnTo>
                    <a:lnTo>
                      <a:pt x="113" y="505"/>
                    </a:lnTo>
                    <a:lnTo>
                      <a:pt x="122" y="422"/>
                    </a:lnTo>
                    <a:lnTo>
                      <a:pt x="122" y="363"/>
                    </a:lnTo>
                    <a:lnTo>
                      <a:pt x="122" y="319"/>
                    </a:lnTo>
                    <a:lnTo>
                      <a:pt x="119" y="273"/>
                    </a:lnTo>
                    <a:lnTo>
                      <a:pt x="108" y="234"/>
                    </a:lnTo>
                    <a:lnTo>
                      <a:pt x="95" y="188"/>
                    </a:lnTo>
                    <a:lnTo>
                      <a:pt x="65" y="143"/>
                    </a:lnTo>
                    <a:lnTo>
                      <a:pt x="41" y="108"/>
                    </a:lnTo>
                    <a:lnTo>
                      <a:pt x="11" y="64"/>
                    </a:lnTo>
                    <a:lnTo>
                      <a:pt x="0" y="34"/>
                    </a:lnTo>
                    <a:lnTo>
                      <a:pt x="11" y="5"/>
                    </a:lnTo>
                    <a:lnTo>
                      <a:pt x="32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67307840"/>
              </p:ext>
            </p:extLst>
          </p:nvPr>
        </p:nvGraphicFramePr>
        <p:xfrm>
          <a:off x="401545" y="838161"/>
          <a:ext cx="8634951" cy="518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8902"/>
      </p:ext>
    </p:extLst>
  </p:cSld>
  <p:clrMapOvr>
    <a:masterClrMapping/>
  </p:clrMapOvr>
  <p:transition advTm="504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body" idx="1"/>
          </p:nvPr>
        </p:nvSpPr>
        <p:spPr>
          <a:xfrm>
            <a:off x="533400" y="609600"/>
            <a:ext cx="7772400" cy="60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ctr">
              <a:buFont typeface="Wingdings 3" pitchFamily="18" charset="2"/>
              <a:buNone/>
            </a:pPr>
            <a:r>
              <a:rPr lang="es-ES_tradnl" smtClean="0"/>
              <a:t>Un antiguo proverbio dice:</a:t>
            </a:r>
            <a:endParaRPr lang="es-ES_tradnl" smtClean="0">
              <a:solidFill>
                <a:schemeClr val="accent1"/>
              </a:solidFill>
            </a:endParaRPr>
          </a:p>
        </p:txBody>
      </p:sp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467544" y="2060848"/>
            <a:ext cx="7992888" cy="2514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990"/>
              </a:avLst>
            </a:prstTxWarp>
          </a:bodyPr>
          <a:lstStyle/>
          <a:p>
            <a:pPr algn="ctr"/>
            <a:r>
              <a:rPr lang="es-E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latin typeface="Arial Black"/>
              </a:rPr>
              <a:t>Sin datos, </a:t>
            </a:r>
          </a:p>
          <a:p>
            <a:pPr algn="ctr"/>
            <a:r>
              <a:rPr lang="es-E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latin typeface="Arial Black"/>
              </a:rPr>
              <a:t>sólo eres alguien más,</a:t>
            </a:r>
          </a:p>
          <a:p>
            <a:pPr algn="ctr"/>
            <a:r>
              <a:rPr lang="es-E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latin typeface="Arial Black"/>
              </a:rPr>
              <a:t>con una opinión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67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4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smtClean="0">
                <a:effectLst/>
              </a:rPr>
              <a:t>Ejemplo de indicadores</a:t>
            </a:r>
            <a:endParaRPr lang="es-ES" smtClean="0">
              <a:effectLst/>
            </a:endParaRP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144000" cy="4008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1"/>
    </mc:Choice>
    <mc:Fallback xmlns="">
      <p:transition spd="slow" advTm="15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705</TotalTime>
  <Words>432</Words>
  <Application>Microsoft Office PowerPoint</Application>
  <PresentationFormat>Presentación en pantalla (4:3)</PresentationFormat>
  <Paragraphs>87</Paragraphs>
  <Slides>12</Slides>
  <Notes>4</Notes>
  <HiddenSlides>0</HiddenSlides>
  <MMClips>10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Constantia</vt:lpstr>
      <vt:lpstr>Times New Roman</vt:lpstr>
      <vt:lpstr>Verdana</vt:lpstr>
      <vt:lpstr>Vivaldi</vt:lpstr>
      <vt:lpstr>Wingdings 2</vt:lpstr>
      <vt:lpstr>Wingdings 3</vt:lpstr>
      <vt:lpstr>Concurrencia</vt:lpstr>
      <vt:lpstr>Imagen</vt:lpstr>
      <vt:lpstr>Presentación de PowerPoint</vt:lpstr>
      <vt:lpstr>Los indicadores</vt:lpstr>
      <vt:lpstr>Los indicadores:</vt:lpstr>
      <vt:lpstr>Selección de indicadores </vt:lpstr>
      <vt:lpstr>La selección de los indicadores correctos es un Factor Crítico de Éxito.</vt:lpstr>
      <vt:lpstr>Presentación de PowerPoint</vt:lpstr>
      <vt:lpstr>Presentación de PowerPoint</vt:lpstr>
      <vt:lpstr>Presentación de PowerPoint</vt:lpstr>
      <vt:lpstr>Ejemplo de indicadores</vt:lpstr>
      <vt:lpstr>Presentación de PowerPoint</vt:lpstr>
      <vt:lpstr>Informar a las Direcciones</vt:lpstr>
      <vt:lpstr>Fin de esta presentación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calidad1</dc:creator>
  <cp:lastModifiedBy>Gerardo</cp:lastModifiedBy>
  <cp:revision>82</cp:revision>
  <dcterms:created xsi:type="dcterms:W3CDTF">2009-08-04T14:11:33Z</dcterms:created>
  <dcterms:modified xsi:type="dcterms:W3CDTF">2021-05-26T23:26:38Z</dcterms:modified>
</cp:coreProperties>
</file>